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0"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283" r:id="rId29"/>
    <p:sldId id="33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9" r:id="rId74"/>
    <p:sldId id="330" r:id="rId75"/>
    <p:sldId id="331" r:id="rId76"/>
    <p:sldId id="332" r:id="rId77"/>
  </p:sldIdLst>
  <p:sldSz cx="9144000" cy="6858000" type="screen4x3"/>
  <p:notesSz cx="6858000" cy="9144000"/>
  <p:embeddedFontLst>
    <p:embeddedFont>
      <p:font typeface="Arial Narrow" panose="020B0604020202020204" pitchFamily="34" charset="0"/>
      <p:regular r:id="rId79"/>
      <p:bold r:id="rId80"/>
      <p:italic r:id="rId81"/>
      <p:boldItalic r:id="rId82"/>
    </p:embeddedFont>
    <p:embeddedFont>
      <p:font typeface="Calibri" panose="020F050202020403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hAvQgKvCNZ97bYqZUTR0J3bwaH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77152D-FB43-4873-A606-1F7F60D88103}">
  <a:tblStyle styleId="{8977152D-FB43-4873-A606-1F7F60D88103}"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3C4581A-DFAC-4EA2-A650-3D48A02F8ED9}"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00C822E-D7BC-4E30-BF02-0116E7FED993}"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BE3C5E5-4063-439E-9A32-EABF72456D19}" styleName="Table_3">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40000"/>
            </a:schemeClr>
          </a:solidFill>
        </a:fill>
      </a:tcStyle>
    </a:band1H>
    <a:band2H>
      <a:tcTxStyle b="off" i="off"/>
      <a:tcStyle>
        <a:tcBdr/>
      </a:tcStyle>
    </a:band2H>
    <a:band1V>
      <a:tcTxStyle b="off" i="off"/>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b="off" i="off"/>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 styleId="{F0904414-6D5A-4689-83C0-E88D9E1C2168}" styleName="Table_4">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19"/>
    <p:restoredTop sz="94646"/>
  </p:normalViewPr>
  <p:slideViewPr>
    <p:cSldViewPr snapToGrid="0">
      <p:cViewPr>
        <p:scale>
          <a:sx n="164" d="100"/>
          <a:sy n="164" d="100"/>
        </p:scale>
        <p:origin x="4488" y="8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099"/>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4" name="Google Shape;84;p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53" name="Google Shape;153;p1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0" name="Google Shape;160;p1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8" name="Google Shape;168;p1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42" name="Google Shape;34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8161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76" name="Google Shape;176;p1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3" name="Google Shape;183;p1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98" name="Google Shape;198;p1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200"/>
              <a:buNone/>
            </a:pPr>
            <a:endParaRPr/>
          </a:p>
        </p:txBody>
      </p:sp>
      <p:sp>
        <p:nvSpPr>
          <p:cNvPr id="222" name="Google Shape;222;p7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200"/>
              <a:buNone/>
            </a:pPr>
            <a:endParaRPr/>
          </a:p>
        </p:txBody>
      </p:sp>
      <p:sp>
        <p:nvSpPr>
          <p:cNvPr id="239" name="Google Shape;239;p74: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4" name="Google Shape;264;p1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2: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2" name="Google Shape;92;p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1" name="Google Shape;271;p1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80" name="Google Shape;280;p2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95" name="Google Shape;295;p4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0" name="Google Shape;310;p2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3" name="Google Shape;323;p8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6" name="Google Shape;336;p2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62" name="Google Shape;362;p2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69" name="Google Shape;369;p2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378" name="Google Shape;378;p2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404" name="Google Shape;404;p8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508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 Only used in the regression step. </a:t>
            </a:r>
            <a:endParaRPr sz="1200" b="0" i="0" u="none" strike="noStrike" cap="none" dirty="0">
              <a:solidFill>
                <a:schemeClr val="dk1"/>
              </a:solidFill>
              <a:latin typeface="Calibri"/>
              <a:ea typeface="Calibri"/>
              <a:cs typeface="Calibri"/>
              <a:sym typeface="Calibri"/>
            </a:endParaRPr>
          </a:p>
        </p:txBody>
      </p:sp>
      <p:sp>
        <p:nvSpPr>
          <p:cNvPr id="100" name="Google Shape;100;p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430" name="Google Shape;430;p8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456" name="Google Shape;456;p8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482" name="Google Shape;482;p8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515" name="Google Shape;515;p8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8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547" name="Google Shape;547;p8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8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580" name="Google Shape;580;p8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12" name="Google Shape;612;p2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0" name="Google Shape;620;p2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7" name="Google Shape;627;p3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36" name="Google Shape;636;p3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8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54" name="Google Shape;654;p8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72" name="Google Shape;672;p3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8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90" name="Google Shape;690;p8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07" name="Google Shape;707;p9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22" name="Google Shape;722;p9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39" name="Google Shape;739;p9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54" name="Google Shape;754;p9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9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72" name="Google Shape;772;p9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9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90" name="Google Shape;790;p9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9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08" name="Google Shape;808;p9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is responsible for 01 – 05.</a:t>
            </a:r>
            <a:endParaRPr sz="1200" b="0" i="0" u="none" strike="noStrike" cap="none">
              <a:solidFill>
                <a:schemeClr val="dk1"/>
              </a:solidFill>
              <a:latin typeface="Calibri"/>
              <a:ea typeface="Calibri"/>
              <a:cs typeface="Calibri"/>
              <a:sym typeface="Calibri"/>
            </a:endParaRPr>
          </a:p>
        </p:txBody>
      </p:sp>
      <p:sp>
        <p:nvSpPr>
          <p:cNvPr id="117" name="Google Shape;117;p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9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25" name="Google Shape;825;p9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9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40" name="Google Shape;840;p9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57" name="Google Shape;857;p9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10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72" name="Google Shape;872;p10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94" name="Google Shape;894;p1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16" name="Google Shape;916;p1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36" name="Google Shape;936;p4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p75: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944" name="Google Shape;944;p7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300"/>
              <a:buNone/>
            </a:pPr>
            <a:fld id="{00000000-1234-1234-1234-123412341234}" type="slidenum">
              <a:rPr lang="en-US" sz="1200">
                <a:solidFill>
                  <a:schemeClr val="dk1"/>
                </a:solidFill>
                <a:latin typeface="Calibri"/>
                <a:ea typeface="Calibri"/>
                <a:cs typeface="Calibri"/>
                <a:sym typeface="Calibri"/>
              </a:rPr>
              <a:t>57</a:t>
            </a:fld>
            <a:endParaRPr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4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61" name="Google Shape;961;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4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72" name="Google Shape;972;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4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is responsible for 01 – 05.</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24" name="Google Shape;124;p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106: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993" name="Google Shape;993;p10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300"/>
              <a:buNone/>
            </a:pPr>
            <a:fld id="{00000000-1234-1234-1234-123412341234}" type="slidenum">
              <a:rPr lang="en-US" sz="1200">
                <a:solidFill>
                  <a:schemeClr val="dk1"/>
                </a:solidFill>
                <a:latin typeface="Calibri"/>
                <a:ea typeface="Calibri"/>
                <a:cs typeface="Calibri"/>
                <a:sym typeface="Calibri"/>
              </a:rPr>
              <a:t>60</a:t>
            </a:fld>
            <a:endParaRPr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0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10" name="Google Shape;1010;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1" name="Google Shape;1011;p10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0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21" name="Google Shape;1021;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10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50: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42" name="Google Shape;1042;p5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5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49" name="Google Shape;1049;p5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p52: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1055" name="Google Shape;1055;p5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team may clarify more about this.</a:t>
            </a:r>
            <a:endParaRPr sz="1200" b="0" i="0" u="none" strike="noStrike" cap="none">
              <a:solidFill>
                <a:schemeClr val="dk1"/>
              </a:solidFill>
              <a:latin typeface="Calibri"/>
              <a:ea typeface="Calibri"/>
              <a:cs typeface="Calibri"/>
              <a:sym typeface="Calibri"/>
            </a:endParaRPr>
          </a:p>
        </p:txBody>
      </p:sp>
      <p:sp>
        <p:nvSpPr>
          <p:cNvPr id="1063" name="Google Shape;1063;p10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1070" name="Google Shape;1070;p11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team may clarify more about this.</a:t>
            </a:r>
            <a:endParaRPr sz="1200" b="0" i="0" u="none" strike="noStrike" cap="none">
              <a:solidFill>
                <a:schemeClr val="dk1"/>
              </a:solidFill>
              <a:latin typeface="Calibri"/>
              <a:ea typeface="Calibri"/>
              <a:cs typeface="Calibri"/>
              <a:sym typeface="Calibri"/>
            </a:endParaRPr>
          </a:p>
        </p:txBody>
      </p:sp>
      <p:sp>
        <p:nvSpPr>
          <p:cNvPr id="1088" name="Google Shape;1088;p2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96" name="Google Shape;1096;p3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is responsible for 01 – 05.</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31" name="Google Shape;131;p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5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106" name="Google Shape;1106;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5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3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13" name="Google Shape;111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3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21" name="Google Shape;1121;p3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38" name="Google Shape;1138;p3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52" name="Google Shape;1152;p3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66" name="Google Shape;1166;p3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80" name="Google Shape;1180;p4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is responsible for 01 – 05.</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38" name="Google Shape;138;p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rgbClr val="000000"/>
              </a:buClr>
              <a:buSzPts val="1000"/>
              <a:buFont typeface="Calibri"/>
              <a:buNone/>
            </a:pPr>
            <a:endParaRPr sz="1000">
              <a:solidFill>
                <a:srgbClr val="000000"/>
              </a:solidFill>
              <a:latin typeface="Arial"/>
              <a:ea typeface="Arial"/>
              <a:cs typeface="Arial"/>
              <a:sym typeface="Arial"/>
            </a:endParaRPr>
          </a:p>
        </p:txBody>
      </p:sp>
      <p:sp>
        <p:nvSpPr>
          <p:cNvPr id="145" name="Google Shape;145;p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63"/>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Google Shape;18;p63"/>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Google Shape;19;p6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6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 name="Google Shape;36;p6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6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208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64"/>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Google Shape;24;p64"/>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6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6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6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65"/>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Google Shape;30;p65"/>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Google Shape;31;p6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6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6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6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Google Shape;41;p67"/>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7"/>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6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Google Shape;48;p68"/>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68"/>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Google Shape;50;p68"/>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Google Shape;51;p68"/>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Google Shape;52;p6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6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6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69"/>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57" name="Google Shape;57;p69"/>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69"/>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6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6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6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70"/>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4" name="Google Shape;64;p70"/>
          <p:cNvSpPr>
            <a:spLocks noGrp="1"/>
          </p:cNvSpPr>
          <p:nvPr>
            <p:ph type="pic" idx="2"/>
          </p:nvPr>
        </p:nvSpPr>
        <p:spPr>
          <a:xfrm>
            <a:off x="1792288" y="612775"/>
            <a:ext cx="5486399" cy="4114800"/>
          </a:xfrm>
          <a:prstGeom prst="rect">
            <a:avLst/>
          </a:prstGeom>
          <a:noFill/>
          <a:ln>
            <a:noFill/>
          </a:ln>
        </p:spPr>
      </p:sp>
      <p:sp>
        <p:nvSpPr>
          <p:cNvPr id="65" name="Google Shape;65;p70"/>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Google Shape;66;p7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7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7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7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1" name="Google Shape;71;p71"/>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7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7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7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7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7" name="Google Shape;77;p72"/>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7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7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7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62" descr="Mandt_SOO-DOH-Presentation_NO-TEXT_5.jpg"/>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11" name="Google Shape;11;p6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Google Shape;12;p62"/>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6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4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5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7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7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7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 descr="Picture1.jpg"/>
          <p:cNvPicPr preferRelativeResize="0"/>
          <p:nvPr/>
        </p:nvPicPr>
        <p:blipFill rotWithShape="1">
          <a:blip r:embed="rId3">
            <a:alphaModFix/>
          </a:blip>
          <a:srcRect/>
          <a:stretch/>
        </p:blipFill>
        <p:spPr>
          <a:xfrm>
            <a:off x="11" y="15850"/>
            <a:ext cx="9143983" cy="6858000"/>
          </a:xfrm>
          <a:prstGeom prst="rect">
            <a:avLst/>
          </a:prstGeom>
          <a:noFill/>
          <a:ln>
            <a:noFill/>
          </a:ln>
        </p:spPr>
      </p:pic>
      <p:sp>
        <p:nvSpPr>
          <p:cNvPr id="87" name="Google Shape;87;p1"/>
          <p:cNvSpPr txBox="1"/>
          <p:nvPr/>
        </p:nvSpPr>
        <p:spPr>
          <a:xfrm>
            <a:off x="5878275" y="1749150"/>
            <a:ext cx="2706599" cy="22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600"/>
              <a:buFont typeface="Calibri"/>
              <a:buNone/>
            </a:pPr>
            <a:r>
              <a:rPr lang="en-US" sz="2400" b="0" i="0" u="none" strike="noStrike" cap="none" dirty="0">
                <a:solidFill>
                  <a:schemeClr val="lt1"/>
                </a:solidFill>
                <a:latin typeface="Calibri"/>
                <a:ea typeface="Calibri"/>
                <a:cs typeface="Calibri"/>
                <a:sym typeface="Calibri"/>
              </a:rPr>
              <a:t>GOES-19 ABI L2+ LAP Products </a:t>
            </a:r>
            <a:r>
              <a:rPr lang="en-US" sz="2100" b="0" i="0" u="none" strike="noStrike" cap="none" dirty="0">
                <a:solidFill>
                  <a:schemeClr val="lt1"/>
                </a:solidFill>
                <a:latin typeface="Calibri"/>
                <a:ea typeface="Calibri"/>
                <a:cs typeface="Calibri"/>
                <a:sym typeface="Calibri"/>
              </a:rPr>
              <a:t>Provisional PS-PVR</a:t>
            </a:r>
            <a:endParaRPr sz="1400" b="0" i="0" u="none" strike="noStrike" cap="none" dirty="0">
              <a:solidFill>
                <a:srgbClr val="000000"/>
              </a:solidFill>
              <a:latin typeface="Arial"/>
              <a:ea typeface="Arial"/>
              <a:cs typeface="Arial"/>
              <a:sym typeface="Arial"/>
            </a:endParaRPr>
          </a:p>
        </p:txBody>
      </p:sp>
      <p:sp>
        <p:nvSpPr>
          <p:cNvPr id="88" name="Google Shape;88;p1"/>
          <p:cNvSpPr txBox="1"/>
          <p:nvPr/>
        </p:nvSpPr>
        <p:spPr>
          <a:xfrm>
            <a:off x="5696607" y="3207268"/>
            <a:ext cx="2963917" cy="242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475"/>
              <a:buFont typeface="Arial"/>
              <a:buNone/>
            </a:pPr>
            <a:r>
              <a:rPr lang="en-US" sz="1900" b="0" i="0" u="none" strike="noStrike" cap="none" dirty="0">
                <a:solidFill>
                  <a:schemeClr val="bg1"/>
                </a:solidFill>
                <a:latin typeface="Calibri"/>
                <a:ea typeface="Calibri"/>
                <a:cs typeface="Calibri"/>
                <a:sym typeface="Calibri"/>
              </a:rPr>
              <a:t>February 5, 2025</a:t>
            </a:r>
            <a:endParaRPr sz="1400" b="0" i="0" u="none" strike="noStrike" cap="none" dirty="0">
              <a:solidFill>
                <a:schemeClr val="bg1"/>
              </a:solidFill>
              <a:latin typeface="Arial"/>
              <a:ea typeface="Arial"/>
              <a:cs typeface="Arial"/>
              <a:sym typeface="Arial"/>
            </a:endParaRPr>
          </a:p>
          <a:p>
            <a:pPr marL="0" marR="0" lvl="0" indent="0" algn="ctr" rtl="0">
              <a:lnSpc>
                <a:spcPct val="100000"/>
              </a:lnSpc>
              <a:spcBef>
                <a:spcPts val="0"/>
              </a:spcBef>
              <a:spcAft>
                <a:spcPts val="0"/>
              </a:spcAft>
              <a:buClr>
                <a:srgbClr val="888888"/>
              </a:buClr>
              <a:buSzPts val="475"/>
              <a:buFont typeface="Arial"/>
              <a:buNone/>
            </a:pPr>
            <a:endParaRPr sz="1900" b="0" i="0" u="none" strike="noStrike" cap="none" dirty="0">
              <a:solidFill>
                <a:schemeClr val="bg1"/>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475"/>
              <a:buFont typeface="Arial"/>
              <a:buNone/>
            </a:pPr>
            <a:r>
              <a:rPr lang="en-US" sz="1900" b="0" i="0" u="none" strike="noStrike" cap="none" dirty="0">
                <a:solidFill>
                  <a:schemeClr val="bg1"/>
                </a:solidFill>
                <a:latin typeface="Calibri"/>
                <a:ea typeface="Calibri"/>
                <a:cs typeface="Calibri"/>
                <a:sym typeface="Calibri"/>
              </a:rPr>
              <a:t>Jaime Daniels, Mark </a:t>
            </a:r>
            <a:r>
              <a:rPr lang="en-US" sz="1900" b="0" i="0" u="none" strike="noStrike" cap="none" dirty="0" err="1">
                <a:solidFill>
                  <a:schemeClr val="bg1"/>
                </a:solidFill>
                <a:latin typeface="Calibri"/>
                <a:ea typeface="Calibri"/>
                <a:cs typeface="Calibri"/>
                <a:sym typeface="Calibri"/>
              </a:rPr>
              <a:t>Kulie</a:t>
            </a:r>
            <a:endParaRPr sz="1400" b="0" i="0" u="none" strike="noStrike" cap="none" dirty="0">
              <a:solidFill>
                <a:schemeClr val="bg1"/>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Arial"/>
              <a:buNone/>
            </a:pPr>
            <a:r>
              <a:rPr lang="en-US" sz="1900" b="0" i="0" u="none" strike="noStrike" cap="none" dirty="0">
                <a:solidFill>
                  <a:schemeClr val="bg1"/>
                </a:solidFill>
                <a:latin typeface="Calibri"/>
                <a:ea typeface="Calibri"/>
                <a:cs typeface="Calibri"/>
                <a:sym typeface="Calibri"/>
              </a:rPr>
              <a:t>GOES-R AWG</a:t>
            </a:r>
            <a:endParaRPr sz="1400" b="0" i="0" u="none" strike="noStrike" cap="none" dirty="0">
              <a:solidFill>
                <a:schemeClr val="bg1"/>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Calibri"/>
              <a:buNone/>
            </a:pPr>
            <a:r>
              <a:rPr lang="en-US" sz="1900" b="0" i="0" u="none" strike="noStrike" cap="none" dirty="0">
                <a:solidFill>
                  <a:schemeClr val="bg1"/>
                </a:solidFill>
                <a:latin typeface="Calibri"/>
                <a:ea typeface="Calibri"/>
                <a:cs typeface="Calibri"/>
                <a:sym typeface="Calibri"/>
              </a:rPr>
              <a:t>NOAA/NESDIS/STAR </a:t>
            </a:r>
            <a:endParaRPr sz="1400" b="0" i="0" u="none" strike="noStrike" cap="none" dirty="0">
              <a:solidFill>
                <a:schemeClr val="bg1"/>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Calibri"/>
              <a:buNone/>
            </a:pPr>
            <a:r>
              <a:rPr lang="en-US" sz="1900" b="0" i="0" u="none" strike="noStrike" cap="none" dirty="0">
                <a:solidFill>
                  <a:schemeClr val="bg1"/>
                </a:solidFill>
                <a:latin typeface="Calibri"/>
                <a:ea typeface="Calibri"/>
                <a:cs typeface="Calibri"/>
                <a:sym typeface="Calibri"/>
              </a:rPr>
              <a:t>GOES-R AWG LAP team: </a:t>
            </a:r>
            <a:r>
              <a:rPr lang="en-US" sz="1900" b="0" i="0" u="none" strike="noStrike" cap="none" dirty="0" err="1">
                <a:solidFill>
                  <a:schemeClr val="bg1"/>
                </a:solidFill>
                <a:latin typeface="Calibri"/>
                <a:ea typeface="Calibri"/>
                <a:cs typeface="Calibri"/>
                <a:sym typeface="Calibri"/>
              </a:rPr>
              <a:t>Zhenglong</a:t>
            </a:r>
            <a:r>
              <a:rPr lang="en-US" sz="1900" b="0" i="0" u="none" strike="noStrike" cap="none" dirty="0">
                <a:solidFill>
                  <a:schemeClr val="bg1"/>
                </a:solidFill>
                <a:latin typeface="Calibri"/>
                <a:ea typeface="Calibri"/>
                <a:cs typeface="Calibri"/>
                <a:sym typeface="Calibri"/>
              </a:rPr>
              <a:t> Li, Pei Wang,</a:t>
            </a:r>
            <a:r>
              <a:rPr lang="en-US" sz="1400" b="0" i="0" u="none" strike="noStrike" cap="none" dirty="0">
                <a:solidFill>
                  <a:schemeClr val="bg1"/>
                </a:solidFill>
                <a:latin typeface="Arial"/>
                <a:ea typeface="Arial"/>
                <a:cs typeface="Arial"/>
                <a:sym typeface="Arial"/>
              </a:rPr>
              <a:t> </a:t>
            </a:r>
            <a:r>
              <a:rPr lang="en-US" sz="1900" b="0" i="0" u="none" strike="noStrike" cap="none" dirty="0" err="1">
                <a:solidFill>
                  <a:schemeClr val="bg1"/>
                </a:solidFill>
                <a:latin typeface="Calibri"/>
                <a:ea typeface="Calibri"/>
                <a:cs typeface="Calibri"/>
                <a:sym typeface="Calibri"/>
              </a:rPr>
              <a:t>Jinlong</a:t>
            </a:r>
            <a:r>
              <a:rPr lang="en-US" sz="1900" b="0" i="0" u="none" strike="noStrike" cap="none" dirty="0">
                <a:solidFill>
                  <a:schemeClr val="bg1"/>
                </a:solidFill>
                <a:latin typeface="Calibri"/>
                <a:ea typeface="Calibri"/>
                <a:cs typeface="Calibri"/>
                <a:sym typeface="Calibri"/>
              </a:rPr>
              <a:t> Li,</a:t>
            </a:r>
            <a:r>
              <a:rPr lang="en-US" sz="1400" b="0" i="0" u="none" strike="noStrike" cap="none" dirty="0">
                <a:solidFill>
                  <a:schemeClr val="bg1"/>
                </a:solidFill>
                <a:latin typeface="Arial"/>
                <a:ea typeface="Arial"/>
                <a:cs typeface="Arial"/>
                <a:sym typeface="Arial"/>
              </a:rPr>
              <a:t> </a:t>
            </a:r>
            <a:r>
              <a:rPr lang="en-US" sz="1900" b="0" i="0" u="none" strike="noStrike" cap="none" dirty="0">
                <a:solidFill>
                  <a:schemeClr val="bg1"/>
                </a:solidFill>
                <a:latin typeface="Calibri"/>
                <a:ea typeface="Calibri"/>
                <a:cs typeface="Calibri"/>
                <a:sym typeface="Calibri"/>
              </a:rPr>
              <a:t>Richard </a:t>
            </a:r>
            <a:r>
              <a:rPr lang="en-US" sz="1900" b="0" i="0" u="none" strike="noStrike" cap="none" dirty="0" err="1">
                <a:solidFill>
                  <a:schemeClr val="bg1"/>
                </a:solidFill>
                <a:latin typeface="Calibri"/>
                <a:ea typeface="Calibri"/>
                <a:cs typeface="Calibri"/>
                <a:sym typeface="Calibri"/>
              </a:rPr>
              <a:t>Dworak</a:t>
            </a:r>
            <a:r>
              <a:rPr lang="en-US" sz="1900" b="0" i="0" u="none" strike="noStrike" cap="none" dirty="0">
                <a:solidFill>
                  <a:schemeClr val="bg1"/>
                </a:solidFill>
                <a:latin typeface="Calibri"/>
                <a:ea typeface="Calibri"/>
                <a:cs typeface="Calibri"/>
                <a:sym typeface="Calibri"/>
              </a:rPr>
              <a:t>, Bill </a:t>
            </a:r>
            <a:r>
              <a:rPr lang="en-US" sz="1900" b="0" i="0" u="none" strike="noStrike" cap="none" dirty="0" err="1">
                <a:solidFill>
                  <a:schemeClr val="bg1"/>
                </a:solidFill>
                <a:latin typeface="Calibri"/>
                <a:ea typeface="Calibri"/>
                <a:cs typeface="Calibri"/>
                <a:sym typeface="Calibri"/>
              </a:rPr>
              <a:t>Bellon</a:t>
            </a:r>
            <a:r>
              <a:rPr lang="en-US" sz="1900" b="0" i="0" u="none" strike="noStrike" cap="none" dirty="0">
                <a:solidFill>
                  <a:schemeClr val="bg1"/>
                </a:solidFill>
                <a:latin typeface="Calibri"/>
                <a:ea typeface="Calibri"/>
                <a:cs typeface="Calibri"/>
                <a:sym typeface="Calibri"/>
              </a:rPr>
              <a:t>, UW-CIMSS</a:t>
            </a:r>
            <a:endParaRPr sz="1400" b="0" i="0" u="none" strike="noStrike" cap="none" dirty="0">
              <a:solidFill>
                <a:schemeClr val="bg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Validation Product Maturity Assessment</a:t>
            </a:r>
            <a:endParaRPr/>
          </a:p>
        </p:txBody>
      </p:sp>
      <p:sp>
        <p:nvSpPr>
          <p:cNvPr id="156" name="Google Shape;156;p1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r>
              <a:rPr lang="en-US" dirty="0"/>
              <a:t>GOES-19 ABI L2+ LAP Products Provisional </a:t>
            </a:r>
            <a:r>
              <a:rPr lang="en-US" sz="2000" b="0" i="0" u="none" strike="noStrike" cap="none" dirty="0">
                <a:solidFill>
                  <a:srgbClr val="888888"/>
                </a:solidFill>
                <a:latin typeface="Calibri"/>
                <a:ea typeface="Calibri"/>
                <a:cs typeface="Calibri"/>
                <a:sym typeface="Calibri"/>
              </a:rPr>
              <a:t>PS-PVR</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a:spLocks noGrp="1"/>
          </p:cNvSpPr>
          <p:nvPr>
            <p:ph type="title"/>
          </p:nvPr>
        </p:nvSpPr>
        <p:spPr>
          <a:xfrm>
            <a:off x="764782" y="776108"/>
            <a:ext cx="7624294" cy="837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sz="4000"/>
              <a:t>GOES-19 Data Used in this Review</a:t>
            </a:r>
            <a:endParaRPr/>
          </a:p>
        </p:txBody>
      </p:sp>
      <p:sp>
        <p:nvSpPr>
          <p:cNvPr id="163" name="Google Shape;163;p11"/>
          <p:cNvSpPr txBox="1">
            <a:spLocks noGrp="1"/>
          </p:cNvSpPr>
          <p:nvPr>
            <p:ph type="body" idx="1"/>
          </p:nvPr>
        </p:nvSpPr>
        <p:spPr>
          <a:xfrm>
            <a:off x="0" y="1567213"/>
            <a:ext cx="9081477" cy="5154262"/>
          </a:xfrm>
          <a:prstGeom prst="rect">
            <a:avLst/>
          </a:prstGeom>
          <a:noFill/>
          <a:ln>
            <a:noFill/>
          </a:ln>
        </p:spPr>
        <p:txBody>
          <a:bodyPr spcFirstLastPara="1" wrap="square" lIns="91425" tIns="91425" rIns="91425" bIns="91425" anchor="t" anchorCtr="0">
            <a:noAutofit/>
          </a:bodyPr>
          <a:lstStyle/>
          <a:p>
            <a:pPr marL="685800" lvl="0" indent="-450850" algn="l" rtl="0">
              <a:lnSpc>
                <a:spcPct val="100000"/>
              </a:lnSpc>
              <a:spcBef>
                <a:spcPts val="0"/>
              </a:spcBef>
              <a:spcAft>
                <a:spcPts val="0"/>
              </a:spcAft>
              <a:buSzPts val="2500"/>
              <a:buFont typeface="Courier New"/>
              <a:buChar char="o"/>
            </a:pPr>
            <a:r>
              <a:rPr lang="en-US" sz="2300" dirty="0"/>
              <a:t>November 1, 2024, 1900 UTC:</a:t>
            </a:r>
          </a:p>
          <a:p>
            <a:pPr marL="692150" lvl="1" indent="0">
              <a:spcBef>
                <a:spcPts val="0"/>
              </a:spcBef>
              <a:buSzPts val="2500"/>
              <a:buNone/>
            </a:pPr>
            <a:r>
              <a:rPr lang="en-US" sz="1900" dirty="0"/>
              <a:t>-Visual images of all domains for each variable</a:t>
            </a:r>
            <a:endParaRPr sz="1900" dirty="0"/>
          </a:p>
          <a:p>
            <a:pPr marL="685800" lvl="0" indent="-450850" algn="l" rtl="0">
              <a:lnSpc>
                <a:spcPct val="100000"/>
              </a:lnSpc>
              <a:spcBef>
                <a:spcPts val="0"/>
              </a:spcBef>
              <a:spcAft>
                <a:spcPts val="0"/>
              </a:spcAft>
              <a:buSzPts val="2500"/>
              <a:buFont typeface="Courier New"/>
              <a:buChar char="o"/>
            </a:pPr>
            <a:r>
              <a:rPr lang="en-US" sz="2300" dirty="0"/>
              <a:t>November and December 2024</a:t>
            </a:r>
          </a:p>
          <a:p>
            <a:pPr marL="692150" lvl="1" indent="0">
              <a:spcBef>
                <a:spcPts val="0"/>
              </a:spcBef>
              <a:buSzPts val="2500"/>
              <a:buNone/>
            </a:pPr>
            <a:r>
              <a:rPr lang="en-US" sz="1900" dirty="0"/>
              <a:t>-All FD, CONUS, Meso1, and Meso2 LAP with RAOB TPW, DSI, and T/Q profile matchups within +/- 30 min, 20 km </a:t>
            </a:r>
            <a:endParaRPr sz="1900" dirty="0"/>
          </a:p>
          <a:p>
            <a:pPr marL="685800" lvl="0" indent="-450850" algn="l" rtl="0">
              <a:lnSpc>
                <a:spcPct val="100000"/>
              </a:lnSpc>
              <a:spcBef>
                <a:spcPts val="0"/>
              </a:spcBef>
              <a:spcAft>
                <a:spcPts val="0"/>
              </a:spcAft>
              <a:buSzPts val="2500"/>
              <a:buFont typeface="Courier New"/>
              <a:buChar char="o"/>
            </a:pPr>
            <a:r>
              <a:rPr lang="en-US" sz="2300" dirty="0"/>
              <a:t>November and December 2024</a:t>
            </a:r>
          </a:p>
          <a:p>
            <a:pPr marL="692150" lvl="1" indent="0">
              <a:spcBef>
                <a:spcPts val="0"/>
              </a:spcBef>
              <a:buSzPts val="2500"/>
              <a:buNone/>
            </a:pPr>
            <a:r>
              <a:rPr lang="en-US" sz="1900" dirty="0"/>
              <a:t>-All FD, CONUS, Meso1, and Meso2 LAP with AMSR2 TPW matchups within +/- 30 min, 20 km </a:t>
            </a:r>
          </a:p>
          <a:p>
            <a:pPr marL="685800" lvl="0" indent="-450850" algn="l" rtl="0">
              <a:lnSpc>
                <a:spcPct val="100000"/>
              </a:lnSpc>
              <a:spcBef>
                <a:spcPts val="0"/>
              </a:spcBef>
              <a:spcAft>
                <a:spcPts val="0"/>
              </a:spcAft>
              <a:buSzPts val="2500"/>
              <a:buFont typeface="Courier New"/>
              <a:buChar char="o"/>
            </a:pPr>
            <a:r>
              <a:rPr lang="en-US" sz="2300" dirty="0"/>
              <a:t>November 15, 2024, 0000 UTC:</a:t>
            </a:r>
          </a:p>
          <a:p>
            <a:pPr marL="692150" lvl="1" indent="0">
              <a:spcBef>
                <a:spcPts val="0"/>
              </a:spcBef>
              <a:buSzPts val="2500"/>
              <a:buNone/>
            </a:pPr>
            <a:r>
              <a:rPr lang="en-US" sz="1900" dirty="0"/>
              <a:t>-GOES-19 and GOES-16 intercomparison</a:t>
            </a:r>
            <a:endParaRPr sz="1900" dirty="0"/>
          </a:p>
          <a:p>
            <a:pPr marL="685800" lvl="0" indent="-450850" algn="l" rtl="0">
              <a:lnSpc>
                <a:spcPct val="100000"/>
              </a:lnSpc>
              <a:spcBef>
                <a:spcPts val="0"/>
              </a:spcBef>
              <a:spcAft>
                <a:spcPts val="0"/>
              </a:spcAft>
              <a:buSzPts val="2500"/>
              <a:buFont typeface="Courier New"/>
              <a:buChar char="o"/>
            </a:pPr>
            <a:r>
              <a:rPr lang="en-US" sz="2300" dirty="0"/>
              <a:t>November 15, 2024, 0000 UTC:</a:t>
            </a:r>
          </a:p>
          <a:p>
            <a:pPr marL="692150" lvl="1" indent="0">
              <a:spcBef>
                <a:spcPts val="0"/>
              </a:spcBef>
              <a:buSzPts val="2500"/>
              <a:buNone/>
            </a:pPr>
            <a:r>
              <a:rPr lang="en-US" sz="1900" dirty="0"/>
              <a:t>-GOES-19 and GOES-18 intercomparison</a:t>
            </a:r>
            <a:endParaRPr sz="1900" dirty="0"/>
          </a:p>
          <a:p>
            <a:pPr marL="685800" lvl="0" indent="-450850" algn="l" rtl="0">
              <a:lnSpc>
                <a:spcPct val="100000"/>
              </a:lnSpc>
              <a:spcBef>
                <a:spcPts val="0"/>
              </a:spcBef>
              <a:spcAft>
                <a:spcPts val="0"/>
              </a:spcAft>
              <a:buSzPts val="2500"/>
              <a:buFont typeface="Courier New"/>
              <a:buChar char="o"/>
            </a:pPr>
            <a:r>
              <a:rPr lang="en-US" sz="2300" dirty="0"/>
              <a:t>November 15, 2024, 0120 UTC – 0310 UTC:</a:t>
            </a:r>
          </a:p>
          <a:p>
            <a:pPr marL="692150" lvl="1" indent="0">
              <a:spcBef>
                <a:spcPts val="0"/>
              </a:spcBef>
              <a:buSzPts val="2500"/>
              <a:buNone/>
            </a:pPr>
            <a:r>
              <a:rPr lang="en-US" sz="1900" dirty="0"/>
              <a:t>-Sun migration effect on product</a:t>
            </a:r>
            <a:endParaRPr sz="1900" dirty="0"/>
          </a:p>
          <a:p>
            <a:pPr marL="539752" lvl="0" indent="0" algn="l" rtl="0">
              <a:lnSpc>
                <a:spcPct val="100000"/>
              </a:lnSpc>
              <a:spcBef>
                <a:spcPts val="0"/>
              </a:spcBef>
              <a:spcAft>
                <a:spcPts val="0"/>
              </a:spcAft>
              <a:buSzPts val="2600"/>
              <a:buNone/>
            </a:pPr>
            <a:endParaRPr sz="2400" dirty="0"/>
          </a:p>
          <a:p>
            <a:pPr marL="715963" lvl="0" indent="-11110" algn="l" rtl="0">
              <a:lnSpc>
                <a:spcPct val="100000"/>
              </a:lnSpc>
              <a:spcBef>
                <a:spcPts val="0"/>
              </a:spcBef>
              <a:spcAft>
                <a:spcPts val="0"/>
              </a:spcAft>
              <a:buSzPts val="2600"/>
              <a:buFont typeface="Calibri"/>
              <a:buNone/>
            </a:pPr>
            <a:endParaRPr dirty="0"/>
          </a:p>
          <a:p>
            <a:pPr marL="628650" lvl="0" indent="-292100" algn="l" rtl="0">
              <a:lnSpc>
                <a:spcPct val="100000"/>
              </a:lnSpc>
              <a:spcBef>
                <a:spcPts val="0"/>
              </a:spcBef>
              <a:spcAft>
                <a:spcPts val="0"/>
              </a:spcAft>
              <a:buSzPts val="2600"/>
              <a:buFont typeface="Courier New"/>
              <a:buNone/>
            </a:pPr>
            <a:endParaRPr sz="2800" dirty="0"/>
          </a:p>
          <a:p>
            <a:pPr marL="628650" lvl="1" indent="0" algn="l" rtl="0">
              <a:lnSpc>
                <a:spcPct val="100000"/>
              </a:lnSpc>
              <a:spcBef>
                <a:spcPts val="0"/>
              </a:spcBef>
              <a:spcAft>
                <a:spcPts val="0"/>
              </a:spcAft>
              <a:buSzPts val="2600"/>
              <a:buNone/>
            </a:pPr>
            <a:endParaRPr sz="2600" dirty="0"/>
          </a:p>
        </p:txBody>
      </p:sp>
      <p:sp>
        <p:nvSpPr>
          <p:cNvPr id="164" name="Google Shape;164;p11"/>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11</a:t>
            </a:fld>
            <a:endParaRPr sz="1200" b="0" i="0" u="none" strike="noStrike" cap="none">
              <a:solidFill>
                <a:schemeClr val="lt1"/>
              </a:solidFill>
              <a:latin typeface="Calibri"/>
              <a:ea typeface="Calibri"/>
              <a:cs typeface="Calibri"/>
              <a:sym typeface="Calibri"/>
            </a:endParaRPr>
          </a:p>
        </p:txBody>
      </p:sp>
      <p:sp>
        <p:nvSpPr>
          <p:cNvPr id="2" name="Google Shape;231;p73">
            <a:extLst>
              <a:ext uri="{FF2B5EF4-FFF2-40B4-BE49-F238E27FC236}">
                <a16:creationId xmlns:a16="http://schemas.microsoft.com/office/drawing/2014/main" id="{24872274-6003-6E53-A80D-807D02118B9D}"/>
              </a:ext>
            </a:extLst>
          </p:cNvPr>
          <p:cNvSpPr txBox="1">
            <a:spLocks noGrp="1"/>
          </p:cNvSpPr>
          <p:nvPr>
            <p:ph type="ftr" idx="11"/>
          </p:nvPr>
        </p:nvSpPr>
        <p:spPr>
          <a:xfrm>
            <a:off x="375016" y="6356350"/>
            <a:ext cx="7825800" cy="3650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300"/>
              <a:buNone/>
            </a:pPr>
            <a:r>
              <a:rPr lang="en-US" sz="1200" dirty="0">
                <a:solidFill>
                  <a:schemeClr val="lt1"/>
                </a:solidFill>
                <a:latin typeface="Calibri"/>
                <a:ea typeface="Calibri"/>
                <a:cs typeface="Calibri"/>
                <a:sym typeface="Calibri"/>
              </a:rPr>
              <a:t>These GOES-19 data are preliminary, non-operational data and are undergoing testing. </a:t>
            </a:r>
            <a:endParaRPr dirty="0"/>
          </a:p>
          <a:p>
            <a:pPr marL="0" marR="0" lvl="0" indent="0" algn="ctr" rtl="0">
              <a:lnSpc>
                <a:spcPct val="100000"/>
              </a:lnSpc>
              <a:spcBef>
                <a:spcPts val="0"/>
              </a:spcBef>
              <a:spcAft>
                <a:spcPts val="0"/>
              </a:spcAft>
              <a:buSzPts val="300"/>
              <a:buNone/>
            </a:pPr>
            <a:r>
              <a:rPr lang="en-US" sz="1200" dirty="0">
                <a:solidFill>
                  <a:schemeClr val="lt1"/>
                </a:solidFill>
                <a:latin typeface="Calibri"/>
                <a:ea typeface="Calibri"/>
                <a:cs typeface="Calibri"/>
                <a:sym typeface="Calibri"/>
              </a:rPr>
              <a:t>Users bear all responsibility for inspecting the data prior to use and for the manner in which the data are utilized.</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3600"/>
              <a:buFont typeface="Calibri"/>
              <a:buNone/>
            </a:pPr>
            <a:r>
              <a:rPr lang="en-US"/>
              <a:t>Definitions of Metrics</a:t>
            </a:r>
            <a:endParaRPr/>
          </a:p>
        </p:txBody>
      </p:sp>
      <p:sp>
        <p:nvSpPr>
          <p:cNvPr id="171" name="Google Shape;171;p12"/>
          <p:cNvSpPr txBox="1">
            <a:spLocks noGrp="1"/>
          </p:cNvSpPr>
          <p:nvPr>
            <p:ph type="body" idx="1"/>
          </p:nvPr>
        </p:nvSpPr>
        <p:spPr>
          <a:xfrm>
            <a:off x="296985" y="1465262"/>
            <a:ext cx="8847015" cy="452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3200"/>
              <a:buChar char="•"/>
            </a:pPr>
            <a:r>
              <a:rPr lang="en-US">
                <a:solidFill>
                  <a:srgbClr val="00B050"/>
                </a:solidFill>
              </a:rPr>
              <a:t>Passed</a:t>
            </a:r>
            <a:r>
              <a:rPr lang="en-US"/>
              <a:t>: No visual artifacts and/or the comparison with the reference data near or above the specification.</a:t>
            </a:r>
            <a:endParaRPr/>
          </a:p>
          <a:p>
            <a:pPr marL="228600" lvl="0" indent="0" algn="l" rtl="0">
              <a:lnSpc>
                <a:spcPct val="100000"/>
              </a:lnSpc>
              <a:spcBef>
                <a:spcPts val="0"/>
              </a:spcBef>
              <a:spcAft>
                <a:spcPts val="0"/>
              </a:spcAft>
              <a:buSzPts val="3200"/>
              <a:buNone/>
            </a:pPr>
            <a:endParaRPr/>
          </a:p>
          <a:p>
            <a:pPr marL="457200" lvl="0" indent="-228600" algn="l" rtl="0">
              <a:lnSpc>
                <a:spcPct val="100000"/>
              </a:lnSpc>
              <a:spcBef>
                <a:spcPts val="0"/>
              </a:spcBef>
              <a:spcAft>
                <a:spcPts val="0"/>
              </a:spcAft>
              <a:buSzPts val="3200"/>
              <a:buChar char="•"/>
            </a:pPr>
            <a:r>
              <a:rPr lang="en-US">
                <a:solidFill>
                  <a:srgbClr val="FF0000"/>
                </a:solidFill>
              </a:rPr>
              <a:t>Failed</a:t>
            </a:r>
            <a:r>
              <a:rPr lang="en-US"/>
              <a:t>: Cause of performance degradation is unknown.</a:t>
            </a:r>
            <a:endParaRPr/>
          </a:p>
          <a:p>
            <a:pPr marL="0" lvl="0" indent="0" algn="l" rtl="0">
              <a:lnSpc>
                <a:spcPct val="100000"/>
              </a:lnSpc>
              <a:spcBef>
                <a:spcPts val="0"/>
              </a:spcBef>
              <a:spcAft>
                <a:spcPts val="0"/>
              </a:spcAft>
              <a:buSzPts val="3200"/>
              <a:buNone/>
            </a:pPr>
            <a:endParaRPr/>
          </a:p>
          <a:p>
            <a:pPr marL="0" lvl="0" indent="0" algn="l" rtl="0">
              <a:lnSpc>
                <a:spcPct val="100000"/>
              </a:lnSpc>
              <a:spcBef>
                <a:spcPts val="0"/>
              </a:spcBef>
              <a:spcAft>
                <a:spcPts val="0"/>
              </a:spcAft>
              <a:buSzPts val="3200"/>
              <a:buNone/>
            </a:pPr>
            <a:r>
              <a:rPr lang="en-US"/>
              <a:t>The comparisons with the reference data are computed over all data.</a:t>
            </a:r>
            <a:endParaRPr/>
          </a:p>
        </p:txBody>
      </p:sp>
      <p:sp>
        <p:nvSpPr>
          <p:cNvPr id="172" name="Google Shape;172;p12"/>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12</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4"/>
          <p:cNvPicPr preferRelativeResize="0"/>
          <p:nvPr/>
        </p:nvPicPr>
        <p:blipFill rotWithShape="1">
          <a:blip r:embed="rId3">
            <a:alphaModFix/>
          </a:blip>
          <a:srcRect l="27013" t="17620" r="22298" b="30663"/>
          <a:stretch/>
        </p:blipFill>
        <p:spPr>
          <a:xfrm>
            <a:off x="1995647" y="1372220"/>
            <a:ext cx="6955079" cy="3991708"/>
          </a:xfrm>
          <a:prstGeom prst="rect">
            <a:avLst/>
          </a:prstGeom>
          <a:noFill/>
          <a:ln>
            <a:noFill/>
          </a:ln>
        </p:spPr>
      </p:pic>
      <p:sp>
        <p:nvSpPr>
          <p:cNvPr id="346" name="Google Shape;346;p24"/>
          <p:cNvSpPr txBox="1"/>
          <p:nvPr/>
        </p:nvSpPr>
        <p:spPr>
          <a:xfrm>
            <a:off x="1521731" y="-7637"/>
            <a:ext cx="5813946" cy="137985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Real-time GOES-19 ABI LAP product validation webpage</a:t>
            </a:r>
            <a:br>
              <a:rPr lang="en-US" sz="2800" b="0" i="0" u="none" strike="noStrike" cap="none">
                <a:solidFill>
                  <a:schemeClr val="lt1"/>
                </a:solidFill>
                <a:latin typeface="Calibri"/>
                <a:ea typeface="Calibri"/>
                <a:cs typeface="Calibri"/>
                <a:sym typeface="Calibri"/>
              </a:rPr>
            </a:br>
            <a:r>
              <a:rPr lang="en-US" sz="2800" b="0" i="0" u="none" strike="noStrike" cap="none">
                <a:solidFill>
                  <a:srgbClr val="FF00FF"/>
                </a:solidFill>
                <a:latin typeface="Calibri"/>
                <a:ea typeface="Calibri"/>
                <a:cs typeface="Calibri"/>
                <a:sym typeface="Calibri"/>
              </a:rPr>
              <a:t>soundingval.ssec.wisc.edu</a:t>
            </a:r>
            <a:endParaRPr sz="1400" b="0" i="0" u="none" strike="noStrike" cap="none">
              <a:solidFill>
                <a:srgbClr val="000000"/>
              </a:solidFill>
              <a:latin typeface="Arial"/>
              <a:ea typeface="Arial"/>
              <a:cs typeface="Arial"/>
              <a:sym typeface="Arial"/>
            </a:endParaRPr>
          </a:p>
        </p:txBody>
      </p:sp>
      <p:pic>
        <p:nvPicPr>
          <p:cNvPr id="347" name="Google Shape;347;p24"/>
          <p:cNvPicPr preferRelativeResize="0"/>
          <p:nvPr/>
        </p:nvPicPr>
        <p:blipFill rotWithShape="1">
          <a:blip r:embed="rId4">
            <a:alphaModFix/>
          </a:blip>
          <a:srcRect l="22778" r="20463"/>
          <a:stretch/>
        </p:blipFill>
        <p:spPr>
          <a:xfrm>
            <a:off x="81880" y="2620848"/>
            <a:ext cx="3006082" cy="2186305"/>
          </a:xfrm>
          <a:prstGeom prst="rect">
            <a:avLst/>
          </a:prstGeom>
          <a:noFill/>
          <a:ln>
            <a:noFill/>
          </a:ln>
        </p:spPr>
      </p:pic>
      <p:sp>
        <p:nvSpPr>
          <p:cNvPr id="348" name="Google Shape;348;p24"/>
          <p:cNvSpPr txBox="1"/>
          <p:nvPr/>
        </p:nvSpPr>
        <p:spPr>
          <a:xfrm>
            <a:off x="264431" y="2251516"/>
            <a:ext cx="251460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0" i="0" u="none" strike="noStrike" cap="none">
                <a:solidFill>
                  <a:srgbClr val="FF0000"/>
                </a:solidFill>
                <a:latin typeface="Calibri"/>
                <a:ea typeface="Calibri"/>
                <a:cs typeface="Calibri"/>
                <a:sym typeface="Calibri"/>
              </a:rPr>
              <a:t>Imagery (Fulldisk TPW)</a:t>
            </a:r>
            <a:endParaRPr sz="1400" b="0" i="0" u="none" strike="noStrike" cap="none">
              <a:solidFill>
                <a:srgbClr val="000000"/>
              </a:solidFill>
              <a:latin typeface="Arial"/>
              <a:ea typeface="Arial"/>
              <a:cs typeface="Arial"/>
              <a:sym typeface="Arial"/>
            </a:endParaRPr>
          </a:p>
        </p:txBody>
      </p:sp>
      <p:grpSp>
        <p:nvGrpSpPr>
          <p:cNvPr id="349" name="Google Shape;349;p24"/>
          <p:cNvGrpSpPr/>
          <p:nvPr/>
        </p:nvGrpSpPr>
        <p:grpSpPr>
          <a:xfrm>
            <a:off x="285982" y="4796986"/>
            <a:ext cx="3898671" cy="1971347"/>
            <a:chOff x="285982" y="4796986"/>
            <a:chExt cx="3898671" cy="1971347"/>
          </a:xfrm>
        </p:grpSpPr>
        <p:grpSp>
          <p:nvGrpSpPr>
            <p:cNvPr id="350" name="Google Shape;350;p24"/>
            <p:cNvGrpSpPr/>
            <p:nvPr/>
          </p:nvGrpSpPr>
          <p:grpSpPr>
            <a:xfrm>
              <a:off x="285982" y="5127060"/>
              <a:ext cx="3898671" cy="1641273"/>
              <a:chOff x="285982" y="5127060"/>
              <a:chExt cx="3898671" cy="1641273"/>
            </a:xfrm>
          </p:grpSpPr>
          <p:pic>
            <p:nvPicPr>
              <p:cNvPr id="351" name="Google Shape;351;p24"/>
              <p:cNvPicPr preferRelativeResize="0"/>
              <p:nvPr/>
            </p:nvPicPr>
            <p:blipFill rotWithShape="1">
              <a:blip r:embed="rId5">
                <a:alphaModFix/>
              </a:blip>
              <a:srcRect/>
              <a:stretch/>
            </p:blipFill>
            <p:spPr>
              <a:xfrm>
                <a:off x="285982" y="5127060"/>
                <a:ext cx="2189007" cy="1641273"/>
              </a:xfrm>
              <a:prstGeom prst="rect">
                <a:avLst/>
              </a:prstGeom>
              <a:noFill/>
              <a:ln>
                <a:noFill/>
              </a:ln>
            </p:spPr>
          </p:pic>
          <p:pic>
            <p:nvPicPr>
              <p:cNvPr id="352" name="Google Shape;352;p24"/>
              <p:cNvPicPr preferRelativeResize="0"/>
              <p:nvPr/>
            </p:nvPicPr>
            <p:blipFill rotWithShape="1">
              <a:blip r:embed="rId6">
                <a:alphaModFix/>
              </a:blip>
              <a:srcRect r="20091"/>
              <a:stretch/>
            </p:blipFill>
            <p:spPr>
              <a:xfrm>
                <a:off x="2297158" y="5156150"/>
                <a:ext cx="1887495" cy="1612183"/>
              </a:xfrm>
              <a:prstGeom prst="rect">
                <a:avLst/>
              </a:prstGeom>
              <a:noFill/>
              <a:ln>
                <a:noFill/>
              </a:ln>
            </p:spPr>
          </p:pic>
        </p:grpSp>
        <p:sp>
          <p:nvSpPr>
            <p:cNvPr id="353" name="Google Shape;353;p24"/>
            <p:cNvSpPr txBox="1"/>
            <p:nvPr/>
          </p:nvSpPr>
          <p:spPr>
            <a:xfrm>
              <a:off x="440267" y="4796986"/>
              <a:ext cx="3493050"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0" i="0" u="none" strike="noStrike" cap="none">
                  <a:solidFill>
                    <a:srgbClr val="FF0000"/>
                  </a:solidFill>
                  <a:latin typeface="Calibri"/>
                  <a:ea typeface="Calibri"/>
                  <a:cs typeface="Calibri"/>
                  <a:sym typeface="Calibri"/>
                </a:rPr>
                <a:t>Regional TPW Plots with AMRS-2</a:t>
              </a:r>
              <a:endParaRPr sz="1400" b="0" i="0" u="none" strike="noStrike" cap="none">
                <a:solidFill>
                  <a:srgbClr val="000000"/>
                </a:solidFill>
                <a:latin typeface="Arial"/>
                <a:ea typeface="Arial"/>
                <a:cs typeface="Arial"/>
                <a:sym typeface="Arial"/>
              </a:endParaRPr>
            </a:p>
          </p:txBody>
        </p:sp>
      </p:grpSp>
      <p:grpSp>
        <p:nvGrpSpPr>
          <p:cNvPr id="354" name="Google Shape;354;p24"/>
          <p:cNvGrpSpPr/>
          <p:nvPr/>
        </p:nvGrpSpPr>
        <p:grpSpPr>
          <a:xfrm>
            <a:off x="4295218" y="4884001"/>
            <a:ext cx="4655508" cy="1887249"/>
            <a:chOff x="4295218" y="4884001"/>
            <a:chExt cx="4655508" cy="1887249"/>
          </a:xfrm>
        </p:grpSpPr>
        <p:grpSp>
          <p:nvGrpSpPr>
            <p:cNvPr id="355" name="Google Shape;355;p24"/>
            <p:cNvGrpSpPr/>
            <p:nvPr/>
          </p:nvGrpSpPr>
          <p:grpSpPr>
            <a:xfrm>
              <a:off x="5664533" y="4884001"/>
              <a:ext cx="3286193" cy="1887249"/>
              <a:chOff x="5706737" y="4896275"/>
              <a:chExt cx="3286193" cy="1887249"/>
            </a:xfrm>
          </p:grpSpPr>
          <p:sp>
            <p:nvSpPr>
              <p:cNvPr id="356" name="Google Shape;356;p24"/>
              <p:cNvSpPr txBox="1"/>
              <p:nvPr/>
            </p:nvSpPr>
            <p:spPr>
              <a:xfrm>
                <a:off x="5706737" y="4896275"/>
                <a:ext cx="204146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0" i="0" u="none" strike="noStrike" cap="none">
                    <a:solidFill>
                      <a:srgbClr val="FF0000"/>
                    </a:solidFill>
                    <a:latin typeface="Calibri"/>
                    <a:ea typeface="Calibri"/>
                    <a:cs typeface="Calibri"/>
                    <a:sym typeface="Calibri"/>
                  </a:rPr>
                  <a:t>Station TPW Plots</a:t>
                </a:r>
                <a:endParaRPr sz="1400" b="0" i="0" u="none" strike="noStrike" cap="none">
                  <a:solidFill>
                    <a:srgbClr val="000000"/>
                  </a:solidFill>
                  <a:latin typeface="Arial"/>
                  <a:ea typeface="Arial"/>
                  <a:cs typeface="Arial"/>
                  <a:sym typeface="Arial"/>
                </a:endParaRPr>
              </a:p>
            </p:txBody>
          </p:sp>
          <p:pic>
            <p:nvPicPr>
              <p:cNvPr id="357" name="Google Shape;357;p24"/>
              <p:cNvPicPr preferRelativeResize="0"/>
              <p:nvPr/>
            </p:nvPicPr>
            <p:blipFill rotWithShape="1">
              <a:blip r:embed="rId7">
                <a:alphaModFix/>
              </a:blip>
              <a:srcRect/>
              <a:stretch/>
            </p:blipFill>
            <p:spPr>
              <a:xfrm>
                <a:off x="6874448" y="5195117"/>
                <a:ext cx="2118482" cy="1588407"/>
              </a:xfrm>
              <a:prstGeom prst="rect">
                <a:avLst/>
              </a:prstGeom>
              <a:noFill/>
              <a:ln>
                <a:noFill/>
              </a:ln>
            </p:spPr>
          </p:pic>
        </p:grpSp>
        <p:pic>
          <p:nvPicPr>
            <p:cNvPr id="358" name="Google Shape;358;p24"/>
            <p:cNvPicPr preferRelativeResize="0"/>
            <p:nvPr/>
          </p:nvPicPr>
          <p:blipFill rotWithShape="1">
            <a:blip r:embed="rId8">
              <a:alphaModFix/>
            </a:blip>
            <a:srcRect l="7258" t="22261" r="35259" b="25116"/>
            <a:stretch/>
          </p:blipFill>
          <p:spPr>
            <a:xfrm>
              <a:off x="4295218" y="5323823"/>
              <a:ext cx="2537026" cy="1306446"/>
            </a:xfrm>
            <a:prstGeom prst="rect">
              <a:avLst/>
            </a:prstGeom>
            <a:noFill/>
            <a:ln>
              <a:noFill/>
            </a:ln>
          </p:spPr>
        </p:pic>
      </p:grpSp>
    </p:spTree>
    <p:extLst>
      <p:ext uri="{BB962C8B-B14F-4D97-AF65-F5344CB8AC3E}">
        <p14:creationId xmlns:p14="http://schemas.microsoft.com/office/powerpoint/2010/main" val="2551502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a:spLocks noGrp="1"/>
          </p:cNvSpPr>
          <p:nvPr>
            <p:ph type="title"/>
          </p:nvPr>
        </p:nvSpPr>
        <p:spPr>
          <a:xfrm>
            <a:off x="1991441" y="2256845"/>
            <a:ext cx="6356889" cy="136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4000"/>
              <a:buFont typeface="Calibri"/>
              <a:buNone/>
            </a:pPr>
            <a:r>
              <a:rPr lang="en-US"/>
              <a:t>Examples of Visual Inspection of All Domains</a:t>
            </a:r>
            <a:endParaRPr/>
          </a:p>
        </p:txBody>
      </p:sp>
      <p:sp>
        <p:nvSpPr>
          <p:cNvPr id="179" name="Google Shape;179;p1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14</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LVT, LVM:</a:t>
            </a:r>
            <a:endParaRPr/>
          </a:p>
        </p:txBody>
      </p:sp>
      <p:sp>
        <p:nvSpPr>
          <p:cNvPr id="186" name="Google Shape;186;p14"/>
          <p:cNvSpPr txBox="1"/>
          <p:nvPr/>
        </p:nvSpPr>
        <p:spPr>
          <a:xfrm>
            <a:off x="696506" y="1542476"/>
            <a:ext cx="1947634"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TPW (mm)</a:t>
            </a:r>
            <a:endParaRPr sz="1400" b="0" i="0" u="none" strike="noStrike" cap="none">
              <a:solidFill>
                <a:srgbClr val="000000"/>
              </a:solidFill>
              <a:latin typeface="Arial"/>
              <a:ea typeface="Arial"/>
              <a:cs typeface="Arial"/>
              <a:sym typeface="Arial"/>
            </a:endParaRPr>
          </a:p>
        </p:txBody>
      </p:sp>
      <p:sp>
        <p:nvSpPr>
          <p:cNvPr id="187" name="Google Shape;187;p14"/>
          <p:cNvSpPr txBox="1"/>
          <p:nvPr/>
        </p:nvSpPr>
        <p:spPr>
          <a:xfrm>
            <a:off x="3056554" y="1542476"/>
            <a:ext cx="301426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Temp (K). 500 hPa</a:t>
            </a:r>
            <a:endParaRPr sz="1400" b="0" i="0" u="none" strike="noStrike" cap="none">
              <a:solidFill>
                <a:srgbClr val="000000"/>
              </a:solidFill>
              <a:latin typeface="Arial"/>
              <a:ea typeface="Arial"/>
              <a:cs typeface="Arial"/>
              <a:sym typeface="Arial"/>
            </a:endParaRPr>
          </a:p>
        </p:txBody>
      </p:sp>
      <p:sp>
        <p:nvSpPr>
          <p:cNvPr id="188" name="Google Shape;188;p14"/>
          <p:cNvSpPr txBox="1"/>
          <p:nvPr/>
        </p:nvSpPr>
        <p:spPr>
          <a:xfrm>
            <a:off x="6112866" y="1542476"/>
            <a:ext cx="301426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WV (g/kg) 850 hPa</a:t>
            </a:r>
            <a:endParaRPr sz="2400" b="0" i="0" u="none" strike="noStrike" cap="none">
              <a:solidFill>
                <a:schemeClr val="lt1"/>
              </a:solidFill>
              <a:latin typeface="Calibri"/>
              <a:ea typeface="Calibri"/>
              <a:cs typeface="Calibri"/>
              <a:sym typeface="Calibri"/>
            </a:endParaRPr>
          </a:p>
        </p:txBody>
      </p:sp>
      <p:sp>
        <p:nvSpPr>
          <p:cNvPr id="189" name="Google Shape;189;p14"/>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15</a:t>
            </a:fld>
            <a:endParaRPr sz="1200" b="0" i="0" u="none" strike="noStrike" cap="none">
              <a:solidFill>
                <a:schemeClr val="lt1"/>
              </a:solidFill>
              <a:latin typeface="Calibri"/>
              <a:ea typeface="Calibri"/>
              <a:cs typeface="Calibri"/>
              <a:sym typeface="Calibri"/>
            </a:endParaRPr>
          </a:p>
        </p:txBody>
      </p:sp>
      <p:sp>
        <p:nvSpPr>
          <p:cNvPr id="190" name="Google Shape;190;p14"/>
          <p:cNvSpPr txBox="1"/>
          <p:nvPr/>
        </p:nvSpPr>
        <p:spPr>
          <a:xfrm>
            <a:off x="1539459" y="5205448"/>
            <a:ext cx="5798382" cy="1200329"/>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TPW: Total Precipitable 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LVT: Legacy Vertical Temperature profile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LVM: Legacy Vertical Moisture profile</a:t>
            </a:r>
            <a:endParaRPr sz="1400" b="0" i="0" u="none" strike="noStrike" cap="none">
              <a:solidFill>
                <a:srgbClr val="000000"/>
              </a:solidFill>
              <a:latin typeface="Arial"/>
              <a:ea typeface="Arial"/>
              <a:cs typeface="Arial"/>
              <a:sym typeface="Arial"/>
            </a:endParaRPr>
          </a:p>
        </p:txBody>
      </p:sp>
      <p:sp>
        <p:nvSpPr>
          <p:cNvPr id="191" name="Google Shape;191;p14"/>
          <p:cNvSpPr txBox="1">
            <a:spLocks noGrp="1"/>
          </p:cNvSpPr>
          <p:nvPr>
            <p:ph type="body" idx="1"/>
          </p:nvPr>
        </p:nvSpPr>
        <p:spPr>
          <a:xfrm>
            <a:off x="2127903" y="772856"/>
            <a:ext cx="4398397"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November 01 2024, 1900 UTC</a:t>
            </a:r>
            <a:endParaRPr/>
          </a:p>
        </p:txBody>
      </p:sp>
      <p:pic>
        <p:nvPicPr>
          <p:cNvPr id="192" name="Google Shape;192;p14"/>
          <p:cNvPicPr preferRelativeResize="0"/>
          <p:nvPr/>
        </p:nvPicPr>
        <p:blipFill rotWithShape="1">
          <a:blip r:embed="rId3">
            <a:alphaModFix/>
          </a:blip>
          <a:srcRect l="22406" r="22591"/>
          <a:stretch/>
        </p:blipFill>
        <p:spPr>
          <a:xfrm>
            <a:off x="5857402" y="2157095"/>
            <a:ext cx="3411226" cy="2560320"/>
          </a:xfrm>
          <a:prstGeom prst="rect">
            <a:avLst/>
          </a:prstGeom>
          <a:noFill/>
          <a:ln>
            <a:noFill/>
          </a:ln>
        </p:spPr>
      </p:pic>
      <p:pic>
        <p:nvPicPr>
          <p:cNvPr id="193" name="Google Shape;193;p14"/>
          <p:cNvPicPr preferRelativeResize="0"/>
          <p:nvPr/>
        </p:nvPicPr>
        <p:blipFill rotWithShape="1">
          <a:blip r:embed="rId4">
            <a:alphaModFix/>
          </a:blip>
          <a:srcRect l="22964" r="26330"/>
          <a:stretch/>
        </p:blipFill>
        <p:spPr>
          <a:xfrm>
            <a:off x="2881096" y="2157095"/>
            <a:ext cx="3144799" cy="2560320"/>
          </a:xfrm>
          <a:prstGeom prst="rect">
            <a:avLst/>
          </a:prstGeom>
          <a:noFill/>
          <a:ln>
            <a:noFill/>
          </a:ln>
        </p:spPr>
      </p:pic>
      <p:pic>
        <p:nvPicPr>
          <p:cNvPr id="194" name="Google Shape;194;p14"/>
          <p:cNvPicPr preferRelativeResize="0"/>
          <p:nvPr/>
        </p:nvPicPr>
        <p:blipFill rotWithShape="1">
          <a:blip r:embed="rId5">
            <a:alphaModFix/>
          </a:blip>
          <a:srcRect l="22778" r="20463"/>
          <a:stretch/>
        </p:blipFill>
        <p:spPr>
          <a:xfrm>
            <a:off x="-220710" y="2157095"/>
            <a:ext cx="3520338" cy="25603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Google Shape;200;p15"/>
          <p:cNvGrpSpPr/>
          <p:nvPr/>
        </p:nvGrpSpPr>
        <p:grpSpPr>
          <a:xfrm>
            <a:off x="48785" y="1341463"/>
            <a:ext cx="2871401" cy="2560320"/>
            <a:chOff x="57252" y="1028191"/>
            <a:chExt cx="2871401" cy="2560320"/>
          </a:xfrm>
        </p:grpSpPr>
        <p:pic>
          <p:nvPicPr>
            <p:cNvPr id="201" name="Google Shape;201;p15"/>
            <p:cNvPicPr preferRelativeResize="0"/>
            <p:nvPr/>
          </p:nvPicPr>
          <p:blipFill rotWithShape="1">
            <a:blip r:embed="rId3">
              <a:alphaModFix/>
            </a:blip>
            <a:srcRect l="27222" r="26481"/>
            <a:stretch/>
          </p:blipFill>
          <p:spPr>
            <a:xfrm>
              <a:off x="57252" y="1028191"/>
              <a:ext cx="2871401" cy="2560320"/>
            </a:xfrm>
            <a:prstGeom prst="rect">
              <a:avLst/>
            </a:prstGeom>
            <a:noFill/>
            <a:ln>
              <a:noFill/>
            </a:ln>
          </p:spPr>
        </p:pic>
        <p:sp>
          <p:nvSpPr>
            <p:cNvPr id="202" name="Google Shape;202;p15"/>
            <p:cNvSpPr txBox="1"/>
            <p:nvPr/>
          </p:nvSpPr>
          <p:spPr>
            <a:xfrm>
              <a:off x="143933" y="1129578"/>
              <a:ext cx="79586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grpSp>
      <p:grpSp>
        <p:nvGrpSpPr>
          <p:cNvPr id="203" name="Google Shape;203;p15"/>
          <p:cNvGrpSpPr/>
          <p:nvPr/>
        </p:nvGrpSpPr>
        <p:grpSpPr>
          <a:xfrm>
            <a:off x="2928653" y="1338266"/>
            <a:ext cx="2848431" cy="2560320"/>
            <a:chOff x="2928653" y="1024994"/>
            <a:chExt cx="2848431" cy="2560320"/>
          </a:xfrm>
        </p:grpSpPr>
        <p:pic>
          <p:nvPicPr>
            <p:cNvPr id="204" name="Google Shape;204;p15"/>
            <p:cNvPicPr preferRelativeResize="0"/>
            <p:nvPr/>
          </p:nvPicPr>
          <p:blipFill rotWithShape="1">
            <a:blip r:embed="rId4">
              <a:alphaModFix/>
            </a:blip>
            <a:srcRect l="27130" r="26944"/>
            <a:stretch/>
          </p:blipFill>
          <p:spPr>
            <a:xfrm>
              <a:off x="2928653" y="1024994"/>
              <a:ext cx="2848431" cy="2560320"/>
            </a:xfrm>
            <a:prstGeom prst="rect">
              <a:avLst/>
            </a:prstGeom>
            <a:noFill/>
            <a:ln>
              <a:noFill/>
            </a:ln>
          </p:spPr>
        </p:pic>
        <p:sp>
          <p:nvSpPr>
            <p:cNvPr id="205" name="Google Shape;205;p15"/>
            <p:cNvSpPr txBox="1"/>
            <p:nvPr/>
          </p:nvSpPr>
          <p:spPr>
            <a:xfrm>
              <a:off x="3015333" y="1129329"/>
              <a:ext cx="129838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grpSp>
      <p:grpSp>
        <p:nvGrpSpPr>
          <p:cNvPr id="206" name="Google Shape;206;p15"/>
          <p:cNvGrpSpPr/>
          <p:nvPr/>
        </p:nvGrpSpPr>
        <p:grpSpPr>
          <a:xfrm>
            <a:off x="5829920" y="1335068"/>
            <a:ext cx="2888630" cy="2560320"/>
            <a:chOff x="5829920" y="1021796"/>
            <a:chExt cx="2888630" cy="2560320"/>
          </a:xfrm>
        </p:grpSpPr>
        <p:pic>
          <p:nvPicPr>
            <p:cNvPr id="207" name="Google Shape;207;p15"/>
            <p:cNvPicPr preferRelativeResize="0"/>
            <p:nvPr/>
          </p:nvPicPr>
          <p:blipFill rotWithShape="1">
            <a:blip r:embed="rId5">
              <a:alphaModFix/>
            </a:blip>
            <a:srcRect l="27037" r="26389"/>
            <a:stretch/>
          </p:blipFill>
          <p:spPr>
            <a:xfrm>
              <a:off x="5829920" y="1021796"/>
              <a:ext cx="2888630" cy="2560320"/>
            </a:xfrm>
            <a:prstGeom prst="rect">
              <a:avLst/>
            </a:prstGeom>
            <a:noFill/>
            <a:ln>
              <a:noFill/>
            </a:ln>
          </p:spPr>
        </p:pic>
        <p:sp>
          <p:nvSpPr>
            <p:cNvPr id="208" name="Google Shape;208;p15"/>
            <p:cNvSpPr txBox="1"/>
            <p:nvPr/>
          </p:nvSpPr>
          <p:spPr>
            <a:xfrm>
              <a:off x="5959005" y="1129329"/>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grpSp>
        <p:nvGrpSpPr>
          <p:cNvPr id="209" name="Google Shape;209;p15"/>
          <p:cNvGrpSpPr/>
          <p:nvPr/>
        </p:nvGrpSpPr>
        <p:grpSpPr>
          <a:xfrm>
            <a:off x="85670" y="4177287"/>
            <a:ext cx="2859917" cy="2560320"/>
            <a:chOff x="68736" y="3864015"/>
            <a:chExt cx="2859917" cy="2560320"/>
          </a:xfrm>
        </p:grpSpPr>
        <p:pic>
          <p:nvPicPr>
            <p:cNvPr id="210" name="Google Shape;210;p15"/>
            <p:cNvPicPr preferRelativeResize="0"/>
            <p:nvPr/>
          </p:nvPicPr>
          <p:blipFill rotWithShape="1">
            <a:blip r:embed="rId6">
              <a:alphaModFix/>
            </a:blip>
            <a:srcRect l="27315" r="26574"/>
            <a:stretch/>
          </p:blipFill>
          <p:spPr>
            <a:xfrm>
              <a:off x="68736" y="3864015"/>
              <a:ext cx="2859917" cy="2560320"/>
            </a:xfrm>
            <a:prstGeom prst="rect">
              <a:avLst/>
            </a:prstGeom>
            <a:noFill/>
            <a:ln>
              <a:noFill/>
            </a:ln>
          </p:spPr>
        </p:pic>
        <p:sp>
          <p:nvSpPr>
            <p:cNvPr id="211" name="Google Shape;211;p15"/>
            <p:cNvSpPr txBox="1"/>
            <p:nvPr/>
          </p:nvSpPr>
          <p:spPr>
            <a:xfrm>
              <a:off x="163594" y="3940814"/>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grpSp>
        <p:nvGrpSpPr>
          <p:cNvPr id="212" name="Google Shape;212;p15"/>
          <p:cNvGrpSpPr/>
          <p:nvPr/>
        </p:nvGrpSpPr>
        <p:grpSpPr>
          <a:xfrm>
            <a:off x="2958518" y="4177287"/>
            <a:ext cx="2871402" cy="2560320"/>
            <a:chOff x="2958518" y="3864015"/>
            <a:chExt cx="2871402" cy="2560320"/>
          </a:xfrm>
        </p:grpSpPr>
        <p:pic>
          <p:nvPicPr>
            <p:cNvPr id="213" name="Google Shape;213;p15"/>
            <p:cNvPicPr preferRelativeResize="0"/>
            <p:nvPr/>
          </p:nvPicPr>
          <p:blipFill rotWithShape="1">
            <a:blip r:embed="rId7">
              <a:alphaModFix/>
            </a:blip>
            <a:srcRect l="27130" r="26574"/>
            <a:stretch/>
          </p:blipFill>
          <p:spPr>
            <a:xfrm>
              <a:off x="2958518" y="3864015"/>
              <a:ext cx="2871402" cy="2560320"/>
            </a:xfrm>
            <a:prstGeom prst="rect">
              <a:avLst/>
            </a:prstGeom>
            <a:noFill/>
            <a:ln>
              <a:noFill/>
            </a:ln>
          </p:spPr>
        </p:pic>
        <p:sp>
          <p:nvSpPr>
            <p:cNvPr id="214" name="Google Shape;214;p15"/>
            <p:cNvSpPr txBox="1"/>
            <p:nvPr/>
          </p:nvSpPr>
          <p:spPr>
            <a:xfrm>
              <a:off x="3093132" y="3940814"/>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grpSp>
      <p:sp>
        <p:nvSpPr>
          <p:cNvPr id="215" name="Google Shape;215;p1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216" name="Google Shape;216;p15"/>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16</a:t>
            </a:fld>
            <a:endParaRPr sz="1200" b="0" i="0" u="none" strike="noStrike" cap="none">
              <a:solidFill>
                <a:schemeClr val="lt1"/>
              </a:solidFill>
              <a:latin typeface="Calibri"/>
              <a:ea typeface="Calibri"/>
              <a:cs typeface="Calibri"/>
              <a:sym typeface="Calibri"/>
            </a:endParaRPr>
          </a:p>
        </p:txBody>
      </p:sp>
      <p:sp>
        <p:nvSpPr>
          <p:cNvPr id="217" name="Google Shape;217;p15"/>
          <p:cNvSpPr txBox="1"/>
          <p:nvPr/>
        </p:nvSpPr>
        <p:spPr>
          <a:xfrm>
            <a:off x="6072721" y="4227550"/>
            <a:ext cx="2904742" cy="1569660"/>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600"/>
              <a:buFont typeface="Arial"/>
              <a:buNone/>
            </a:pPr>
            <a:r>
              <a:rPr lang="en-US" sz="1600" b="1" i="0" u="none" strike="noStrike" cap="none" dirty="0">
                <a:solidFill>
                  <a:srgbClr val="FF0000"/>
                </a:solidFill>
                <a:latin typeface="Arial"/>
                <a:ea typeface="Arial"/>
                <a:cs typeface="Arial"/>
                <a:sym typeface="Arial"/>
              </a:rPr>
              <a:t>LI</a:t>
            </a:r>
            <a:r>
              <a:rPr lang="en-US" sz="1600" b="1" i="0" u="none" strike="noStrike" cap="none" dirty="0">
                <a:solidFill>
                  <a:schemeClr val="lt1"/>
                </a:solidFill>
                <a:latin typeface="Arial"/>
                <a:ea typeface="Arial"/>
                <a:cs typeface="Arial"/>
                <a:sym typeface="Arial"/>
              </a:rPr>
              <a:t>: Lifted Index</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dirty="0">
                <a:solidFill>
                  <a:srgbClr val="FF0000"/>
                </a:solidFill>
                <a:latin typeface="Arial"/>
                <a:ea typeface="Arial"/>
                <a:cs typeface="Arial"/>
                <a:sym typeface="Arial"/>
              </a:rPr>
              <a:t>CAPE</a:t>
            </a:r>
            <a:r>
              <a:rPr lang="en-US" sz="1600" b="1" i="0" u="none" strike="noStrike" cap="none" dirty="0">
                <a:solidFill>
                  <a:schemeClr val="lt1"/>
                </a:solidFill>
                <a:latin typeface="Arial"/>
                <a:ea typeface="Arial"/>
                <a:cs typeface="Arial"/>
                <a:sym typeface="Arial"/>
              </a:rPr>
              <a:t>: Convective Available Potential Energy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dirty="0">
                <a:solidFill>
                  <a:srgbClr val="FF0000"/>
                </a:solidFill>
                <a:latin typeface="Arial"/>
                <a:ea typeface="Arial"/>
                <a:cs typeface="Arial"/>
                <a:sym typeface="Arial"/>
              </a:rPr>
              <a:t>TT</a:t>
            </a:r>
            <a:r>
              <a:rPr lang="en-US" sz="1600" b="1" i="0" u="none" strike="noStrike" cap="none" dirty="0">
                <a:solidFill>
                  <a:schemeClr val="lt1"/>
                </a:solidFill>
                <a:latin typeface="Arial"/>
                <a:ea typeface="Arial"/>
                <a:cs typeface="Arial"/>
                <a:sym typeface="Arial"/>
              </a:rPr>
              <a:t>: Total Totals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dirty="0">
                <a:solidFill>
                  <a:srgbClr val="FF0000"/>
                </a:solidFill>
                <a:latin typeface="Arial"/>
                <a:ea typeface="Arial"/>
                <a:cs typeface="Arial"/>
                <a:sym typeface="Arial"/>
              </a:rPr>
              <a:t>KI</a:t>
            </a:r>
            <a:r>
              <a:rPr lang="en-US" sz="1600" b="1" i="0" u="none" strike="noStrike" cap="none" dirty="0">
                <a:solidFill>
                  <a:schemeClr val="lt1"/>
                </a:solidFill>
                <a:latin typeface="Arial"/>
                <a:ea typeface="Arial"/>
                <a:cs typeface="Arial"/>
                <a:sym typeface="Arial"/>
              </a:rPr>
              <a:t>: K-Index</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dirty="0">
                <a:solidFill>
                  <a:srgbClr val="FF0000"/>
                </a:solidFill>
                <a:latin typeface="Arial"/>
                <a:ea typeface="Arial"/>
                <a:cs typeface="Arial"/>
                <a:sym typeface="Arial"/>
              </a:rPr>
              <a:t>SI</a:t>
            </a:r>
            <a:r>
              <a:rPr lang="en-US" sz="1600" b="1" i="0" u="none" strike="noStrike" cap="none" dirty="0">
                <a:solidFill>
                  <a:schemeClr val="lt1"/>
                </a:solidFill>
                <a:latin typeface="Arial"/>
                <a:ea typeface="Arial"/>
                <a:cs typeface="Arial"/>
                <a:sym typeface="Arial"/>
              </a:rPr>
              <a:t>: Showalter Index </a:t>
            </a:r>
            <a:endParaRPr sz="1400" b="0" i="0" u="none" strike="noStrike" cap="none" dirty="0">
              <a:solidFill>
                <a:srgbClr val="000000"/>
              </a:solidFill>
              <a:latin typeface="Arial"/>
              <a:ea typeface="Arial"/>
              <a:cs typeface="Arial"/>
              <a:sym typeface="Arial"/>
            </a:endParaRPr>
          </a:p>
        </p:txBody>
      </p:sp>
      <p:sp>
        <p:nvSpPr>
          <p:cNvPr id="218" name="Google Shape;218;p15"/>
          <p:cNvSpPr txBox="1"/>
          <p:nvPr/>
        </p:nvSpPr>
        <p:spPr>
          <a:xfrm>
            <a:off x="2281727" y="772856"/>
            <a:ext cx="4244573"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November 01 2024, 1900 UTC</a:t>
            </a:r>
            <a:endParaRPr sz="32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300"/>
              <a:buFont typeface="Arial"/>
              <a:buNone/>
            </a:pPr>
            <a:fld id="{00000000-1234-1234-1234-123412341234}" type="slidenum">
              <a:rPr lang="en-US"/>
              <a:t>17</a:t>
            </a:fld>
            <a:endParaRPr/>
          </a:p>
        </p:txBody>
      </p:sp>
      <p:sp>
        <p:nvSpPr>
          <p:cNvPr id="225" name="Google Shape;225;p7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CONUS</a:t>
            </a:r>
            <a:r>
              <a:rPr lang="en-US"/>
              <a:t>-TPW, LVT, LVM:</a:t>
            </a:r>
            <a:endParaRPr/>
          </a:p>
        </p:txBody>
      </p:sp>
      <p:sp>
        <p:nvSpPr>
          <p:cNvPr id="226" name="Google Shape;226;p73"/>
          <p:cNvSpPr txBox="1"/>
          <p:nvPr/>
        </p:nvSpPr>
        <p:spPr>
          <a:xfrm>
            <a:off x="696506" y="1542476"/>
            <a:ext cx="1947634"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TPW (mm)</a:t>
            </a:r>
            <a:endParaRPr sz="1400" b="0" i="0" u="none" strike="noStrike" cap="none">
              <a:solidFill>
                <a:srgbClr val="000000"/>
              </a:solidFill>
              <a:latin typeface="Arial"/>
              <a:ea typeface="Arial"/>
              <a:cs typeface="Arial"/>
              <a:sym typeface="Arial"/>
            </a:endParaRPr>
          </a:p>
        </p:txBody>
      </p:sp>
      <p:sp>
        <p:nvSpPr>
          <p:cNvPr id="227" name="Google Shape;227;p73"/>
          <p:cNvSpPr txBox="1"/>
          <p:nvPr/>
        </p:nvSpPr>
        <p:spPr>
          <a:xfrm>
            <a:off x="3056554" y="1542476"/>
            <a:ext cx="301426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Temp (K). 500 hPa</a:t>
            </a:r>
            <a:endParaRPr sz="1400" b="0" i="0" u="none" strike="noStrike" cap="none">
              <a:solidFill>
                <a:srgbClr val="000000"/>
              </a:solidFill>
              <a:latin typeface="Arial"/>
              <a:ea typeface="Arial"/>
              <a:cs typeface="Arial"/>
              <a:sym typeface="Arial"/>
            </a:endParaRPr>
          </a:p>
        </p:txBody>
      </p:sp>
      <p:sp>
        <p:nvSpPr>
          <p:cNvPr id="228" name="Google Shape;228;p73"/>
          <p:cNvSpPr txBox="1"/>
          <p:nvPr/>
        </p:nvSpPr>
        <p:spPr>
          <a:xfrm>
            <a:off x="6112866" y="1542476"/>
            <a:ext cx="301426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WV (g/kg) 850 hPa</a:t>
            </a:r>
            <a:endParaRPr sz="2400" b="0" i="0" u="none" strike="noStrike" cap="none">
              <a:solidFill>
                <a:schemeClr val="lt1"/>
              </a:solidFill>
              <a:latin typeface="Calibri"/>
              <a:ea typeface="Calibri"/>
              <a:cs typeface="Calibri"/>
              <a:sym typeface="Calibri"/>
            </a:endParaRPr>
          </a:p>
        </p:txBody>
      </p:sp>
      <p:sp>
        <p:nvSpPr>
          <p:cNvPr id="229" name="Google Shape;229;p7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17</a:t>
            </a:fld>
            <a:endParaRPr sz="1200" b="0" i="0" u="none" strike="noStrike" cap="none">
              <a:solidFill>
                <a:schemeClr val="lt1"/>
              </a:solidFill>
              <a:latin typeface="Calibri"/>
              <a:ea typeface="Calibri"/>
              <a:cs typeface="Calibri"/>
              <a:sym typeface="Calibri"/>
            </a:endParaRPr>
          </a:p>
        </p:txBody>
      </p:sp>
      <p:sp>
        <p:nvSpPr>
          <p:cNvPr id="230" name="Google Shape;230;p73"/>
          <p:cNvSpPr txBox="1"/>
          <p:nvPr/>
        </p:nvSpPr>
        <p:spPr>
          <a:xfrm>
            <a:off x="1539459" y="5205448"/>
            <a:ext cx="5798382" cy="1200329"/>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TPW: Total Precipitable 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LVT: Legacy Vertical Temperature profile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LVM: Legacy Vertical Moisture profile</a:t>
            </a:r>
            <a:endParaRPr sz="1400" b="0" i="0" u="none" strike="noStrike" cap="none">
              <a:solidFill>
                <a:srgbClr val="000000"/>
              </a:solidFill>
              <a:latin typeface="Arial"/>
              <a:ea typeface="Arial"/>
              <a:cs typeface="Arial"/>
              <a:sym typeface="Arial"/>
            </a:endParaRPr>
          </a:p>
        </p:txBody>
      </p:sp>
      <p:sp>
        <p:nvSpPr>
          <p:cNvPr id="232" name="Google Shape;232;p73"/>
          <p:cNvSpPr txBox="1">
            <a:spLocks noGrp="1"/>
          </p:cNvSpPr>
          <p:nvPr>
            <p:ph type="body" idx="1"/>
          </p:nvPr>
        </p:nvSpPr>
        <p:spPr>
          <a:xfrm>
            <a:off x="2127903" y="772856"/>
            <a:ext cx="4398397" cy="514924"/>
          </a:xfrm>
          <a:prstGeom prst="rect">
            <a:avLst/>
          </a:prstGeom>
          <a:noFill/>
          <a:ln>
            <a:noFill/>
          </a:ln>
        </p:spPr>
        <p:txBody>
          <a:bodyPr spcFirstLastPara="1" wrap="square" lIns="91425" tIns="91425" rIns="91425" bIns="91425" anchor="t" anchorCtr="0">
            <a:noAutofit/>
          </a:bodyPr>
          <a:lstStyle/>
          <a:p>
            <a:pPr marL="457200" lvl="0" indent="-431800" algn="ctr" rtl="0">
              <a:lnSpc>
                <a:spcPct val="100000"/>
              </a:lnSpc>
              <a:spcBef>
                <a:spcPts val="0"/>
              </a:spcBef>
              <a:spcAft>
                <a:spcPts val="0"/>
              </a:spcAft>
              <a:buSzPts val="3200"/>
              <a:buNone/>
            </a:pPr>
            <a:r>
              <a:rPr lang="en-US" sz="2400"/>
              <a:t>November 01 2024, 1901 UTC</a:t>
            </a:r>
            <a:endParaRPr/>
          </a:p>
        </p:txBody>
      </p:sp>
      <p:pic>
        <p:nvPicPr>
          <p:cNvPr id="233" name="Google Shape;233;p73"/>
          <p:cNvPicPr preferRelativeResize="0"/>
          <p:nvPr/>
        </p:nvPicPr>
        <p:blipFill rotWithShape="1">
          <a:blip r:embed="rId3">
            <a:alphaModFix/>
          </a:blip>
          <a:srcRect l="22406" r="22591"/>
          <a:stretch/>
        </p:blipFill>
        <p:spPr>
          <a:xfrm>
            <a:off x="-166154" y="2106828"/>
            <a:ext cx="3411225" cy="2560320"/>
          </a:xfrm>
          <a:prstGeom prst="rect">
            <a:avLst/>
          </a:prstGeom>
          <a:noFill/>
          <a:ln>
            <a:noFill/>
          </a:ln>
        </p:spPr>
      </p:pic>
      <p:pic>
        <p:nvPicPr>
          <p:cNvPr id="234" name="Google Shape;234;p73"/>
          <p:cNvPicPr preferRelativeResize="0"/>
          <p:nvPr/>
        </p:nvPicPr>
        <p:blipFill rotWithShape="1">
          <a:blip r:embed="rId4">
            <a:alphaModFix/>
          </a:blip>
          <a:srcRect l="22499" r="22591"/>
          <a:stretch/>
        </p:blipFill>
        <p:spPr>
          <a:xfrm>
            <a:off x="2977852" y="2106828"/>
            <a:ext cx="3405482" cy="2560320"/>
          </a:xfrm>
          <a:prstGeom prst="rect">
            <a:avLst/>
          </a:prstGeom>
          <a:noFill/>
          <a:ln>
            <a:noFill/>
          </a:ln>
        </p:spPr>
      </p:pic>
      <p:pic>
        <p:nvPicPr>
          <p:cNvPr id="235" name="Google Shape;235;p73"/>
          <p:cNvPicPr preferRelativeResize="0"/>
          <p:nvPr/>
        </p:nvPicPr>
        <p:blipFill rotWithShape="1">
          <a:blip r:embed="rId5">
            <a:alphaModFix/>
          </a:blip>
          <a:srcRect l="27222" r="26481"/>
          <a:stretch/>
        </p:blipFill>
        <p:spPr>
          <a:xfrm>
            <a:off x="6266896" y="2112495"/>
            <a:ext cx="2871401" cy="25603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1" name="Google Shape;241;p74"/>
          <p:cNvGrpSpPr/>
          <p:nvPr/>
        </p:nvGrpSpPr>
        <p:grpSpPr>
          <a:xfrm>
            <a:off x="181045" y="1392444"/>
            <a:ext cx="2848431" cy="2560320"/>
            <a:chOff x="67730" y="1042033"/>
            <a:chExt cx="2848431" cy="2560320"/>
          </a:xfrm>
        </p:grpSpPr>
        <p:pic>
          <p:nvPicPr>
            <p:cNvPr id="242" name="Google Shape;242;p74"/>
            <p:cNvPicPr preferRelativeResize="0"/>
            <p:nvPr/>
          </p:nvPicPr>
          <p:blipFill rotWithShape="1">
            <a:blip r:embed="rId3">
              <a:alphaModFix/>
            </a:blip>
            <a:srcRect l="27684" r="26389"/>
            <a:stretch/>
          </p:blipFill>
          <p:spPr>
            <a:xfrm>
              <a:off x="67730" y="1042033"/>
              <a:ext cx="2848431" cy="2560320"/>
            </a:xfrm>
            <a:prstGeom prst="rect">
              <a:avLst/>
            </a:prstGeom>
            <a:noFill/>
            <a:ln>
              <a:noFill/>
            </a:ln>
          </p:spPr>
        </p:pic>
        <p:sp>
          <p:nvSpPr>
            <p:cNvPr id="243" name="Google Shape;243;p74"/>
            <p:cNvSpPr txBox="1"/>
            <p:nvPr/>
          </p:nvSpPr>
          <p:spPr>
            <a:xfrm>
              <a:off x="143933" y="1129578"/>
              <a:ext cx="79586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grpSp>
      <p:grpSp>
        <p:nvGrpSpPr>
          <p:cNvPr id="244" name="Google Shape;244;p74"/>
          <p:cNvGrpSpPr/>
          <p:nvPr/>
        </p:nvGrpSpPr>
        <p:grpSpPr>
          <a:xfrm>
            <a:off x="3029476" y="1392444"/>
            <a:ext cx="2859916" cy="2560320"/>
            <a:chOff x="2916161" y="1042033"/>
            <a:chExt cx="2859916" cy="2560320"/>
          </a:xfrm>
        </p:grpSpPr>
        <p:pic>
          <p:nvPicPr>
            <p:cNvPr id="245" name="Google Shape;245;p74"/>
            <p:cNvPicPr preferRelativeResize="0"/>
            <p:nvPr/>
          </p:nvPicPr>
          <p:blipFill rotWithShape="1">
            <a:blip r:embed="rId4">
              <a:alphaModFix/>
            </a:blip>
            <a:srcRect l="27222" r="26667"/>
            <a:stretch/>
          </p:blipFill>
          <p:spPr>
            <a:xfrm>
              <a:off x="2916161" y="1042033"/>
              <a:ext cx="2859916" cy="2560320"/>
            </a:xfrm>
            <a:prstGeom prst="rect">
              <a:avLst/>
            </a:prstGeom>
            <a:noFill/>
            <a:ln>
              <a:noFill/>
            </a:ln>
          </p:spPr>
        </p:pic>
        <p:sp>
          <p:nvSpPr>
            <p:cNvPr id="246" name="Google Shape;246;p74"/>
            <p:cNvSpPr txBox="1"/>
            <p:nvPr/>
          </p:nvSpPr>
          <p:spPr>
            <a:xfrm>
              <a:off x="3015333" y="1129329"/>
              <a:ext cx="134919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grpSp>
      <p:grpSp>
        <p:nvGrpSpPr>
          <p:cNvPr id="247" name="Google Shape;247;p74"/>
          <p:cNvGrpSpPr/>
          <p:nvPr/>
        </p:nvGrpSpPr>
        <p:grpSpPr>
          <a:xfrm>
            <a:off x="5889392" y="1392444"/>
            <a:ext cx="2859917" cy="2560320"/>
            <a:chOff x="5776077" y="1042033"/>
            <a:chExt cx="2859917" cy="2560320"/>
          </a:xfrm>
        </p:grpSpPr>
        <p:pic>
          <p:nvPicPr>
            <p:cNvPr id="248" name="Google Shape;248;p74"/>
            <p:cNvPicPr preferRelativeResize="0"/>
            <p:nvPr/>
          </p:nvPicPr>
          <p:blipFill rotWithShape="1">
            <a:blip r:embed="rId5">
              <a:alphaModFix/>
            </a:blip>
            <a:srcRect l="27593" r="26295"/>
            <a:stretch/>
          </p:blipFill>
          <p:spPr>
            <a:xfrm>
              <a:off x="5776077" y="1042033"/>
              <a:ext cx="2859917" cy="2560320"/>
            </a:xfrm>
            <a:prstGeom prst="rect">
              <a:avLst/>
            </a:prstGeom>
            <a:noFill/>
            <a:ln>
              <a:noFill/>
            </a:ln>
          </p:spPr>
        </p:pic>
        <p:sp>
          <p:nvSpPr>
            <p:cNvPr id="249" name="Google Shape;249;p74"/>
            <p:cNvSpPr txBox="1"/>
            <p:nvPr/>
          </p:nvSpPr>
          <p:spPr>
            <a:xfrm>
              <a:off x="5959005" y="1129329"/>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grpSp>
        <p:nvGrpSpPr>
          <p:cNvPr id="250" name="Google Shape;250;p74"/>
          <p:cNvGrpSpPr/>
          <p:nvPr/>
        </p:nvGrpSpPr>
        <p:grpSpPr>
          <a:xfrm>
            <a:off x="181045" y="4140723"/>
            <a:ext cx="2848431" cy="2560320"/>
            <a:chOff x="67730" y="3790312"/>
            <a:chExt cx="2848431" cy="2560320"/>
          </a:xfrm>
        </p:grpSpPr>
        <p:pic>
          <p:nvPicPr>
            <p:cNvPr id="251" name="Google Shape;251;p74"/>
            <p:cNvPicPr preferRelativeResize="0"/>
            <p:nvPr/>
          </p:nvPicPr>
          <p:blipFill rotWithShape="1">
            <a:blip r:embed="rId6">
              <a:alphaModFix/>
            </a:blip>
            <a:srcRect l="27592" r="26479"/>
            <a:stretch/>
          </p:blipFill>
          <p:spPr>
            <a:xfrm>
              <a:off x="67730" y="3790312"/>
              <a:ext cx="2848431" cy="2560320"/>
            </a:xfrm>
            <a:prstGeom prst="rect">
              <a:avLst/>
            </a:prstGeom>
            <a:noFill/>
            <a:ln>
              <a:noFill/>
            </a:ln>
          </p:spPr>
        </p:pic>
        <p:sp>
          <p:nvSpPr>
            <p:cNvPr id="252" name="Google Shape;252;p74"/>
            <p:cNvSpPr txBox="1"/>
            <p:nvPr/>
          </p:nvSpPr>
          <p:spPr>
            <a:xfrm>
              <a:off x="163594" y="3940814"/>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grpSp>
        <p:nvGrpSpPr>
          <p:cNvPr id="253" name="Google Shape;253;p74"/>
          <p:cNvGrpSpPr/>
          <p:nvPr/>
        </p:nvGrpSpPr>
        <p:grpSpPr>
          <a:xfrm>
            <a:off x="3065147" y="4140723"/>
            <a:ext cx="2825460" cy="2560320"/>
            <a:chOff x="2951832" y="3790312"/>
            <a:chExt cx="2825460" cy="2560320"/>
          </a:xfrm>
        </p:grpSpPr>
        <p:pic>
          <p:nvPicPr>
            <p:cNvPr id="254" name="Google Shape;254;p74"/>
            <p:cNvPicPr preferRelativeResize="0"/>
            <p:nvPr/>
          </p:nvPicPr>
          <p:blipFill rotWithShape="1">
            <a:blip r:embed="rId7">
              <a:alphaModFix/>
            </a:blip>
            <a:srcRect l="27408" r="27036"/>
            <a:stretch/>
          </p:blipFill>
          <p:spPr>
            <a:xfrm>
              <a:off x="2951832" y="3790312"/>
              <a:ext cx="2825460" cy="2560320"/>
            </a:xfrm>
            <a:prstGeom prst="rect">
              <a:avLst/>
            </a:prstGeom>
            <a:noFill/>
            <a:ln>
              <a:noFill/>
            </a:ln>
          </p:spPr>
        </p:pic>
        <p:sp>
          <p:nvSpPr>
            <p:cNvPr id="255" name="Google Shape;255;p74"/>
            <p:cNvSpPr txBox="1"/>
            <p:nvPr/>
          </p:nvSpPr>
          <p:spPr>
            <a:xfrm>
              <a:off x="3093132" y="3940814"/>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grpSp>
      <p:sp>
        <p:nvSpPr>
          <p:cNvPr id="256" name="Google Shape;256;p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300"/>
              <a:buFont typeface="Arial"/>
              <a:buNone/>
            </a:pPr>
            <a:fld id="{00000000-1234-1234-1234-123412341234}" type="slidenum">
              <a:rPr lang="en-US"/>
              <a:t>18</a:t>
            </a:fld>
            <a:endParaRPr/>
          </a:p>
        </p:txBody>
      </p:sp>
      <p:sp>
        <p:nvSpPr>
          <p:cNvPr id="257" name="Google Shape;257;p7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CONUS</a:t>
            </a:r>
            <a:r>
              <a:rPr lang="en-US"/>
              <a:t>-DSI:</a:t>
            </a:r>
            <a:endParaRPr/>
          </a:p>
        </p:txBody>
      </p:sp>
      <p:sp>
        <p:nvSpPr>
          <p:cNvPr id="258" name="Google Shape;258;p74"/>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18</a:t>
            </a:fld>
            <a:endParaRPr sz="1200" b="0" i="0" u="none" strike="noStrike" cap="none">
              <a:solidFill>
                <a:schemeClr val="lt1"/>
              </a:solidFill>
              <a:latin typeface="Calibri"/>
              <a:ea typeface="Calibri"/>
              <a:cs typeface="Calibri"/>
              <a:sym typeface="Calibri"/>
            </a:endParaRPr>
          </a:p>
        </p:txBody>
      </p:sp>
      <p:sp>
        <p:nvSpPr>
          <p:cNvPr id="259" name="Google Shape;259;p74"/>
          <p:cNvSpPr txBox="1"/>
          <p:nvPr/>
        </p:nvSpPr>
        <p:spPr>
          <a:xfrm>
            <a:off x="6072721" y="4227550"/>
            <a:ext cx="2904742" cy="1569660"/>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FF0000"/>
                </a:solidFill>
                <a:latin typeface="Arial"/>
                <a:ea typeface="Arial"/>
                <a:cs typeface="Arial"/>
                <a:sym typeface="Arial"/>
              </a:rPr>
              <a:t>LI</a:t>
            </a:r>
            <a:r>
              <a:rPr lang="en-US" sz="1600" b="1" i="0" u="none" strike="noStrike" cap="none" dirty="0">
                <a:solidFill>
                  <a:schemeClr val="lt1"/>
                </a:solidFill>
                <a:latin typeface="Arial"/>
                <a:ea typeface="Arial"/>
                <a:cs typeface="Arial"/>
                <a:sym typeface="Arial"/>
              </a:rPr>
              <a:t>: Lifted Index</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FF0000"/>
                </a:solidFill>
                <a:latin typeface="Arial"/>
                <a:ea typeface="Arial"/>
                <a:cs typeface="Arial"/>
                <a:sym typeface="Arial"/>
              </a:rPr>
              <a:t>CAPE</a:t>
            </a:r>
            <a:r>
              <a:rPr lang="en-US" sz="1600" b="1" i="0" u="none" strike="noStrike" cap="none" dirty="0">
                <a:solidFill>
                  <a:schemeClr val="lt1"/>
                </a:solidFill>
                <a:latin typeface="Arial"/>
                <a:ea typeface="Arial"/>
                <a:cs typeface="Arial"/>
                <a:sym typeface="Arial"/>
              </a:rPr>
              <a:t>: Convective Available Potential Energy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FF0000"/>
                </a:solidFill>
                <a:latin typeface="Arial"/>
                <a:ea typeface="Arial"/>
                <a:cs typeface="Arial"/>
                <a:sym typeface="Arial"/>
              </a:rPr>
              <a:t>TT</a:t>
            </a:r>
            <a:r>
              <a:rPr lang="en-US" sz="1600" b="1" i="0" u="none" strike="noStrike" cap="none" dirty="0">
                <a:solidFill>
                  <a:schemeClr val="lt1"/>
                </a:solidFill>
                <a:latin typeface="Arial"/>
                <a:ea typeface="Arial"/>
                <a:cs typeface="Arial"/>
                <a:sym typeface="Arial"/>
              </a:rPr>
              <a:t>: Total Totals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FF0000"/>
                </a:solidFill>
                <a:latin typeface="Arial"/>
                <a:ea typeface="Arial"/>
                <a:cs typeface="Arial"/>
                <a:sym typeface="Arial"/>
              </a:rPr>
              <a:t>KI</a:t>
            </a:r>
            <a:r>
              <a:rPr lang="en-US" sz="1600" b="1" i="0" u="none" strike="noStrike" cap="none" dirty="0">
                <a:solidFill>
                  <a:schemeClr val="lt1"/>
                </a:solidFill>
                <a:latin typeface="Arial"/>
                <a:ea typeface="Arial"/>
                <a:cs typeface="Arial"/>
                <a:sym typeface="Arial"/>
              </a:rPr>
              <a:t>: K-Index</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FF0000"/>
                </a:solidFill>
                <a:latin typeface="Arial"/>
                <a:ea typeface="Arial"/>
                <a:cs typeface="Arial"/>
                <a:sym typeface="Arial"/>
              </a:rPr>
              <a:t>SI</a:t>
            </a:r>
            <a:r>
              <a:rPr lang="en-US" sz="1600" b="1" i="0" u="none" strike="noStrike" cap="none" dirty="0">
                <a:solidFill>
                  <a:schemeClr val="lt1"/>
                </a:solidFill>
                <a:latin typeface="Arial"/>
                <a:ea typeface="Arial"/>
                <a:cs typeface="Arial"/>
                <a:sym typeface="Arial"/>
              </a:rPr>
              <a:t>: Showalter Index </a:t>
            </a:r>
            <a:endParaRPr sz="1400" b="0" i="0" u="none" strike="noStrike" cap="none" dirty="0">
              <a:solidFill>
                <a:srgbClr val="000000"/>
              </a:solidFill>
              <a:latin typeface="Arial"/>
              <a:ea typeface="Arial"/>
              <a:cs typeface="Arial"/>
              <a:sym typeface="Arial"/>
            </a:endParaRPr>
          </a:p>
        </p:txBody>
      </p:sp>
      <p:sp>
        <p:nvSpPr>
          <p:cNvPr id="260" name="Google Shape;260;p74"/>
          <p:cNvSpPr txBox="1"/>
          <p:nvPr/>
        </p:nvSpPr>
        <p:spPr>
          <a:xfrm>
            <a:off x="2281727" y="772856"/>
            <a:ext cx="4244573"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November 01 2024, 1901 UTC</a:t>
            </a:r>
            <a:endParaRPr sz="32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7"/>
          <p:cNvSpPr txBox="1">
            <a:spLocks noGrp="1"/>
          </p:cNvSpPr>
          <p:nvPr>
            <p:ph type="title"/>
          </p:nvPr>
        </p:nvSpPr>
        <p:spPr>
          <a:xfrm>
            <a:off x="722312" y="2067000"/>
            <a:ext cx="7772400" cy="136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Comparison of </a:t>
            </a:r>
            <a:r>
              <a:rPr lang="en-US" dirty="0">
                <a:solidFill>
                  <a:srgbClr val="FF0000"/>
                </a:solidFill>
              </a:rPr>
              <a:t>TPW</a:t>
            </a:r>
            <a:r>
              <a:rPr lang="en-US" dirty="0"/>
              <a:t> with </a:t>
            </a:r>
            <a:br>
              <a:rPr lang="en-US" dirty="0"/>
            </a:br>
            <a:r>
              <a:rPr lang="en-US" dirty="0"/>
              <a:t>the RAOB, AMSR2</a:t>
            </a:r>
            <a:endParaRPr dirty="0">
              <a:solidFill>
                <a:schemeClr val="lt1"/>
              </a:solidFill>
            </a:endParaRPr>
          </a:p>
        </p:txBody>
      </p:sp>
      <p:sp>
        <p:nvSpPr>
          <p:cNvPr id="267" name="Google Shape;267;p17"/>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19</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457200" y="41514"/>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Agenda</a:t>
            </a:r>
            <a:endParaRPr/>
          </a:p>
        </p:txBody>
      </p:sp>
      <p:sp>
        <p:nvSpPr>
          <p:cNvPr id="95" name="Google Shape;95;p2"/>
          <p:cNvSpPr txBox="1">
            <a:spLocks noGrp="1"/>
          </p:cNvSpPr>
          <p:nvPr>
            <p:ph type="body" idx="1"/>
          </p:nvPr>
        </p:nvSpPr>
        <p:spPr>
          <a:xfrm>
            <a:off x="457200" y="1465262"/>
            <a:ext cx="8229600" cy="4525960"/>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SzPts val="3600"/>
              <a:buChar char="•"/>
            </a:pPr>
            <a:r>
              <a:rPr lang="en-US" sz="3600" b="0" i="0" u="none" strike="noStrike" cap="none" dirty="0">
                <a:solidFill>
                  <a:schemeClr val="lt1"/>
                </a:solidFill>
                <a:latin typeface="Calibri"/>
                <a:ea typeface="Calibri"/>
                <a:cs typeface="Calibri"/>
                <a:sym typeface="Calibri"/>
              </a:rPr>
              <a:t>Provisional Validation Product Maturity Assessment</a:t>
            </a:r>
            <a:endParaRPr dirty="0"/>
          </a:p>
          <a:p>
            <a:pPr marL="971550" lvl="1" indent="-571500" algn="l" rtl="0">
              <a:lnSpc>
                <a:spcPct val="100000"/>
              </a:lnSpc>
              <a:spcBef>
                <a:spcPts val="560"/>
              </a:spcBef>
              <a:spcAft>
                <a:spcPts val="0"/>
              </a:spcAft>
              <a:buSzPts val="3200"/>
              <a:buChar char="–"/>
            </a:pPr>
            <a:r>
              <a:rPr lang="en-US" sz="3200" dirty="0"/>
              <a:t>Data since November 01, 2024</a:t>
            </a:r>
            <a:endParaRPr sz="1000" b="0" i="0" u="none" strike="noStrike" cap="none" dirty="0">
              <a:solidFill>
                <a:schemeClr val="lt1"/>
              </a:solidFill>
              <a:latin typeface="Calibri"/>
              <a:ea typeface="Calibri"/>
              <a:cs typeface="Calibri"/>
              <a:sym typeface="Calibri"/>
            </a:endParaRPr>
          </a:p>
          <a:p>
            <a:pPr marL="457200" lvl="0" indent="-457200" algn="l" rtl="0">
              <a:lnSpc>
                <a:spcPct val="100000"/>
              </a:lnSpc>
              <a:spcBef>
                <a:spcPts val="640"/>
              </a:spcBef>
              <a:spcAft>
                <a:spcPts val="0"/>
              </a:spcAft>
              <a:buSzPts val="3600"/>
              <a:buChar char="•"/>
            </a:pPr>
            <a:r>
              <a:rPr lang="en-US" sz="3600" b="0" i="0" u="none" strike="noStrike" cap="none" dirty="0">
                <a:solidFill>
                  <a:schemeClr val="lt1"/>
                </a:solidFill>
                <a:latin typeface="Calibri"/>
                <a:ea typeface="Calibri"/>
                <a:cs typeface="Calibri"/>
                <a:sym typeface="Calibri"/>
              </a:rPr>
              <a:t>Path to Full Maturity Review</a:t>
            </a:r>
            <a:endParaRPr sz="1000" b="0" i="0" u="none" strike="noStrike" cap="none" dirty="0">
              <a:solidFill>
                <a:schemeClr val="lt1"/>
              </a:solidFill>
              <a:latin typeface="Calibri"/>
              <a:ea typeface="Calibri"/>
              <a:cs typeface="Calibri"/>
              <a:sym typeface="Calibri"/>
            </a:endParaRPr>
          </a:p>
          <a:p>
            <a:pPr marL="457200" lvl="0" indent="-457200" algn="l" rtl="0">
              <a:lnSpc>
                <a:spcPct val="100000"/>
              </a:lnSpc>
              <a:spcBef>
                <a:spcPts val="640"/>
              </a:spcBef>
              <a:spcAft>
                <a:spcPts val="0"/>
              </a:spcAft>
              <a:buSzPts val="3600"/>
              <a:buChar char="•"/>
            </a:pPr>
            <a:r>
              <a:rPr lang="en-US" sz="3600" b="0" i="0" u="none" strike="noStrike" cap="none" dirty="0">
                <a:solidFill>
                  <a:schemeClr val="lt1"/>
                </a:solidFill>
                <a:latin typeface="Calibri"/>
                <a:ea typeface="Calibri"/>
                <a:cs typeface="Calibri"/>
                <a:sym typeface="Calibri"/>
              </a:rPr>
              <a:t>Summary and Recommendations</a:t>
            </a:r>
            <a:endParaRPr dirty="0"/>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8"/>
          <p:cNvSpPr txBox="1">
            <a:spLocks noGrp="1"/>
          </p:cNvSpPr>
          <p:nvPr>
            <p:ph type="title"/>
          </p:nvPr>
        </p:nvSpPr>
        <p:spPr>
          <a:xfrm>
            <a:off x="1497357" y="560495"/>
            <a:ext cx="6018260" cy="132767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3600"/>
              <a:buFont typeface="Calibri"/>
              <a:buNone/>
            </a:pPr>
            <a:r>
              <a:rPr lang="en-US" sz="3600"/>
              <a:t>Requirements for ABI LAP product: </a:t>
            </a:r>
            <a:r>
              <a:rPr lang="en-US" sz="3600">
                <a:solidFill>
                  <a:srgbClr val="FF0000"/>
                </a:solidFill>
              </a:rPr>
              <a:t>TPW </a:t>
            </a:r>
            <a:endParaRPr/>
          </a:p>
        </p:txBody>
      </p:sp>
      <p:sp>
        <p:nvSpPr>
          <p:cNvPr id="274" name="Google Shape;274;p18"/>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20</a:t>
            </a:fld>
            <a:endParaRPr sz="1200" b="0" i="0" u="none" strike="noStrike" cap="none">
              <a:solidFill>
                <a:schemeClr val="lt1"/>
              </a:solidFill>
              <a:latin typeface="Calibri"/>
              <a:ea typeface="Calibri"/>
              <a:cs typeface="Calibri"/>
              <a:sym typeface="Calibri"/>
            </a:endParaRPr>
          </a:p>
        </p:txBody>
      </p:sp>
      <p:graphicFrame>
        <p:nvGraphicFramePr>
          <p:cNvPr id="275" name="Google Shape;275;p18"/>
          <p:cNvGraphicFramePr/>
          <p:nvPr>
            <p:extLst>
              <p:ext uri="{D42A27DB-BD31-4B8C-83A1-F6EECF244321}">
                <p14:modId xmlns:p14="http://schemas.microsoft.com/office/powerpoint/2010/main" val="39984679"/>
              </p:ext>
            </p:extLst>
          </p:nvPr>
        </p:nvGraphicFramePr>
        <p:xfrm>
          <a:off x="148146" y="1935478"/>
          <a:ext cx="8847700" cy="4399950"/>
        </p:xfrm>
        <a:graphic>
          <a:graphicData uri="http://schemas.openxmlformats.org/drawingml/2006/table">
            <a:tbl>
              <a:tblPr firstRow="1" bandRow="1">
                <a:noFill/>
                <a:tableStyleId>{A00C822E-D7BC-4E30-BF02-0116E7FED993}</a:tableStyleId>
              </a:tblPr>
              <a:tblGrid>
                <a:gridCol w="652825">
                  <a:extLst>
                    <a:ext uri="{9D8B030D-6E8A-4147-A177-3AD203B41FA5}">
                      <a16:colId xmlns:a16="http://schemas.microsoft.com/office/drawing/2014/main" val="20000"/>
                    </a:ext>
                  </a:extLst>
                </a:gridCol>
                <a:gridCol w="1114825">
                  <a:extLst>
                    <a:ext uri="{9D8B030D-6E8A-4147-A177-3AD203B41FA5}">
                      <a16:colId xmlns:a16="http://schemas.microsoft.com/office/drawing/2014/main" val="20001"/>
                    </a:ext>
                  </a:extLst>
                </a:gridCol>
                <a:gridCol w="2423775">
                  <a:extLst>
                    <a:ext uri="{9D8B030D-6E8A-4147-A177-3AD203B41FA5}">
                      <a16:colId xmlns:a16="http://schemas.microsoft.com/office/drawing/2014/main" val="20002"/>
                    </a:ext>
                  </a:extLst>
                </a:gridCol>
                <a:gridCol w="2423775">
                  <a:extLst>
                    <a:ext uri="{9D8B030D-6E8A-4147-A177-3AD203B41FA5}">
                      <a16:colId xmlns:a16="http://schemas.microsoft.com/office/drawing/2014/main" val="20003"/>
                    </a:ext>
                  </a:extLst>
                </a:gridCol>
                <a:gridCol w="2232500">
                  <a:extLst>
                    <a:ext uri="{9D8B030D-6E8A-4147-A177-3AD203B41FA5}">
                      <a16:colId xmlns:a16="http://schemas.microsoft.com/office/drawing/2014/main" val="20004"/>
                    </a:ext>
                  </a:extLst>
                </a:gridCol>
              </a:tblGrid>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Product</a:t>
                      </a:r>
                      <a:endParaRPr sz="1400" u="none" strike="noStrike" cap="none" dirty="0"/>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Accuracy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Precision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Range</a:t>
                      </a:r>
                      <a:endParaRPr sz="1400" u="none" strike="noStrike" cap="none" dirty="0"/>
                    </a:p>
                  </a:txBody>
                  <a:tcPr marL="91450" marR="91450" marT="45725" marB="45725"/>
                </a:tc>
                <a:extLst>
                  <a:ext uri="{0D108BD9-81ED-4DB2-BD59-A6C34878D82A}">
                    <a16:rowId xmlns:a16="http://schemas.microsoft.com/office/drawing/2014/main" val="10000"/>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Temperature</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180 - 320 K</a:t>
                      </a:r>
                      <a:endParaRPr sz="1400" u="none" strike="noStrike" cap="none" dirty="0"/>
                    </a:p>
                  </a:txBody>
                  <a:tcPr marL="91450" marR="91450" marT="45725" marB="45725" anchor="ctr"/>
                </a:tc>
                <a:extLst>
                  <a:ext uri="{0D108BD9-81ED-4DB2-BD59-A6C34878D82A}">
                    <a16:rowId xmlns:a16="http://schemas.microsoft.com/office/drawing/2014/main" val="10001"/>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Moisture</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err="1"/>
                        <a:t>Sfc</a:t>
                      </a:r>
                      <a:r>
                        <a:rPr lang="en-US" sz="1600" u="none" strike="noStrike" cap="none" dirty="0"/>
                        <a:t> - 300 </a:t>
                      </a:r>
                      <a:r>
                        <a:rPr lang="en-US" sz="1600" u="none" strike="noStrike" cap="none" dirty="0" err="1"/>
                        <a:t>hPa</a:t>
                      </a:r>
                      <a:r>
                        <a:rPr lang="en-US" sz="1600" u="none" strike="noStrike" cap="none" dirty="0"/>
                        <a:t>: 18%</a:t>
                      </a:r>
                      <a:endParaRPr sz="1400" u="none" strike="noStrike" cap="none" dirty="0"/>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300 - 100 </a:t>
                      </a:r>
                      <a:r>
                        <a:rPr lang="en-US" sz="1600" u="none" strike="noStrike" cap="none" dirty="0" err="1"/>
                        <a:t>hPa</a:t>
                      </a:r>
                      <a:r>
                        <a:rPr lang="en-US" sz="1600" u="none" strike="noStrike" cap="none" dirty="0"/>
                        <a:t>: 20%</a:t>
                      </a:r>
                      <a:endParaRPr sz="16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err="1"/>
                        <a:t>Sfc</a:t>
                      </a:r>
                      <a:r>
                        <a:rPr lang="en-US" sz="1600" u="none" strike="noStrike" cap="none" dirty="0"/>
                        <a:t> - 300 </a:t>
                      </a:r>
                      <a:r>
                        <a:rPr lang="en-US" sz="1600" u="none" strike="noStrike" cap="none" dirty="0" err="1"/>
                        <a:t>hPa</a:t>
                      </a:r>
                      <a:r>
                        <a:rPr lang="en-US" sz="1600" u="none" strike="noStrike" cap="none" dirty="0"/>
                        <a:t>: 18%</a:t>
                      </a:r>
                      <a:endParaRPr sz="1400" u="none" strike="noStrike" cap="none" dirty="0"/>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300 - 100 </a:t>
                      </a:r>
                      <a:r>
                        <a:rPr lang="en-US" sz="1600" u="none" strike="noStrike" cap="none" dirty="0" err="1"/>
                        <a:t>hPa</a:t>
                      </a:r>
                      <a:r>
                        <a:rPr lang="en-US" sz="1600" u="none" strike="noStrike" cap="none" dirty="0"/>
                        <a:t>: 20%</a:t>
                      </a:r>
                      <a:endParaRPr sz="16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a:t>
                      </a:r>
                      <a:endParaRPr sz="1400" u="none" strike="noStrike" cap="none"/>
                    </a:p>
                  </a:txBody>
                  <a:tcPr marL="91450" marR="91450" marT="45725" marB="45725" anchor="ctr"/>
                </a:tc>
                <a:extLst>
                  <a:ext uri="{0D108BD9-81ED-4DB2-BD59-A6C34878D82A}">
                    <a16:rowId xmlns:a16="http://schemas.microsoft.com/office/drawing/2014/main" val="10002"/>
                  </a:ext>
                </a:extLst>
              </a:tr>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TPW</a:t>
                      </a:r>
                      <a:endParaRPr sz="1400" u="none" strike="noStrike" cap="none"/>
                    </a:p>
                  </a:txBody>
                  <a:tcPr marL="91450" marR="91450" marT="45725" marB="45725" anchor="ctr">
                    <a:solidFill>
                      <a:srgbClr val="D0D8E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 mm</a:t>
                      </a:r>
                      <a:endParaRPr sz="1400" u="none" strike="noStrike" cap="none"/>
                    </a:p>
                  </a:txBody>
                  <a:tcPr marL="91450" marR="91450" marT="45725" marB="45725" anchor="ctr">
                    <a:solidFill>
                      <a:srgbClr val="D0D8E8"/>
                    </a:solidFill>
                  </a:tcPr>
                </a:tc>
                <a:extLst>
                  <a:ext uri="{0D108BD9-81ED-4DB2-BD59-A6C34878D82A}">
                    <a16:rowId xmlns:a16="http://schemas.microsoft.com/office/drawing/2014/main" val="10003"/>
                  </a:ext>
                </a:extLst>
              </a:tr>
              <a:tr h="402000">
                <a:tc rowSpan="5">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DSI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LI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40 K or above</a:t>
                      </a:r>
                      <a:endParaRPr sz="1400" u="none" strike="noStrike" cap="none"/>
                    </a:p>
                  </a:txBody>
                  <a:tcPr marL="91450" marR="91450" marT="45725" marB="45725" anchor="ctr"/>
                </a:tc>
                <a:extLst>
                  <a:ext uri="{0D108BD9-81ED-4DB2-BD59-A6C34878D82A}">
                    <a16:rowId xmlns:a16="http://schemas.microsoft.com/office/drawing/2014/main" val="10004"/>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CAPE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2500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0 - 5000 J/kg</a:t>
                      </a:r>
                      <a:endParaRPr sz="1400" u="none" strike="noStrike" cap="none"/>
                    </a:p>
                  </a:txBody>
                  <a:tcPr marL="91450" marR="91450" marT="45725" marB="45725" anchor="ctr"/>
                </a:tc>
                <a:extLst>
                  <a:ext uri="{0D108BD9-81ED-4DB2-BD59-A6C34878D82A}">
                    <a16:rowId xmlns:a16="http://schemas.microsoft.com/office/drawing/2014/main" val="10005"/>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 K or above</a:t>
                      </a:r>
                      <a:endParaRPr sz="1400" u="none" strike="noStrike" cap="none"/>
                    </a:p>
                  </a:txBody>
                  <a:tcPr marL="91450" marR="91450" marT="45725" marB="45725" anchor="ctr"/>
                </a:tc>
                <a:extLst>
                  <a:ext uri="{0D108BD9-81ED-4DB2-BD59-A6C34878D82A}">
                    <a16:rowId xmlns:a16="http://schemas.microsoft.com/office/drawing/2014/main" val="10006"/>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t>TT</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-43 ~ 56 K</a:t>
                      </a:r>
                      <a:endParaRPr sz="1400" u="none" strike="noStrike" cap="none"/>
                    </a:p>
                  </a:txBody>
                  <a:tcPr marL="91450" marR="91450" marT="45725" marB="45725" anchor="ctr"/>
                </a:tc>
                <a:extLst>
                  <a:ext uri="{0D108BD9-81ED-4DB2-BD59-A6C34878D82A}">
                    <a16:rowId xmlns:a16="http://schemas.microsoft.com/office/drawing/2014/main" val="10007"/>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t>KI</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0 - 40 K</a:t>
                      </a:r>
                      <a:endParaRPr sz="1400" u="none" strike="noStrike" cap="none" dirty="0"/>
                    </a:p>
                  </a:txBody>
                  <a:tcPr marL="91450" marR="91450" marT="45725" marB="45725" anchor="ctr"/>
                </a:tc>
                <a:extLst>
                  <a:ext uri="{0D108BD9-81ED-4DB2-BD59-A6C34878D82A}">
                    <a16:rowId xmlns:a16="http://schemas.microsoft.com/office/drawing/2014/main" val="10008"/>
                  </a:ext>
                </a:extLst>
              </a:tr>
            </a:tbl>
          </a:graphicData>
        </a:graphic>
      </p:graphicFrame>
      <p:sp>
        <p:nvSpPr>
          <p:cNvPr id="276" name="Google Shape;276;p18"/>
          <p:cNvSpPr/>
          <p:nvPr/>
        </p:nvSpPr>
        <p:spPr>
          <a:xfrm>
            <a:off x="107950" y="3933825"/>
            <a:ext cx="8887905" cy="375128"/>
          </a:xfrm>
          <a:prstGeom prst="rect">
            <a:avLst/>
          </a:prstGeom>
          <a:noFill/>
          <a:ln w="28575"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vs RAOB:</a:t>
            </a:r>
            <a:endParaRPr/>
          </a:p>
        </p:txBody>
      </p:sp>
      <p:sp>
        <p:nvSpPr>
          <p:cNvPr id="283" name="Google Shape;283;p21"/>
          <p:cNvSpPr txBox="1">
            <a:spLocks noGrp="1"/>
          </p:cNvSpPr>
          <p:nvPr>
            <p:ph type="body" idx="1"/>
          </p:nvPr>
        </p:nvSpPr>
        <p:spPr>
          <a:xfrm>
            <a:off x="2705099" y="772856"/>
            <a:ext cx="3805767"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3200"/>
              <a:buNone/>
            </a:pPr>
            <a:r>
              <a:rPr lang="en-US"/>
              <a:t>2024. 11 ~ 2024. 12</a:t>
            </a:r>
            <a:endParaRPr/>
          </a:p>
        </p:txBody>
      </p:sp>
      <p:sp>
        <p:nvSpPr>
          <p:cNvPr id="284" name="Google Shape;284;p21"/>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21</a:t>
            </a:fld>
            <a:endParaRPr sz="1200" b="0" i="0" u="none" strike="noStrike" cap="none">
              <a:solidFill>
                <a:schemeClr val="lt1"/>
              </a:solidFill>
              <a:latin typeface="Calibri"/>
              <a:ea typeface="Calibri"/>
              <a:cs typeface="Calibri"/>
              <a:sym typeface="Calibri"/>
            </a:endParaRPr>
          </a:p>
        </p:txBody>
      </p:sp>
      <p:sp>
        <p:nvSpPr>
          <p:cNvPr id="285" name="Google Shape;285;p21"/>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286" name="Google Shape;286;p21"/>
          <p:cNvSpPr txBox="1"/>
          <p:nvPr/>
        </p:nvSpPr>
        <p:spPr>
          <a:xfrm>
            <a:off x="2395348" y="5533270"/>
            <a:ext cx="136768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2364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-0.26 mm</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2.12 mm</a:t>
            </a:r>
            <a:endParaRPr sz="1400" b="0" i="0" u="none" strike="noStrike" cap="none" dirty="0">
              <a:solidFill>
                <a:schemeClr val="lt1"/>
              </a:solidFill>
              <a:latin typeface="Arial"/>
              <a:ea typeface="Arial"/>
              <a:cs typeface="Arial"/>
              <a:sym typeface="Arial"/>
            </a:endParaRPr>
          </a:p>
        </p:txBody>
      </p:sp>
      <p:sp>
        <p:nvSpPr>
          <p:cNvPr id="287" name="Google Shape;287;p21"/>
          <p:cNvSpPr txBox="1"/>
          <p:nvPr/>
        </p:nvSpPr>
        <p:spPr>
          <a:xfrm>
            <a:off x="6213734" y="5533270"/>
            <a:ext cx="136768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2704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-0.21 mm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a:t>
            </a:r>
            <a:r>
              <a:rPr lang="en-US" dirty="0">
                <a:solidFill>
                  <a:schemeClr val="lt1"/>
                </a:solidFill>
              </a:rPr>
              <a:t>2.05</a:t>
            </a:r>
            <a:r>
              <a:rPr lang="en-US" sz="1400" b="0" i="0" u="none" strike="noStrike" cap="none" dirty="0">
                <a:solidFill>
                  <a:schemeClr val="lt1"/>
                </a:solidFill>
                <a:latin typeface="Arial"/>
                <a:ea typeface="Arial"/>
                <a:cs typeface="Arial"/>
                <a:sym typeface="Arial"/>
              </a:rPr>
              <a:t> mm</a:t>
            </a:r>
            <a:endParaRPr sz="1400" b="0" i="0" u="none" strike="noStrike" cap="none" dirty="0">
              <a:solidFill>
                <a:srgbClr val="000000"/>
              </a:solidFill>
              <a:latin typeface="Arial"/>
              <a:ea typeface="Arial"/>
              <a:cs typeface="Arial"/>
              <a:sym typeface="Arial"/>
            </a:endParaRPr>
          </a:p>
        </p:txBody>
      </p:sp>
      <p:sp>
        <p:nvSpPr>
          <p:cNvPr id="291" name="Google Shape;291;p21"/>
          <p:cNvSpPr txBox="1"/>
          <p:nvPr/>
        </p:nvSpPr>
        <p:spPr>
          <a:xfrm>
            <a:off x="7472074" y="6271934"/>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0193"/>
          <a:stretch/>
        </p:blipFill>
        <p:spPr>
          <a:xfrm>
            <a:off x="4745736" y="1698328"/>
            <a:ext cx="3932137" cy="369417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0577"/>
          <a:stretch/>
        </p:blipFill>
        <p:spPr>
          <a:xfrm>
            <a:off x="640080" y="1698328"/>
            <a:ext cx="3913155" cy="369417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CONUS</a:t>
            </a:r>
            <a:r>
              <a:rPr lang="en-US"/>
              <a:t>-TPW vs RAOB:</a:t>
            </a:r>
            <a:endParaRPr/>
          </a:p>
        </p:txBody>
      </p:sp>
      <p:sp>
        <p:nvSpPr>
          <p:cNvPr id="298" name="Google Shape;298;p47"/>
          <p:cNvSpPr txBox="1">
            <a:spLocks noGrp="1"/>
          </p:cNvSpPr>
          <p:nvPr>
            <p:ph type="body" idx="1"/>
          </p:nvPr>
        </p:nvSpPr>
        <p:spPr>
          <a:xfrm>
            <a:off x="2705099" y="772856"/>
            <a:ext cx="3805767"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3200"/>
              <a:buNone/>
            </a:pPr>
            <a:r>
              <a:rPr lang="en-US"/>
              <a:t>2024. 11 ~ 2024. 12</a:t>
            </a:r>
            <a:endParaRPr/>
          </a:p>
        </p:txBody>
      </p:sp>
      <p:sp>
        <p:nvSpPr>
          <p:cNvPr id="299" name="Google Shape;299;p47"/>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22</a:t>
            </a:fld>
            <a:endParaRPr sz="1200" b="0" i="0" u="none" strike="noStrike" cap="none">
              <a:solidFill>
                <a:schemeClr val="lt1"/>
              </a:solidFill>
              <a:latin typeface="Calibri"/>
              <a:ea typeface="Calibri"/>
              <a:cs typeface="Calibri"/>
              <a:sym typeface="Calibri"/>
            </a:endParaRPr>
          </a:p>
        </p:txBody>
      </p:sp>
      <p:sp>
        <p:nvSpPr>
          <p:cNvPr id="300" name="Google Shape;300;p47"/>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301" name="Google Shape;301;p47"/>
          <p:cNvSpPr txBox="1"/>
          <p:nvPr/>
        </p:nvSpPr>
        <p:spPr>
          <a:xfrm>
            <a:off x="2395348" y="5533270"/>
            <a:ext cx="136768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2041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-0.20 mm</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a:t>
            </a:r>
            <a:r>
              <a:rPr lang="en-US" dirty="0">
                <a:solidFill>
                  <a:schemeClr val="lt1"/>
                </a:solidFill>
              </a:rPr>
              <a:t>1.87</a:t>
            </a:r>
            <a:r>
              <a:rPr lang="en-US" sz="1400" b="0" i="0" u="none" strike="noStrike" cap="none" dirty="0">
                <a:solidFill>
                  <a:schemeClr val="lt1"/>
                </a:solidFill>
                <a:latin typeface="Arial"/>
                <a:ea typeface="Arial"/>
                <a:cs typeface="Arial"/>
                <a:sym typeface="Arial"/>
              </a:rPr>
              <a:t> mm</a:t>
            </a:r>
            <a:endParaRPr sz="1400" b="0" i="0" u="none" strike="noStrike" cap="none" dirty="0">
              <a:solidFill>
                <a:schemeClr val="lt1"/>
              </a:solidFill>
              <a:latin typeface="Arial"/>
              <a:ea typeface="Arial"/>
              <a:cs typeface="Arial"/>
              <a:sym typeface="Arial"/>
            </a:endParaRPr>
          </a:p>
        </p:txBody>
      </p:sp>
      <p:sp>
        <p:nvSpPr>
          <p:cNvPr id="302" name="Google Shape;302;p47"/>
          <p:cNvSpPr txBox="1"/>
          <p:nvPr/>
        </p:nvSpPr>
        <p:spPr>
          <a:xfrm>
            <a:off x="6213734" y="5533270"/>
            <a:ext cx="136768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2230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-0.12 mm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1.75 mm</a:t>
            </a:r>
            <a:endParaRPr sz="1400" b="0" i="0" u="none" strike="noStrike" cap="none" dirty="0">
              <a:solidFill>
                <a:srgbClr val="000000"/>
              </a:solidFill>
              <a:latin typeface="Arial"/>
              <a:ea typeface="Arial"/>
              <a:cs typeface="Arial"/>
              <a:sym typeface="Arial"/>
            </a:endParaRPr>
          </a:p>
        </p:txBody>
      </p:sp>
      <p:sp>
        <p:nvSpPr>
          <p:cNvPr id="304" name="Google Shape;304;p47"/>
          <p:cNvSpPr txBox="1"/>
          <p:nvPr/>
        </p:nvSpPr>
        <p:spPr>
          <a:xfrm>
            <a:off x="7472074" y="6271934"/>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0865"/>
          <a:stretch/>
        </p:blipFill>
        <p:spPr>
          <a:xfrm>
            <a:off x="4745736" y="1707824"/>
            <a:ext cx="3898943" cy="369417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0288"/>
          <a:stretch/>
        </p:blipFill>
        <p:spPr>
          <a:xfrm>
            <a:off x="640080" y="1700784"/>
            <a:ext cx="3927368" cy="369417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22"/>
          <p:cNvPicPr preferRelativeResize="0"/>
          <p:nvPr/>
        </p:nvPicPr>
        <p:blipFill rotWithShape="1">
          <a:blip r:embed="rId3">
            <a:alphaModFix/>
          </a:blip>
          <a:srcRect/>
          <a:stretch/>
        </p:blipFill>
        <p:spPr>
          <a:xfrm>
            <a:off x="4207922" y="1611583"/>
            <a:ext cx="5043735" cy="3781690"/>
          </a:xfrm>
          <a:prstGeom prst="rect">
            <a:avLst/>
          </a:prstGeom>
          <a:noFill/>
          <a:ln>
            <a:noFill/>
          </a:ln>
        </p:spPr>
      </p:pic>
      <p:sp>
        <p:nvSpPr>
          <p:cNvPr id="313" name="Google Shape;313;p22"/>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vs AMSR2:</a:t>
            </a:r>
            <a:endParaRPr/>
          </a:p>
        </p:txBody>
      </p:sp>
      <p:sp>
        <p:nvSpPr>
          <p:cNvPr id="314" name="Google Shape;314;p22"/>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23</a:t>
            </a:fld>
            <a:endParaRPr sz="1200" b="0" i="0" u="none" strike="noStrike" cap="none">
              <a:solidFill>
                <a:schemeClr val="lt1"/>
              </a:solidFill>
              <a:latin typeface="Calibri"/>
              <a:ea typeface="Calibri"/>
              <a:cs typeface="Calibri"/>
              <a:sym typeface="Calibri"/>
            </a:endParaRPr>
          </a:p>
        </p:txBody>
      </p:sp>
      <p:sp>
        <p:nvSpPr>
          <p:cNvPr id="315" name="Google Shape;315;p22"/>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316" name="Google Shape;316;p22"/>
          <p:cNvSpPr txBox="1"/>
          <p:nvPr/>
        </p:nvSpPr>
        <p:spPr>
          <a:xfrm>
            <a:off x="85336" y="5386845"/>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395850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-1.73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2.12 mm</a:t>
            </a:r>
            <a:endParaRPr sz="1400" b="0" i="0" u="none" strike="noStrike" cap="none">
              <a:solidFill>
                <a:srgbClr val="000000"/>
              </a:solidFill>
              <a:latin typeface="Arial"/>
              <a:ea typeface="Arial"/>
              <a:cs typeface="Arial"/>
              <a:sym typeface="Arial"/>
            </a:endParaRPr>
          </a:p>
        </p:txBody>
      </p:sp>
      <p:sp>
        <p:nvSpPr>
          <p:cNvPr id="317" name="Google Shape;317;p22"/>
          <p:cNvSpPr txBox="1"/>
          <p:nvPr/>
        </p:nvSpPr>
        <p:spPr>
          <a:xfrm>
            <a:off x="2705099" y="772856"/>
            <a:ext cx="3805767"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 11 ~ 2024. 12</a:t>
            </a:r>
            <a:endParaRPr sz="3200" b="0" i="0" u="none" strike="noStrike" cap="none">
              <a:solidFill>
                <a:schemeClr val="lt1"/>
              </a:solidFill>
              <a:latin typeface="Calibri"/>
              <a:ea typeface="Calibri"/>
              <a:cs typeface="Calibri"/>
              <a:sym typeface="Calibri"/>
            </a:endParaRPr>
          </a:p>
        </p:txBody>
      </p:sp>
      <p:pic>
        <p:nvPicPr>
          <p:cNvPr id="318" name="Google Shape;318;p22"/>
          <p:cNvPicPr preferRelativeResize="0"/>
          <p:nvPr/>
        </p:nvPicPr>
        <p:blipFill rotWithShape="1">
          <a:blip r:embed="rId4">
            <a:alphaModFix/>
          </a:blip>
          <a:srcRect/>
          <a:stretch/>
        </p:blipFill>
        <p:spPr>
          <a:xfrm>
            <a:off x="-412658" y="1611583"/>
            <a:ext cx="5043735" cy="3781690"/>
          </a:xfrm>
          <a:prstGeom prst="rect">
            <a:avLst/>
          </a:prstGeom>
          <a:noFill/>
          <a:ln>
            <a:noFill/>
          </a:ln>
        </p:spPr>
      </p:pic>
      <p:sp>
        <p:nvSpPr>
          <p:cNvPr id="319" name="Google Shape;319;p22"/>
          <p:cNvSpPr txBox="1"/>
          <p:nvPr/>
        </p:nvSpPr>
        <p:spPr>
          <a:xfrm>
            <a:off x="7423708" y="5393273"/>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401770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rgbClr val="C00000"/>
                </a:solidFill>
                <a:latin typeface="Arial"/>
                <a:ea typeface="Arial"/>
                <a:cs typeface="Arial"/>
                <a:sym typeface="Arial"/>
              </a:rPr>
              <a:t>bias: -1.49 mm</a:t>
            </a:r>
            <a:endParaRPr sz="1400" b="0" i="0"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std: 2.05 mm</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156A7CC0-E19C-94EF-D693-6263D67AE982}"/>
              </a:ext>
            </a:extLst>
          </p:cNvPr>
          <p:cNvSpPr txBox="1"/>
          <p:nvPr/>
        </p:nvSpPr>
        <p:spPr>
          <a:xfrm>
            <a:off x="1595983" y="5462495"/>
            <a:ext cx="5744633" cy="1384995"/>
          </a:xfrm>
          <a:prstGeom prst="rect">
            <a:avLst/>
          </a:prstGeom>
          <a:noFill/>
        </p:spPr>
        <p:txBody>
          <a:bodyPr wrap="square" rtlCol="0">
            <a:spAutoFit/>
          </a:bodyPr>
          <a:lstStyle/>
          <a:p>
            <a:pPr marL="171450" indent="-171450">
              <a:buClr>
                <a:schemeClr val="bg1"/>
              </a:buClr>
              <a:buFont typeface="Arial" panose="020B0604020202020204" pitchFamily="34" charset="0"/>
              <a:buChar char="•"/>
            </a:pPr>
            <a:r>
              <a:rPr lang="en-US" dirty="0">
                <a:solidFill>
                  <a:schemeClr val="bg1"/>
                </a:solidFill>
              </a:rPr>
              <a:t>Large negative biases likely due to wet bias of AMSR2 in 202411 and 202412</a:t>
            </a:r>
          </a:p>
          <a:p>
            <a:pPr marL="171450" indent="-171450">
              <a:buClr>
                <a:schemeClr val="bg1"/>
              </a:buClr>
              <a:buFont typeface="Arial" panose="020B0604020202020204" pitchFamily="34" charset="0"/>
              <a:buChar char="•"/>
            </a:pPr>
            <a:r>
              <a:rPr lang="en-US" dirty="0">
                <a:solidFill>
                  <a:schemeClr val="bg1"/>
                </a:solidFill>
              </a:rPr>
              <a:t>Similar large negative biases from GOES-16 and 18</a:t>
            </a:r>
          </a:p>
          <a:p>
            <a:pPr marL="171450" indent="-171450">
              <a:buClr>
                <a:schemeClr val="bg1"/>
              </a:buClr>
              <a:buFont typeface="Arial" panose="020B0604020202020204" pitchFamily="34" charset="0"/>
              <a:buChar char="•"/>
            </a:pPr>
            <a:r>
              <a:rPr lang="en-US" dirty="0">
                <a:solidFill>
                  <a:schemeClr val="bg1"/>
                </a:solidFill>
              </a:rPr>
              <a:t>No such degradation from previous months from GOES-16/18</a:t>
            </a:r>
          </a:p>
          <a:p>
            <a:pPr marL="171450" indent="-171450">
              <a:buClr>
                <a:schemeClr val="bg1"/>
              </a:buClr>
              <a:buFont typeface="Arial" panose="020B0604020202020204" pitchFamily="34" charset="0"/>
              <a:buChar char="•"/>
            </a:pPr>
            <a:r>
              <a:rPr lang="en-US" dirty="0">
                <a:solidFill>
                  <a:schemeClr val="bg1"/>
                </a:solidFill>
              </a:rPr>
              <a:t>No such degradation from the comparisons with RAOB from GOES-16/18/19</a:t>
            </a:r>
          </a:p>
        </p:txBody>
      </p:sp>
      <p:sp>
        <p:nvSpPr>
          <p:cNvPr id="4" name="Google Shape;304;p47">
            <a:extLst>
              <a:ext uri="{FF2B5EF4-FFF2-40B4-BE49-F238E27FC236}">
                <a16:creationId xmlns:a16="http://schemas.microsoft.com/office/drawing/2014/main" id="{0C051DCB-3E19-D09C-0584-0475BD159420}"/>
              </a:ext>
            </a:extLst>
          </p:cNvPr>
          <p:cNvSpPr txBox="1"/>
          <p:nvPr/>
        </p:nvSpPr>
        <p:spPr>
          <a:xfrm>
            <a:off x="7472074" y="6271934"/>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80"/>
          <p:cNvPicPr preferRelativeResize="0"/>
          <p:nvPr/>
        </p:nvPicPr>
        <p:blipFill rotWithShape="1">
          <a:blip r:embed="rId3">
            <a:alphaModFix/>
          </a:blip>
          <a:srcRect/>
          <a:stretch/>
        </p:blipFill>
        <p:spPr>
          <a:xfrm>
            <a:off x="4207922" y="1611583"/>
            <a:ext cx="5043734" cy="3781690"/>
          </a:xfrm>
          <a:prstGeom prst="rect">
            <a:avLst/>
          </a:prstGeom>
          <a:noFill/>
          <a:ln>
            <a:noFill/>
          </a:ln>
        </p:spPr>
      </p:pic>
      <p:sp>
        <p:nvSpPr>
          <p:cNvPr id="326" name="Google Shape;326;p8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CONUS</a:t>
            </a:r>
            <a:r>
              <a:rPr lang="en-US"/>
              <a:t>-TPW vs AMSR2:</a:t>
            </a:r>
            <a:endParaRPr/>
          </a:p>
        </p:txBody>
      </p:sp>
      <p:sp>
        <p:nvSpPr>
          <p:cNvPr id="327" name="Google Shape;327;p80"/>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24</a:t>
            </a:fld>
            <a:endParaRPr sz="1200" b="0" i="0" u="none" strike="noStrike" cap="none">
              <a:solidFill>
                <a:schemeClr val="lt1"/>
              </a:solidFill>
              <a:latin typeface="Calibri"/>
              <a:ea typeface="Calibri"/>
              <a:cs typeface="Calibri"/>
              <a:sym typeface="Calibri"/>
            </a:endParaRPr>
          </a:p>
        </p:txBody>
      </p:sp>
      <p:sp>
        <p:nvSpPr>
          <p:cNvPr id="328" name="Google Shape;328;p80"/>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329" name="Google Shape;329;p80"/>
          <p:cNvSpPr txBox="1"/>
          <p:nvPr/>
        </p:nvSpPr>
        <p:spPr>
          <a:xfrm>
            <a:off x="67594" y="5393273"/>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43677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rgbClr val="C00000"/>
                </a:solidFill>
                <a:latin typeface="Arial"/>
                <a:ea typeface="Arial"/>
                <a:cs typeface="Arial"/>
                <a:sym typeface="Arial"/>
              </a:rPr>
              <a:t>bias: -2.18 mm</a:t>
            </a:r>
            <a:endParaRPr sz="1400" b="0" i="0"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std: 2.31 mm</a:t>
            </a:r>
            <a:endParaRPr sz="1400" b="0" i="0" u="none" strike="noStrike" cap="none" dirty="0">
              <a:solidFill>
                <a:srgbClr val="000000"/>
              </a:solidFill>
              <a:latin typeface="Arial"/>
              <a:ea typeface="Arial"/>
              <a:cs typeface="Arial"/>
              <a:sym typeface="Arial"/>
            </a:endParaRPr>
          </a:p>
        </p:txBody>
      </p:sp>
      <p:sp>
        <p:nvSpPr>
          <p:cNvPr id="330" name="Google Shape;330;p80"/>
          <p:cNvSpPr txBox="1"/>
          <p:nvPr/>
        </p:nvSpPr>
        <p:spPr>
          <a:xfrm>
            <a:off x="2705099" y="772856"/>
            <a:ext cx="3805767"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 11 ~ 2024. 12</a:t>
            </a:r>
            <a:endParaRPr sz="3200" b="0" i="0" u="none" strike="noStrike" cap="none">
              <a:solidFill>
                <a:schemeClr val="lt1"/>
              </a:solidFill>
              <a:latin typeface="Calibri"/>
              <a:ea typeface="Calibri"/>
              <a:cs typeface="Calibri"/>
              <a:sym typeface="Calibri"/>
            </a:endParaRPr>
          </a:p>
        </p:txBody>
      </p:sp>
      <p:pic>
        <p:nvPicPr>
          <p:cNvPr id="331" name="Google Shape;331;p80"/>
          <p:cNvPicPr preferRelativeResize="0"/>
          <p:nvPr/>
        </p:nvPicPr>
        <p:blipFill rotWithShape="1">
          <a:blip r:embed="rId4">
            <a:alphaModFix/>
          </a:blip>
          <a:srcRect/>
          <a:stretch/>
        </p:blipFill>
        <p:spPr>
          <a:xfrm>
            <a:off x="-412658" y="1611583"/>
            <a:ext cx="5043734" cy="3781690"/>
          </a:xfrm>
          <a:prstGeom prst="rect">
            <a:avLst/>
          </a:prstGeom>
          <a:noFill/>
          <a:ln>
            <a:noFill/>
          </a:ln>
        </p:spPr>
      </p:pic>
      <p:sp>
        <p:nvSpPr>
          <p:cNvPr id="332" name="Google Shape;332;p80"/>
          <p:cNvSpPr txBox="1"/>
          <p:nvPr/>
        </p:nvSpPr>
        <p:spPr>
          <a:xfrm>
            <a:off x="7323055" y="5425549"/>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42292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rgbClr val="C00000"/>
                </a:solidFill>
                <a:latin typeface="Arial"/>
                <a:ea typeface="Arial"/>
                <a:cs typeface="Arial"/>
                <a:sym typeface="Arial"/>
              </a:rPr>
              <a:t>bias: -1.82 mm</a:t>
            </a:r>
            <a:endParaRPr sz="1400" b="0" i="0"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std: 2.06 mm</a:t>
            </a:r>
            <a:endParaRPr sz="1400" b="0" i="0" u="none" strike="noStrike" cap="none" dirty="0">
              <a:solidFill>
                <a:srgbClr val="000000"/>
              </a:solidFill>
              <a:latin typeface="Arial"/>
              <a:ea typeface="Arial"/>
              <a:cs typeface="Arial"/>
              <a:sym typeface="Arial"/>
            </a:endParaRPr>
          </a:p>
        </p:txBody>
      </p:sp>
      <p:sp>
        <p:nvSpPr>
          <p:cNvPr id="4" name="Google Shape;304;p47">
            <a:extLst>
              <a:ext uri="{FF2B5EF4-FFF2-40B4-BE49-F238E27FC236}">
                <a16:creationId xmlns:a16="http://schemas.microsoft.com/office/drawing/2014/main" id="{D1410950-D37A-F407-E27A-620565597843}"/>
              </a:ext>
            </a:extLst>
          </p:cNvPr>
          <p:cNvSpPr txBox="1"/>
          <p:nvPr/>
        </p:nvSpPr>
        <p:spPr>
          <a:xfrm>
            <a:off x="7472074" y="6271934"/>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385F6D37-0D3C-0B07-07C3-2C0D663DDD93}"/>
              </a:ext>
            </a:extLst>
          </p:cNvPr>
          <p:cNvSpPr txBox="1"/>
          <p:nvPr/>
        </p:nvSpPr>
        <p:spPr>
          <a:xfrm>
            <a:off x="1595983" y="5462495"/>
            <a:ext cx="5744633" cy="1384995"/>
          </a:xfrm>
          <a:prstGeom prst="rect">
            <a:avLst/>
          </a:prstGeom>
          <a:noFill/>
        </p:spPr>
        <p:txBody>
          <a:bodyPr wrap="square" rtlCol="0">
            <a:spAutoFit/>
          </a:bodyPr>
          <a:lstStyle/>
          <a:p>
            <a:pPr marL="171450" indent="-171450">
              <a:buClr>
                <a:schemeClr val="bg1"/>
              </a:buClr>
              <a:buFont typeface="Arial" panose="020B0604020202020204" pitchFamily="34" charset="0"/>
              <a:buChar char="•"/>
            </a:pPr>
            <a:r>
              <a:rPr lang="en-US" dirty="0">
                <a:solidFill>
                  <a:schemeClr val="bg1"/>
                </a:solidFill>
              </a:rPr>
              <a:t>Large negative biases likely due to wet bias of AMSR2 in 202411 and 202412</a:t>
            </a:r>
          </a:p>
          <a:p>
            <a:pPr marL="171450" indent="-171450">
              <a:buClr>
                <a:schemeClr val="bg1"/>
              </a:buClr>
              <a:buFont typeface="Arial" panose="020B0604020202020204" pitchFamily="34" charset="0"/>
              <a:buChar char="•"/>
            </a:pPr>
            <a:r>
              <a:rPr lang="en-US" dirty="0">
                <a:solidFill>
                  <a:schemeClr val="bg1"/>
                </a:solidFill>
              </a:rPr>
              <a:t>Similar large negative biases from GOES-16 and 18</a:t>
            </a:r>
          </a:p>
          <a:p>
            <a:pPr marL="171450" indent="-171450">
              <a:buClr>
                <a:schemeClr val="bg1"/>
              </a:buClr>
              <a:buFont typeface="Arial" panose="020B0604020202020204" pitchFamily="34" charset="0"/>
              <a:buChar char="•"/>
            </a:pPr>
            <a:r>
              <a:rPr lang="en-US" dirty="0">
                <a:solidFill>
                  <a:schemeClr val="bg1"/>
                </a:solidFill>
              </a:rPr>
              <a:t>No such degradation from previous months from GOES-16/18</a:t>
            </a:r>
          </a:p>
          <a:p>
            <a:pPr marL="171450" indent="-171450">
              <a:buClr>
                <a:schemeClr val="bg1"/>
              </a:buClr>
              <a:buFont typeface="Arial" panose="020B0604020202020204" pitchFamily="34" charset="0"/>
              <a:buChar char="•"/>
            </a:pPr>
            <a:r>
              <a:rPr lang="en-US" dirty="0">
                <a:solidFill>
                  <a:schemeClr val="bg1"/>
                </a:solidFill>
              </a:rPr>
              <a:t>No such degradation from the comparisons with RAOB from GOES-16/18/19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3"/>
          <p:cNvSpPr txBox="1">
            <a:spLocks noGrp="1"/>
          </p:cNvSpPr>
          <p:nvPr>
            <p:ph type="title"/>
          </p:nvPr>
        </p:nvSpPr>
        <p:spPr>
          <a:xfrm>
            <a:off x="1448474" y="102310"/>
            <a:ext cx="6174223"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FF00"/>
              </a:buClr>
              <a:buSzPts val="3600"/>
              <a:buFont typeface="Calibri"/>
              <a:buNone/>
            </a:pPr>
            <a:r>
              <a:rPr lang="en-US">
                <a:solidFill>
                  <a:srgbClr val="00FF00"/>
                </a:solidFill>
              </a:rPr>
              <a:t>TPW Performance Summary</a:t>
            </a:r>
            <a:endParaRPr/>
          </a:p>
        </p:txBody>
      </p:sp>
      <p:sp>
        <p:nvSpPr>
          <p:cNvPr id="339" name="Google Shape;339;p23"/>
          <p:cNvSpPr txBox="1">
            <a:spLocks noGrp="1"/>
          </p:cNvSpPr>
          <p:nvPr>
            <p:ph type="body" idx="1"/>
          </p:nvPr>
        </p:nvSpPr>
        <p:spPr>
          <a:xfrm>
            <a:off x="-143301" y="1353787"/>
            <a:ext cx="9245737" cy="5058938"/>
          </a:xfrm>
          <a:prstGeom prst="rect">
            <a:avLst/>
          </a:prstGeom>
          <a:noFill/>
          <a:ln>
            <a:noFill/>
          </a:ln>
        </p:spPr>
        <p:txBody>
          <a:bodyPr spcFirstLastPara="1" wrap="square" lIns="91425" tIns="91425" rIns="91425" bIns="91425" anchor="t" anchorCtr="0">
            <a:noAutofit/>
          </a:bodyPr>
          <a:lstStyle/>
          <a:p>
            <a:pPr marL="685800" lvl="0" indent="-457200" algn="l" rtl="0">
              <a:lnSpc>
                <a:spcPct val="100000"/>
              </a:lnSpc>
              <a:spcBef>
                <a:spcPts val="0"/>
              </a:spcBef>
              <a:spcAft>
                <a:spcPts val="0"/>
              </a:spcAft>
              <a:buSzPts val="2800"/>
              <a:buFont typeface="Courier New"/>
              <a:buChar char="o"/>
            </a:pPr>
            <a:r>
              <a:rPr lang="en-US" sz="2800" dirty="0"/>
              <a:t>TPW retrieval is working as expected on GOES-19 ABI data when combined with NWP short-range forecasts (as first guess);</a:t>
            </a:r>
            <a:endParaRPr dirty="0"/>
          </a:p>
          <a:p>
            <a:pPr marL="685800" lvl="0" indent="-457200" algn="l" rtl="0">
              <a:lnSpc>
                <a:spcPct val="100000"/>
              </a:lnSpc>
              <a:spcBef>
                <a:spcPts val="0"/>
              </a:spcBef>
              <a:spcAft>
                <a:spcPts val="0"/>
              </a:spcAft>
              <a:buSzPts val="2800"/>
              <a:buFont typeface="Courier New"/>
              <a:buChar char="o"/>
            </a:pPr>
            <a:r>
              <a:rPr lang="en-US" sz="2800" dirty="0"/>
              <a:t>With a quantitative web-based tool (</a:t>
            </a:r>
            <a:r>
              <a:rPr lang="en-US" sz="2800" dirty="0">
                <a:solidFill>
                  <a:srgbClr val="00FF00"/>
                </a:solidFill>
              </a:rPr>
              <a:t>http://</a:t>
            </a:r>
            <a:r>
              <a:rPr lang="en-US" sz="2800" dirty="0" err="1">
                <a:solidFill>
                  <a:srgbClr val="00FF00"/>
                </a:solidFill>
              </a:rPr>
              <a:t>soundingval.ssec.wisc.edu</a:t>
            </a:r>
            <a:r>
              <a:rPr lang="en-US" sz="2800" dirty="0"/>
              <a:t>) and the comparisons with RAOB overall it does indicate performances meet spec. for all the coverages (FD, CONUS, Meso1, and Meso2), </a:t>
            </a:r>
            <a:endParaRPr sz="2800" dirty="0"/>
          </a:p>
          <a:p>
            <a:pPr marL="685800" lvl="0" indent="-457200" algn="l" rtl="0">
              <a:lnSpc>
                <a:spcPct val="100000"/>
              </a:lnSpc>
              <a:spcBef>
                <a:spcPts val="0"/>
              </a:spcBef>
              <a:spcAft>
                <a:spcPts val="0"/>
              </a:spcAft>
              <a:buClr>
                <a:schemeClr val="bg1"/>
              </a:buClr>
              <a:buSzPts val="2800"/>
              <a:buFont typeface="Courier New"/>
              <a:buChar char="o"/>
            </a:pPr>
            <a:r>
              <a:rPr lang="en-US" sz="2800" dirty="0">
                <a:solidFill>
                  <a:schemeClr val="bg1"/>
                </a:solidFill>
              </a:rPr>
              <a:t>The bias of the comparisons with AMSR-2 is a little comparatively large, likely due to wet bias from AMSR-2</a:t>
            </a:r>
            <a:endParaRPr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5"/>
          <p:cNvSpPr txBox="1">
            <a:spLocks noGrp="1"/>
          </p:cNvSpPr>
          <p:nvPr>
            <p:ph type="title"/>
          </p:nvPr>
        </p:nvSpPr>
        <p:spPr>
          <a:xfrm>
            <a:off x="722312" y="2312199"/>
            <a:ext cx="7772400" cy="136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Comparison of </a:t>
            </a:r>
            <a:r>
              <a:rPr lang="en-US" dirty="0">
                <a:solidFill>
                  <a:srgbClr val="FF0000"/>
                </a:solidFill>
              </a:rPr>
              <a:t>LVT</a:t>
            </a:r>
            <a:r>
              <a:rPr lang="en-US" dirty="0"/>
              <a:t> &amp; </a:t>
            </a:r>
            <a:r>
              <a:rPr lang="en-US" dirty="0">
                <a:solidFill>
                  <a:srgbClr val="FF0000"/>
                </a:solidFill>
              </a:rPr>
              <a:t>LVM</a:t>
            </a:r>
            <a:r>
              <a:rPr lang="en-US" dirty="0"/>
              <a:t> with the RAOB</a:t>
            </a:r>
            <a:endParaRPr dirty="0">
              <a:solidFill>
                <a:schemeClr val="lt1"/>
              </a:solidFill>
            </a:endParaRPr>
          </a:p>
        </p:txBody>
      </p:sp>
      <p:sp>
        <p:nvSpPr>
          <p:cNvPr id="365" name="Google Shape;365;p25"/>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26</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6"/>
          <p:cNvSpPr txBox="1">
            <a:spLocks noGrp="1"/>
          </p:cNvSpPr>
          <p:nvPr>
            <p:ph type="title"/>
          </p:nvPr>
        </p:nvSpPr>
        <p:spPr>
          <a:xfrm>
            <a:off x="1521107" y="572370"/>
            <a:ext cx="6182400" cy="113767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3600"/>
              <a:buFont typeface="Calibri"/>
              <a:buNone/>
            </a:pPr>
            <a:r>
              <a:rPr lang="en-US" sz="3600"/>
              <a:t>Requirements for ABI LAP products: </a:t>
            </a:r>
            <a:r>
              <a:rPr lang="en-US" sz="3600">
                <a:solidFill>
                  <a:srgbClr val="FF0000"/>
                </a:solidFill>
              </a:rPr>
              <a:t>LVT, LVM</a:t>
            </a:r>
            <a:endParaRPr/>
          </a:p>
        </p:txBody>
      </p:sp>
      <p:sp>
        <p:nvSpPr>
          <p:cNvPr id="372" name="Google Shape;372;p2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27</a:t>
            </a:fld>
            <a:endParaRPr sz="1200" b="0" i="0" u="none" strike="noStrike" cap="none">
              <a:solidFill>
                <a:schemeClr val="lt1"/>
              </a:solidFill>
              <a:latin typeface="Calibri"/>
              <a:ea typeface="Calibri"/>
              <a:cs typeface="Calibri"/>
              <a:sym typeface="Calibri"/>
            </a:endParaRPr>
          </a:p>
        </p:txBody>
      </p:sp>
      <p:graphicFrame>
        <p:nvGraphicFramePr>
          <p:cNvPr id="373" name="Google Shape;373;p26"/>
          <p:cNvGraphicFramePr/>
          <p:nvPr>
            <p:extLst>
              <p:ext uri="{D42A27DB-BD31-4B8C-83A1-F6EECF244321}">
                <p14:modId xmlns:p14="http://schemas.microsoft.com/office/powerpoint/2010/main" val="3556639721"/>
              </p:ext>
            </p:extLst>
          </p:nvPr>
        </p:nvGraphicFramePr>
        <p:xfrm>
          <a:off x="148146" y="1935478"/>
          <a:ext cx="8847700" cy="4399950"/>
        </p:xfrm>
        <a:graphic>
          <a:graphicData uri="http://schemas.openxmlformats.org/drawingml/2006/table">
            <a:tbl>
              <a:tblPr firstRow="1" bandRow="1">
                <a:noFill/>
                <a:tableStyleId>{A00C822E-D7BC-4E30-BF02-0116E7FED993}</a:tableStyleId>
              </a:tblPr>
              <a:tblGrid>
                <a:gridCol w="652825">
                  <a:extLst>
                    <a:ext uri="{9D8B030D-6E8A-4147-A177-3AD203B41FA5}">
                      <a16:colId xmlns:a16="http://schemas.microsoft.com/office/drawing/2014/main" val="20000"/>
                    </a:ext>
                  </a:extLst>
                </a:gridCol>
                <a:gridCol w="1114825">
                  <a:extLst>
                    <a:ext uri="{9D8B030D-6E8A-4147-A177-3AD203B41FA5}">
                      <a16:colId xmlns:a16="http://schemas.microsoft.com/office/drawing/2014/main" val="20001"/>
                    </a:ext>
                  </a:extLst>
                </a:gridCol>
                <a:gridCol w="2423775">
                  <a:extLst>
                    <a:ext uri="{9D8B030D-6E8A-4147-A177-3AD203B41FA5}">
                      <a16:colId xmlns:a16="http://schemas.microsoft.com/office/drawing/2014/main" val="20002"/>
                    </a:ext>
                  </a:extLst>
                </a:gridCol>
                <a:gridCol w="2423775">
                  <a:extLst>
                    <a:ext uri="{9D8B030D-6E8A-4147-A177-3AD203B41FA5}">
                      <a16:colId xmlns:a16="http://schemas.microsoft.com/office/drawing/2014/main" val="20003"/>
                    </a:ext>
                  </a:extLst>
                </a:gridCol>
                <a:gridCol w="2232500">
                  <a:extLst>
                    <a:ext uri="{9D8B030D-6E8A-4147-A177-3AD203B41FA5}">
                      <a16:colId xmlns:a16="http://schemas.microsoft.com/office/drawing/2014/main" val="20004"/>
                    </a:ext>
                  </a:extLst>
                </a:gridCol>
              </a:tblGrid>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Product</a:t>
                      </a:r>
                      <a:endParaRPr sz="1400" u="none" strike="noStrike" cap="none" dirty="0"/>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Accuracy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Precision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Range</a:t>
                      </a:r>
                      <a:endParaRPr sz="1400" u="none" strike="noStrike" cap="none"/>
                    </a:p>
                  </a:txBody>
                  <a:tcPr marL="91450" marR="91450" marT="45725" marB="45725"/>
                </a:tc>
                <a:extLst>
                  <a:ext uri="{0D108BD9-81ED-4DB2-BD59-A6C34878D82A}">
                    <a16:rowId xmlns:a16="http://schemas.microsoft.com/office/drawing/2014/main" val="10000"/>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Temperature (LVT)</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180 - 320 K</a:t>
                      </a:r>
                      <a:endParaRPr sz="1400" u="none" strike="noStrike" cap="none" dirty="0"/>
                    </a:p>
                  </a:txBody>
                  <a:tcPr marL="91450" marR="91450" marT="45725" marB="45725" anchor="ctr"/>
                </a:tc>
                <a:extLst>
                  <a:ext uri="{0D108BD9-81ED-4DB2-BD59-A6C34878D82A}">
                    <a16:rowId xmlns:a16="http://schemas.microsoft.com/office/drawing/2014/main" val="10001"/>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Moisture </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t>(LVM)</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err="1"/>
                        <a:t>Sfc</a:t>
                      </a:r>
                      <a:r>
                        <a:rPr lang="en-US" sz="1600" u="none" strike="noStrike" cap="none" dirty="0"/>
                        <a:t> - 300 </a:t>
                      </a:r>
                      <a:r>
                        <a:rPr lang="en-US" sz="1600" u="none" strike="noStrike" cap="none" dirty="0" err="1"/>
                        <a:t>hPa</a:t>
                      </a:r>
                      <a:r>
                        <a:rPr lang="en-US" sz="1600" u="none" strike="noStrike" cap="none" dirty="0"/>
                        <a:t>: 18%</a:t>
                      </a:r>
                      <a:endParaRPr sz="1400" u="none" strike="noStrike" cap="none" dirty="0"/>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300 - 100 </a:t>
                      </a:r>
                      <a:r>
                        <a:rPr lang="en-US" sz="1600" u="none" strike="noStrike" cap="none" dirty="0" err="1"/>
                        <a:t>hPa</a:t>
                      </a:r>
                      <a:r>
                        <a:rPr lang="en-US" sz="1600" u="none" strike="noStrike" cap="none" dirty="0"/>
                        <a:t>: 20%</a:t>
                      </a:r>
                      <a:endParaRPr sz="16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err="1"/>
                        <a:t>Sfc</a:t>
                      </a:r>
                      <a:r>
                        <a:rPr lang="en-US" sz="1600" u="none" strike="noStrike" cap="none" dirty="0"/>
                        <a:t> - 300 </a:t>
                      </a:r>
                      <a:r>
                        <a:rPr lang="en-US" sz="1600" u="none" strike="noStrike" cap="none" dirty="0" err="1"/>
                        <a:t>hPa</a:t>
                      </a:r>
                      <a:r>
                        <a:rPr lang="en-US" sz="1600" u="none" strike="noStrike" cap="none" dirty="0"/>
                        <a:t>: 18%</a:t>
                      </a:r>
                      <a:endParaRPr sz="1400" u="none" strike="noStrike" cap="none" dirty="0"/>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300 - 100 </a:t>
                      </a:r>
                      <a:r>
                        <a:rPr lang="en-US" sz="1600" u="none" strike="noStrike" cap="none" dirty="0" err="1"/>
                        <a:t>hPa</a:t>
                      </a:r>
                      <a:r>
                        <a:rPr lang="en-US" sz="1600" u="none" strike="noStrike" cap="none" dirty="0"/>
                        <a:t>: 20%</a:t>
                      </a:r>
                      <a:endParaRPr sz="16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a:t>
                      </a:r>
                      <a:endParaRPr sz="1400" u="none" strike="noStrike" cap="none"/>
                    </a:p>
                  </a:txBody>
                  <a:tcPr marL="91450" marR="91450" marT="45725" marB="45725" anchor="ctr"/>
                </a:tc>
                <a:extLst>
                  <a:ext uri="{0D108BD9-81ED-4DB2-BD59-A6C34878D82A}">
                    <a16:rowId xmlns:a16="http://schemas.microsoft.com/office/drawing/2014/main" val="10002"/>
                  </a:ext>
                </a:extLst>
              </a:tr>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TPW</a:t>
                      </a:r>
                      <a:endParaRPr sz="1400" u="none" strike="noStrike" cap="none"/>
                    </a:p>
                  </a:txBody>
                  <a:tcPr marL="91450" marR="91450" marT="45725" marB="45725" anchor="ctr">
                    <a:solidFill>
                      <a:srgbClr val="D0D8E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 mm</a:t>
                      </a:r>
                      <a:endParaRPr sz="1400" u="none" strike="noStrike" cap="none"/>
                    </a:p>
                  </a:txBody>
                  <a:tcPr marL="91450" marR="91450" marT="45725" marB="45725" anchor="ctr">
                    <a:solidFill>
                      <a:srgbClr val="D0D8E8"/>
                    </a:solidFill>
                  </a:tcPr>
                </a:tc>
                <a:extLst>
                  <a:ext uri="{0D108BD9-81ED-4DB2-BD59-A6C34878D82A}">
                    <a16:rowId xmlns:a16="http://schemas.microsoft.com/office/drawing/2014/main" val="10003"/>
                  </a:ext>
                </a:extLst>
              </a:tr>
              <a:tr h="402000">
                <a:tc rowSpan="5">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DSI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LI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40 K or above</a:t>
                      </a:r>
                      <a:endParaRPr sz="1400" u="none" strike="noStrike" cap="none"/>
                    </a:p>
                  </a:txBody>
                  <a:tcPr marL="91450" marR="91450" marT="45725" marB="45725" anchor="ctr"/>
                </a:tc>
                <a:extLst>
                  <a:ext uri="{0D108BD9-81ED-4DB2-BD59-A6C34878D82A}">
                    <a16:rowId xmlns:a16="http://schemas.microsoft.com/office/drawing/2014/main" val="10004"/>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CAPE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2500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0 - 5000 J/kg</a:t>
                      </a:r>
                      <a:endParaRPr sz="1400" u="none" strike="noStrike" cap="none"/>
                    </a:p>
                  </a:txBody>
                  <a:tcPr marL="91450" marR="91450" marT="45725" marB="45725" anchor="ctr"/>
                </a:tc>
                <a:extLst>
                  <a:ext uri="{0D108BD9-81ED-4DB2-BD59-A6C34878D82A}">
                    <a16:rowId xmlns:a16="http://schemas.microsoft.com/office/drawing/2014/main" val="10005"/>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 K or above</a:t>
                      </a:r>
                      <a:endParaRPr sz="1400" u="none" strike="noStrike" cap="none"/>
                    </a:p>
                  </a:txBody>
                  <a:tcPr marL="91450" marR="91450" marT="45725" marB="45725" anchor="ctr"/>
                </a:tc>
                <a:extLst>
                  <a:ext uri="{0D108BD9-81ED-4DB2-BD59-A6C34878D82A}">
                    <a16:rowId xmlns:a16="http://schemas.microsoft.com/office/drawing/2014/main" val="10006"/>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t>TT</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-43 ~ 56 K</a:t>
                      </a:r>
                      <a:endParaRPr sz="1400" u="none" strike="noStrike" cap="none"/>
                    </a:p>
                  </a:txBody>
                  <a:tcPr marL="91450" marR="91450" marT="45725" marB="45725" anchor="ctr"/>
                </a:tc>
                <a:extLst>
                  <a:ext uri="{0D108BD9-81ED-4DB2-BD59-A6C34878D82A}">
                    <a16:rowId xmlns:a16="http://schemas.microsoft.com/office/drawing/2014/main" val="10007"/>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t>KI</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0 - 40 K</a:t>
                      </a:r>
                      <a:endParaRPr sz="1400" u="none" strike="noStrike" cap="none"/>
                    </a:p>
                  </a:txBody>
                  <a:tcPr marL="91450" marR="91450" marT="45725" marB="45725" anchor="ctr"/>
                </a:tc>
                <a:extLst>
                  <a:ext uri="{0D108BD9-81ED-4DB2-BD59-A6C34878D82A}">
                    <a16:rowId xmlns:a16="http://schemas.microsoft.com/office/drawing/2014/main" val="10008"/>
                  </a:ext>
                </a:extLst>
              </a:tr>
            </a:tbl>
          </a:graphicData>
        </a:graphic>
      </p:graphicFrame>
      <p:sp>
        <p:nvSpPr>
          <p:cNvPr id="374" name="Google Shape;374;p26"/>
          <p:cNvSpPr/>
          <p:nvPr/>
        </p:nvSpPr>
        <p:spPr>
          <a:xfrm>
            <a:off x="107950" y="2355545"/>
            <a:ext cx="8887905" cy="1578280"/>
          </a:xfrm>
          <a:prstGeom prst="rect">
            <a:avLst/>
          </a:prstGeom>
          <a:noFill/>
          <a:ln w="28575"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7"/>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381" name="Google Shape;381;p27"/>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November 2024</a:t>
            </a:r>
            <a:endParaRPr/>
          </a:p>
        </p:txBody>
      </p:sp>
      <p:sp>
        <p:nvSpPr>
          <p:cNvPr id="382" name="Google Shape;382;p27"/>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28</a:t>
            </a:fld>
            <a:endParaRPr sz="1200" b="0" i="0" u="none" strike="noStrike" cap="none">
              <a:solidFill>
                <a:schemeClr val="lt1"/>
              </a:solidFill>
              <a:latin typeface="Calibri"/>
              <a:ea typeface="Calibri"/>
              <a:cs typeface="Calibri"/>
              <a:sym typeface="Calibri"/>
            </a:endParaRPr>
          </a:p>
        </p:txBody>
      </p:sp>
      <p:sp>
        <p:nvSpPr>
          <p:cNvPr id="383" name="Google Shape;383;p27"/>
          <p:cNvSpPr txBox="1"/>
          <p:nvPr/>
        </p:nvSpPr>
        <p:spPr>
          <a:xfrm>
            <a:off x="88468" y="2068403"/>
            <a:ext cx="1229110" cy="5244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LVT (K)</a:t>
            </a:r>
            <a:endParaRPr sz="1400" b="0" i="0" u="none" strike="noStrike" cap="none">
              <a:solidFill>
                <a:srgbClr val="000000"/>
              </a:solidFill>
              <a:latin typeface="Arial"/>
              <a:ea typeface="Arial"/>
              <a:cs typeface="Arial"/>
              <a:sym typeface="Arial"/>
            </a:endParaRPr>
          </a:p>
        </p:txBody>
      </p:sp>
      <p:sp>
        <p:nvSpPr>
          <p:cNvPr id="384" name="Google Shape;384;p27"/>
          <p:cNvSpPr txBox="1"/>
          <p:nvPr/>
        </p:nvSpPr>
        <p:spPr>
          <a:xfrm>
            <a:off x="107950" y="2590213"/>
            <a:ext cx="1576276" cy="1487561"/>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Accuracy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1 K (BL-400hPa)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Precision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2 K (BL-400hPa)</a:t>
            </a:r>
            <a:endParaRPr sz="1400" b="0" i="0" u="none" strike="noStrike" cap="none">
              <a:solidFill>
                <a:srgbClr val="000000"/>
              </a:solidFill>
              <a:latin typeface="Arial"/>
              <a:ea typeface="Arial"/>
              <a:cs typeface="Arial"/>
              <a:sym typeface="Arial"/>
            </a:endParaRPr>
          </a:p>
        </p:txBody>
      </p:sp>
      <p:grpSp>
        <p:nvGrpSpPr>
          <p:cNvPr id="385" name="Google Shape;385;p27"/>
          <p:cNvGrpSpPr/>
          <p:nvPr/>
        </p:nvGrpSpPr>
        <p:grpSpPr>
          <a:xfrm>
            <a:off x="1795028" y="1157389"/>
            <a:ext cx="7338411" cy="2980626"/>
            <a:chOff x="1805574" y="1482571"/>
            <a:chExt cx="7338411" cy="2980626"/>
          </a:xfrm>
        </p:grpSpPr>
        <p:pic>
          <p:nvPicPr>
            <p:cNvPr id="386" name="Google Shape;386;p27"/>
            <p:cNvPicPr preferRelativeResize="0"/>
            <p:nvPr/>
          </p:nvPicPr>
          <p:blipFill>
            <a:blip r:embed="rId3">
              <a:extLst>
                <a:ext uri="{28A0092B-C50C-407E-A947-70E740481C1C}">
                  <a14:useLocalDpi xmlns:a14="http://schemas.microsoft.com/office/drawing/2010/main" val="0"/>
                </a:ext>
              </a:extLst>
            </a:blip>
            <a:stretch>
              <a:fillRect/>
            </a:stretch>
          </p:blipFill>
          <p:spPr>
            <a:xfrm>
              <a:off x="1805574" y="1719997"/>
              <a:ext cx="3658645" cy="2743200"/>
            </a:xfrm>
            <a:prstGeom prst="rect">
              <a:avLst/>
            </a:prstGeom>
            <a:noFill/>
            <a:ln>
              <a:noFill/>
            </a:ln>
          </p:spPr>
        </p:pic>
        <p:pic>
          <p:nvPicPr>
            <p:cNvPr id="387" name="Google Shape;387;p27"/>
            <p:cNvPicPr preferRelativeResize="0"/>
            <p:nvPr/>
          </p:nvPicPr>
          <p:blipFill>
            <a:blip r:embed="rId4">
              <a:extLst>
                <a:ext uri="{28A0092B-C50C-407E-A947-70E740481C1C}">
                  <a14:useLocalDpi xmlns:a14="http://schemas.microsoft.com/office/drawing/2010/main" val="0"/>
                </a:ext>
              </a:extLst>
            </a:blip>
            <a:stretch>
              <a:fillRect/>
            </a:stretch>
          </p:blipFill>
          <p:spPr>
            <a:xfrm>
              <a:off x="5485340" y="1719997"/>
              <a:ext cx="3658645" cy="2743200"/>
            </a:xfrm>
            <a:prstGeom prst="rect">
              <a:avLst/>
            </a:prstGeom>
            <a:noFill/>
            <a:ln>
              <a:noFill/>
            </a:ln>
          </p:spPr>
        </p:pic>
        <p:sp>
          <p:nvSpPr>
            <p:cNvPr id="388" name="Google Shape;388;p27"/>
            <p:cNvSpPr txBox="1"/>
            <p:nvPr/>
          </p:nvSpPr>
          <p:spPr>
            <a:xfrm>
              <a:off x="2921045" y="1501698"/>
              <a:ext cx="223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Full Disk Temp BIAS</a:t>
              </a:r>
              <a:endParaRPr sz="1400" b="1" i="0" u="none" strike="noStrike" cap="none">
                <a:solidFill>
                  <a:srgbClr val="FF0000"/>
                </a:solidFill>
                <a:latin typeface="Arial"/>
                <a:ea typeface="Arial"/>
                <a:cs typeface="Arial"/>
                <a:sym typeface="Arial"/>
              </a:endParaRPr>
            </a:p>
          </p:txBody>
        </p:sp>
        <p:sp>
          <p:nvSpPr>
            <p:cNvPr id="389" name="Google Shape;389;p27"/>
            <p:cNvSpPr txBox="1"/>
            <p:nvPr/>
          </p:nvSpPr>
          <p:spPr>
            <a:xfrm>
              <a:off x="6316135" y="1482571"/>
              <a:ext cx="223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Full Disk Temp STD</a:t>
              </a:r>
              <a:endParaRPr sz="1400" b="1" i="0" u="none" strike="noStrike" cap="none">
                <a:solidFill>
                  <a:srgbClr val="FF0000"/>
                </a:solidFill>
                <a:latin typeface="Arial"/>
                <a:ea typeface="Arial"/>
                <a:cs typeface="Arial"/>
                <a:sym typeface="Arial"/>
              </a:endParaRPr>
            </a:p>
          </p:txBody>
        </p:sp>
      </p:grpSp>
      <p:grpSp>
        <p:nvGrpSpPr>
          <p:cNvPr id="390" name="Google Shape;390;p27"/>
          <p:cNvGrpSpPr/>
          <p:nvPr/>
        </p:nvGrpSpPr>
        <p:grpSpPr>
          <a:xfrm>
            <a:off x="1795028" y="3919468"/>
            <a:ext cx="7351036" cy="2938532"/>
            <a:chOff x="1805574" y="4077774"/>
            <a:chExt cx="7351036" cy="2938532"/>
          </a:xfrm>
        </p:grpSpPr>
        <p:pic>
          <p:nvPicPr>
            <p:cNvPr id="391" name="Google Shape;391;p27"/>
            <p:cNvPicPr preferRelativeResize="0"/>
            <p:nvPr/>
          </p:nvPicPr>
          <p:blipFill>
            <a:blip r:embed="rId5">
              <a:extLst>
                <a:ext uri="{28A0092B-C50C-407E-A947-70E740481C1C}">
                  <a14:useLocalDpi xmlns:a14="http://schemas.microsoft.com/office/drawing/2010/main" val="0"/>
                </a:ext>
              </a:extLst>
            </a:blip>
            <a:stretch>
              <a:fillRect/>
            </a:stretch>
          </p:blipFill>
          <p:spPr>
            <a:xfrm>
              <a:off x="1805574" y="4273106"/>
              <a:ext cx="3658645" cy="2743200"/>
            </a:xfrm>
            <a:prstGeom prst="rect">
              <a:avLst/>
            </a:prstGeom>
            <a:noFill/>
            <a:ln>
              <a:noFill/>
            </a:ln>
          </p:spPr>
        </p:pic>
        <p:sp>
          <p:nvSpPr>
            <p:cNvPr id="392" name="Google Shape;392;p27"/>
            <p:cNvSpPr txBox="1"/>
            <p:nvPr/>
          </p:nvSpPr>
          <p:spPr>
            <a:xfrm>
              <a:off x="2853312" y="4077774"/>
              <a:ext cx="223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CONUS Temp BIAS</a:t>
              </a:r>
              <a:endParaRPr sz="1400" b="1" i="0" u="none" strike="noStrike" cap="none">
                <a:solidFill>
                  <a:srgbClr val="FF0000"/>
                </a:solidFill>
                <a:latin typeface="Arial"/>
                <a:ea typeface="Arial"/>
                <a:cs typeface="Arial"/>
                <a:sym typeface="Arial"/>
              </a:endParaRPr>
            </a:p>
          </p:txBody>
        </p:sp>
        <p:pic>
          <p:nvPicPr>
            <p:cNvPr id="393" name="Google Shape;393;p27"/>
            <p:cNvPicPr preferRelativeResize="0"/>
            <p:nvPr/>
          </p:nvPicPr>
          <p:blipFill>
            <a:blip r:embed="rId6">
              <a:extLst>
                <a:ext uri="{28A0092B-C50C-407E-A947-70E740481C1C}">
                  <a14:useLocalDpi xmlns:a14="http://schemas.microsoft.com/office/drawing/2010/main" val="0"/>
                </a:ext>
              </a:extLst>
            </a:blip>
            <a:stretch>
              <a:fillRect/>
            </a:stretch>
          </p:blipFill>
          <p:spPr>
            <a:xfrm>
              <a:off x="5497965" y="4262440"/>
              <a:ext cx="3658645" cy="2743200"/>
            </a:xfrm>
            <a:prstGeom prst="rect">
              <a:avLst/>
            </a:prstGeom>
            <a:noFill/>
            <a:ln>
              <a:noFill/>
            </a:ln>
          </p:spPr>
        </p:pic>
        <p:sp>
          <p:nvSpPr>
            <p:cNvPr id="394" name="Google Shape;394;p27"/>
            <p:cNvSpPr txBox="1"/>
            <p:nvPr/>
          </p:nvSpPr>
          <p:spPr>
            <a:xfrm>
              <a:off x="6579719" y="4077774"/>
              <a:ext cx="223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CONUS Temp STD</a:t>
              </a:r>
              <a:endParaRPr sz="1400" b="1" i="0" u="none" strike="noStrike" cap="none">
                <a:solidFill>
                  <a:srgbClr val="FF0000"/>
                </a:solidFill>
                <a:latin typeface="Arial"/>
                <a:ea typeface="Arial"/>
                <a:cs typeface="Arial"/>
                <a:sym typeface="Arial"/>
              </a:endParaRPr>
            </a:p>
          </p:txBody>
        </p:sp>
      </p:grpSp>
      <p:cxnSp>
        <p:nvCxnSpPr>
          <p:cNvPr id="395" name="Google Shape;395;p27"/>
          <p:cNvCxnSpPr/>
          <p:nvPr/>
        </p:nvCxnSpPr>
        <p:spPr>
          <a:xfrm rot="10800000" flipH="1">
            <a:off x="7094985" y="1632857"/>
            <a:ext cx="2501" cy="2195975"/>
          </a:xfrm>
          <a:prstGeom prst="straightConnector1">
            <a:avLst/>
          </a:prstGeom>
          <a:noFill/>
          <a:ln w="19050" cap="flat" cmpd="sng">
            <a:solidFill>
              <a:srgbClr val="00B050"/>
            </a:solidFill>
            <a:prstDash val="dash"/>
            <a:round/>
            <a:headEnd type="none" w="sm" len="sm"/>
            <a:tailEnd type="none" w="sm" len="sm"/>
          </a:ln>
        </p:spPr>
      </p:cxnSp>
      <p:cxnSp>
        <p:nvCxnSpPr>
          <p:cNvPr id="396" name="Google Shape;396;p27"/>
          <p:cNvCxnSpPr/>
          <p:nvPr/>
        </p:nvCxnSpPr>
        <p:spPr>
          <a:xfrm rot="10800000" flipH="1">
            <a:off x="7092484" y="4341330"/>
            <a:ext cx="2501" cy="2195975"/>
          </a:xfrm>
          <a:prstGeom prst="straightConnector1">
            <a:avLst/>
          </a:prstGeom>
          <a:noFill/>
          <a:ln w="19050" cap="flat" cmpd="sng">
            <a:solidFill>
              <a:srgbClr val="00B050"/>
            </a:solidFill>
            <a:prstDash val="dash"/>
            <a:round/>
            <a:headEnd type="none" w="sm" len="sm"/>
            <a:tailEnd type="none" w="sm" len="sm"/>
          </a:ln>
        </p:spPr>
      </p:cxnSp>
      <p:cxnSp>
        <p:nvCxnSpPr>
          <p:cNvPr id="397" name="Google Shape;397;p27"/>
          <p:cNvCxnSpPr/>
          <p:nvPr/>
        </p:nvCxnSpPr>
        <p:spPr>
          <a:xfrm rot="10800000" flipH="1">
            <a:off x="3129371" y="1634322"/>
            <a:ext cx="17373" cy="2213590"/>
          </a:xfrm>
          <a:prstGeom prst="straightConnector1">
            <a:avLst/>
          </a:prstGeom>
          <a:noFill/>
          <a:ln w="19050" cap="flat" cmpd="sng">
            <a:solidFill>
              <a:srgbClr val="00B050"/>
            </a:solidFill>
            <a:prstDash val="dash"/>
            <a:round/>
            <a:headEnd type="none" w="sm" len="sm"/>
            <a:tailEnd type="none" w="sm" len="sm"/>
          </a:ln>
        </p:spPr>
      </p:cxnSp>
      <p:cxnSp>
        <p:nvCxnSpPr>
          <p:cNvPr id="398" name="Google Shape;398;p27"/>
          <p:cNvCxnSpPr/>
          <p:nvPr/>
        </p:nvCxnSpPr>
        <p:spPr>
          <a:xfrm rot="10800000" flipH="1">
            <a:off x="4257443" y="1640114"/>
            <a:ext cx="17014" cy="2188718"/>
          </a:xfrm>
          <a:prstGeom prst="straightConnector1">
            <a:avLst/>
          </a:prstGeom>
          <a:noFill/>
          <a:ln w="19050" cap="flat" cmpd="sng">
            <a:solidFill>
              <a:srgbClr val="00B050"/>
            </a:solidFill>
            <a:prstDash val="dash"/>
            <a:round/>
            <a:headEnd type="none" w="sm" len="sm"/>
            <a:tailEnd type="none" w="sm" len="sm"/>
          </a:ln>
        </p:spPr>
      </p:cxnSp>
      <p:cxnSp>
        <p:nvCxnSpPr>
          <p:cNvPr id="399" name="Google Shape;399;p27"/>
          <p:cNvCxnSpPr/>
          <p:nvPr/>
        </p:nvCxnSpPr>
        <p:spPr>
          <a:xfrm rot="10800000">
            <a:off x="3124971" y="4341330"/>
            <a:ext cx="0" cy="2219930"/>
          </a:xfrm>
          <a:prstGeom prst="straightConnector1">
            <a:avLst/>
          </a:prstGeom>
          <a:noFill/>
          <a:ln w="19050" cap="flat" cmpd="sng">
            <a:solidFill>
              <a:srgbClr val="00B050"/>
            </a:solidFill>
            <a:prstDash val="dash"/>
            <a:round/>
            <a:headEnd type="none" w="sm" len="sm"/>
            <a:tailEnd type="none" w="sm" len="sm"/>
          </a:ln>
        </p:spPr>
      </p:cxnSp>
      <p:cxnSp>
        <p:nvCxnSpPr>
          <p:cNvPr id="400" name="Google Shape;400;p27"/>
          <p:cNvCxnSpPr/>
          <p:nvPr/>
        </p:nvCxnSpPr>
        <p:spPr>
          <a:xfrm rot="10800000" flipH="1">
            <a:off x="4242572" y="4354903"/>
            <a:ext cx="15944" cy="2196976"/>
          </a:xfrm>
          <a:prstGeom prst="straightConnector1">
            <a:avLst/>
          </a:prstGeom>
          <a:noFill/>
          <a:ln w="19050" cap="flat" cmpd="sng">
            <a:solidFill>
              <a:srgbClr val="00B050"/>
            </a:solidFill>
            <a:prstDash val="dash"/>
            <a:round/>
            <a:headEnd type="none" w="sm" len="sm"/>
            <a:tailEnd type="none" w="sm" len="sm"/>
          </a:ln>
        </p:spPr>
      </p:cxnSp>
      <p:sp>
        <p:nvSpPr>
          <p:cNvPr id="2" name="Google Shape;304;p47">
            <a:extLst>
              <a:ext uri="{FF2B5EF4-FFF2-40B4-BE49-F238E27FC236}">
                <a16:creationId xmlns:a16="http://schemas.microsoft.com/office/drawing/2014/main" id="{8823ED4C-4B7D-8A0B-18E7-0E9FBFDDBCBA}"/>
              </a:ext>
            </a:extLst>
          </p:cNvPr>
          <p:cNvSpPr txBox="1"/>
          <p:nvPr/>
        </p:nvSpPr>
        <p:spPr>
          <a:xfrm>
            <a:off x="7819773" y="536796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81"/>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407" name="Google Shape;407;p81"/>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November 2024</a:t>
            </a:r>
            <a:endParaRPr/>
          </a:p>
        </p:txBody>
      </p:sp>
      <p:sp>
        <p:nvSpPr>
          <p:cNvPr id="408" name="Google Shape;408;p81"/>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29</a:t>
            </a:fld>
            <a:endParaRPr sz="1200" b="0" i="0" u="none" strike="noStrike" cap="none">
              <a:solidFill>
                <a:schemeClr val="lt1"/>
              </a:solidFill>
              <a:latin typeface="Calibri"/>
              <a:ea typeface="Calibri"/>
              <a:cs typeface="Calibri"/>
              <a:sym typeface="Calibri"/>
            </a:endParaRPr>
          </a:p>
        </p:txBody>
      </p:sp>
      <p:sp>
        <p:nvSpPr>
          <p:cNvPr id="409" name="Google Shape;409;p81"/>
          <p:cNvSpPr txBox="1"/>
          <p:nvPr/>
        </p:nvSpPr>
        <p:spPr>
          <a:xfrm>
            <a:off x="88468" y="2068403"/>
            <a:ext cx="1229110" cy="5244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LVT (K)</a:t>
            </a:r>
            <a:endParaRPr sz="1400" b="0" i="0" u="none" strike="noStrike" cap="none">
              <a:solidFill>
                <a:srgbClr val="000000"/>
              </a:solidFill>
              <a:latin typeface="Arial"/>
              <a:ea typeface="Arial"/>
              <a:cs typeface="Arial"/>
              <a:sym typeface="Arial"/>
            </a:endParaRPr>
          </a:p>
        </p:txBody>
      </p:sp>
      <p:sp>
        <p:nvSpPr>
          <p:cNvPr id="410" name="Google Shape;410;p81"/>
          <p:cNvSpPr txBox="1"/>
          <p:nvPr/>
        </p:nvSpPr>
        <p:spPr>
          <a:xfrm>
            <a:off x="107950" y="2590213"/>
            <a:ext cx="1576276" cy="1487561"/>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Accuracy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1 K (BL-400hPa)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Precision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2 K (BL-400hPa)</a:t>
            </a:r>
            <a:endParaRPr sz="1400" b="0" i="0" u="none" strike="noStrike" cap="none">
              <a:solidFill>
                <a:srgbClr val="000000"/>
              </a:solidFill>
              <a:latin typeface="Arial"/>
              <a:ea typeface="Arial"/>
              <a:cs typeface="Arial"/>
              <a:sym typeface="Arial"/>
            </a:endParaRPr>
          </a:p>
        </p:txBody>
      </p:sp>
      <p:grpSp>
        <p:nvGrpSpPr>
          <p:cNvPr id="411" name="Google Shape;411;p81"/>
          <p:cNvGrpSpPr/>
          <p:nvPr/>
        </p:nvGrpSpPr>
        <p:grpSpPr>
          <a:xfrm>
            <a:off x="1795014" y="1157389"/>
            <a:ext cx="7338440" cy="2980625"/>
            <a:chOff x="1805560" y="1482571"/>
            <a:chExt cx="7338440" cy="2980625"/>
          </a:xfrm>
        </p:grpSpPr>
        <p:pic>
          <p:nvPicPr>
            <p:cNvPr id="412" name="Google Shape;412;p81"/>
            <p:cNvPicPr preferRelativeResize="0"/>
            <p:nvPr/>
          </p:nvPicPr>
          <p:blipFill rotWithShape="1">
            <a:blip r:embed="rId3">
              <a:alphaModFix/>
            </a:blip>
            <a:srcRect/>
            <a:stretch/>
          </p:blipFill>
          <p:spPr>
            <a:xfrm>
              <a:off x="1805560" y="1719997"/>
              <a:ext cx="3658674" cy="2743199"/>
            </a:xfrm>
            <a:prstGeom prst="rect">
              <a:avLst/>
            </a:prstGeom>
            <a:noFill/>
            <a:ln>
              <a:noFill/>
            </a:ln>
          </p:spPr>
        </p:pic>
        <p:pic>
          <p:nvPicPr>
            <p:cNvPr id="413" name="Google Shape;413;p81"/>
            <p:cNvPicPr preferRelativeResize="0"/>
            <p:nvPr/>
          </p:nvPicPr>
          <p:blipFill rotWithShape="1">
            <a:blip r:embed="rId4">
              <a:alphaModFix/>
            </a:blip>
            <a:srcRect/>
            <a:stretch/>
          </p:blipFill>
          <p:spPr>
            <a:xfrm>
              <a:off x="5485326" y="1719997"/>
              <a:ext cx="3658674" cy="2743199"/>
            </a:xfrm>
            <a:prstGeom prst="rect">
              <a:avLst/>
            </a:prstGeom>
            <a:noFill/>
            <a:ln>
              <a:noFill/>
            </a:ln>
          </p:spPr>
        </p:pic>
        <p:sp>
          <p:nvSpPr>
            <p:cNvPr id="414" name="Google Shape;414;p81"/>
            <p:cNvSpPr txBox="1"/>
            <p:nvPr/>
          </p:nvSpPr>
          <p:spPr>
            <a:xfrm>
              <a:off x="2921045" y="1501698"/>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MESO1 Temp BIAS</a:t>
              </a:r>
              <a:endParaRPr sz="1400" b="1" i="0" u="none" strike="noStrike" cap="none">
                <a:solidFill>
                  <a:srgbClr val="FF0000"/>
                </a:solidFill>
                <a:latin typeface="Arial"/>
                <a:ea typeface="Arial"/>
                <a:cs typeface="Arial"/>
                <a:sym typeface="Arial"/>
              </a:endParaRPr>
            </a:p>
          </p:txBody>
        </p:sp>
        <p:sp>
          <p:nvSpPr>
            <p:cNvPr id="415" name="Google Shape;415;p81"/>
            <p:cNvSpPr txBox="1"/>
            <p:nvPr/>
          </p:nvSpPr>
          <p:spPr>
            <a:xfrm>
              <a:off x="6316135" y="1482571"/>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MESO1 Temp STD</a:t>
              </a:r>
              <a:endParaRPr sz="1400" b="1" i="0" u="none" strike="noStrike" cap="none">
                <a:solidFill>
                  <a:srgbClr val="FF0000"/>
                </a:solidFill>
                <a:latin typeface="Arial"/>
                <a:ea typeface="Arial"/>
                <a:cs typeface="Arial"/>
                <a:sym typeface="Arial"/>
              </a:endParaRPr>
            </a:p>
          </p:txBody>
        </p:sp>
      </p:grpSp>
      <p:grpSp>
        <p:nvGrpSpPr>
          <p:cNvPr id="416" name="Google Shape;416;p81"/>
          <p:cNvGrpSpPr/>
          <p:nvPr/>
        </p:nvGrpSpPr>
        <p:grpSpPr>
          <a:xfrm>
            <a:off x="1795014" y="3919468"/>
            <a:ext cx="7351065" cy="2938531"/>
            <a:chOff x="1805560" y="4077774"/>
            <a:chExt cx="7351065" cy="2938531"/>
          </a:xfrm>
        </p:grpSpPr>
        <p:pic>
          <p:nvPicPr>
            <p:cNvPr id="417" name="Google Shape;417;p81"/>
            <p:cNvPicPr preferRelativeResize="0"/>
            <p:nvPr/>
          </p:nvPicPr>
          <p:blipFill rotWithShape="1">
            <a:blip r:embed="rId5">
              <a:alphaModFix/>
            </a:blip>
            <a:srcRect/>
            <a:stretch/>
          </p:blipFill>
          <p:spPr>
            <a:xfrm>
              <a:off x="1805560" y="4273106"/>
              <a:ext cx="3658674" cy="2743199"/>
            </a:xfrm>
            <a:prstGeom prst="rect">
              <a:avLst/>
            </a:prstGeom>
            <a:noFill/>
            <a:ln>
              <a:noFill/>
            </a:ln>
          </p:spPr>
        </p:pic>
        <p:sp>
          <p:nvSpPr>
            <p:cNvPr id="418" name="Google Shape;418;p81"/>
            <p:cNvSpPr txBox="1"/>
            <p:nvPr/>
          </p:nvSpPr>
          <p:spPr>
            <a:xfrm>
              <a:off x="2853312"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MESO2 Temp BIAS</a:t>
              </a:r>
              <a:endParaRPr sz="1400" b="1" i="0" u="none" strike="noStrike" cap="none">
                <a:solidFill>
                  <a:srgbClr val="FF0000"/>
                </a:solidFill>
                <a:latin typeface="Arial"/>
                <a:ea typeface="Arial"/>
                <a:cs typeface="Arial"/>
                <a:sym typeface="Arial"/>
              </a:endParaRPr>
            </a:p>
          </p:txBody>
        </p:sp>
        <p:pic>
          <p:nvPicPr>
            <p:cNvPr id="419" name="Google Shape;419;p81"/>
            <p:cNvPicPr preferRelativeResize="0"/>
            <p:nvPr/>
          </p:nvPicPr>
          <p:blipFill rotWithShape="1">
            <a:blip r:embed="rId6">
              <a:alphaModFix/>
            </a:blip>
            <a:srcRect/>
            <a:stretch/>
          </p:blipFill>
          <p:spPr>
            <a:xfrm>
              <a:off x="5497951" y="4262440"/>
              <a:ext cx="3658674" cy="2743199"/>
            </a:xfrm>
            <a:prstGeom prst="rect">
              <a:avLst/>
            </a:prstGeom>
            <a:noFill/>
            <a:ln>
              <a:noFill/>
            </a:ln>
          </p:spPr>
        </p:pic>
        <p:sp>
          <p:nvSpPr>
            <p:cNvPr id="420" name="Google Shape;420;p81"/>
            <p:cNvSpPr txBox="1"/>
            <p:nvPr/>
          </p:nvSpPr>
          <p:spPr>
            <a:xfrm>
              <a:off x="6579719"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MESO2 Temp STD</a:t>
              </a:r>
              <a:endParaRPr sz="1400" b="1" i="0" u="none" strike="noStrike" cap="none">
                <a:solidFill>
                  <a:srgbClr val="FF0000"/>
                </a:solidFill>
                <a:latin typeface="Arial"/>
                <a:ea typeface="Arial"/>
                <a:cs typeface="Arial"/>
                <a:sym typeface="Arial"/>
              </a:endParaRPr>
            </a:p>
          </p:txBody>
        </p:sp>
      </p:grpSp>
      <p:cxnSp>
        <p:nvCxnSpPr>
          <p:cNvPr id="421" name="Google Shape;421;p81"/>
          <p:cNvCxnSpPr/>
          <p:nvPr/>
        </p:nvCxnSpPr>
        <p:spPr>
          <a:xfrm rot="10800000" flipH="1">
            <a:off x="3129371" y="1634322"/>
            <a:ext cx="17373" cy="2213590"/>
          </a:xfrm>
          <a:prstGeom prst="straightConnector1">
            <a:avLst/>
          </a:prstGeom>
          <a:noFill/>
          <a:ln w="19050" cap="flat" cmpd="sng">
            <a:solidFill>
              <a:srgbClr val="00B050"/>
            </a:solidFill>
            <a:prstDash val="dash"/>
            <a:round/>
            <a:headEnd type="none" w="sm" len="sm"/>
            <a:tailEnd type="none" w="sm" len="sm"/>
          </a:ln>
        </p:spPr>
      </p:cxnSp>
      <p:cxnSp>
        <p:nvCxnSpPr>
          <p:cNvPr id="422" name="Google Shape;422;p81"/>
          <p:cNvCxnSpPr/>
          <p:nvPr/>
        </p:nvCxnSpPr>
        <p:spPr>
          <a:xfrm rot="10800000" flipH="1">
            <a:off x="4257443" y="1640114"/>
            <a:ext cx="17014" cy="2188718"/>
          </a:xfrm>
          <a:prstGeom prst="straightConnector1">
            <a:avLst/>
          </a:prstGeom>
          <a:noFill/>
          <a:ln w="19050" cap="flat" cmpd="sng">
            <a:solidFill>
              <a:srgbClr val="00B050"/>
            </a:solidFill>
            <a:prstDash val="dash"/>
            <a:round/>
            <a:headEnd type="none" w="sm" len="sm"/>
            <a:tailEnd type="none" w="sm" len="sm"/>
          </a:ln>
        </p:spPr>
      </p:cxnSp>
      <p:cxnSp>
        <p:nvCxnSpPr>
          <p:cNvPr id="423" name="Google Shape;423;p81"/>
          <p:cNvCxnSpPr/>
          <p:nvPr/>
        </p:nvCxnSpPr>
        <p:spPr>
          <a:xfrm rot="10800000">
            <a:off x="3124971" y="4341330"/>
            <a:ext cx="0" cy="2219930"/>
          </a:xfrm>
          <a:prstGeom prst="straightConnector1">
            <a:avLst/>
          </a:prstGeom>
          <a:noFill/>
          <a:ln w="19050" cap="flat" cmpd="sng">
            <a:solidFill>
              <a:srgbClr val="00B050"/>
            </a:solidFill>
            <a:prstDash val="dash"/>
            <a:round/>
            <a:headEnd type="none" w="sm" len="sm"/>
            <a:tailEnd type="none" w="sm" len="sm"/>
          </a:ln>
        </p:spPr>
      </p:cxnSp>
      <p:cxnSp>
        <p:nvCxnSpPr>
          <p:cNvPr id="424" name="Google Shape;424;p81"/>
          <p:cNvCxnSpPr/>
          <p:nvPr/>
        </p:nvCxnSpPr>
        <p:spPr>
          <a:xfrm rot="10800000" flipH="1">
            <a:off x="4242572" y="4354903"/>
            <a:ext cx="15944" cy="2196976"/>
          </a:xfrm>
          <a:prstGeom prst="straightConnector1">
            <a:avLst/>
          </a:prstGeom>
          <a:noFill/>
          <a:ln w="19050" cap="flat" cmpd="sng">
            <a:solidFill>
              <a:srgbClr val="00B050"/>
            </a:solidFill>
            <a:prstDash val="dash"/>
            <a:round/>
            <a:headEnd type="none" w="sm" len="sm"/>
            <a:tailEnd type="none" w="sm" len="sm"/>
          </a:ln>
        </p:spPr>
      </p:cxnSp>
      <p:cxnSp>
        <p:nvCxnSpPr>
          <p:cNvPr id="425" name="Google Shape;425;p81"/>
          <p:cNvCxnSpPr/>
          <p:nvPr/>
        </p:nvCxnSpPr>
        <p:spPr>
          <a:xfrm rot="10800000" flipH="1">
            <a:off x="7094985" y="1632857"/>
            <a:ext cx="2501" cy="2195975"/>
          </a:xfrm>
          <a:prstGeom prst="straightConnector1">
            <a:avLst/>
          </a:prstGeom>
          <a:noFill/>
          <a:ln w="19050" cap="flat" cmpd="sng">
            <a:solidFill>
              <a:srgbClr val="00B050"/>
            </a:solidFill>
            <a:prstDash val="dash"/>
            <a:round/>
            <a:headEnd type="none" w="sm" len="sm"/>
            <a:tailEnd type="none" w="sm" len="sm"/>
          </a:ln>
        </p:spPr>
      </p:cxnSp>
      <p:cxnSp>
        <p:nvCxnSpPr>
          <p:cNvPr id="426" name="Google Shape;426;p81"/>
          <p:cNvCxnSpPr/>
          <p:nvPr/>
        </p:nvCxnSpPr>
        <p:spPr>
          <a:xfrm rot="10800000" flipH="1">
            <a:off x="7092484" y="4341330"/>
            <a:ext cx="2501" cy="2195975"/>
          </a:xfrm>
          <a:prstGeom prst="straightConnector1">
            <a:avLst/>
          </a:prstGeom>
          <a:noFill/>
          <a:ln w="19050" cap="flat" cmpd="sng">
            <a:solidFill>
              <a:srgbClr val="00B050"/>
            </a:solidFill>
            <a:prstDash val="dash"/>
            <a:round/>
            <a:headEnd type="none" w="sm" len="sm"/>
            <a:tailEnd type="none" w="sm" len="sm"/>
          </a:ln>
        </p:spPr>
      </p:cxnSp>
      <p:sp>
        <p:nvSpPr>
          <p:cNvPr id="2" name="Google Shape;304;p47">
            <a:extLst>
              <a:ext uri="{FF2B5EF4-FFF2-40B4-BE49-F238E27FC236}">
                <a16:creationId xmlns:a16="http://schemas.microsoft.com/office/drawing/2014/main" id="{482A0430-D2ED-2F96-0467-A575400DF91B}"/>
              </a:ext>
            </a:extLst>
          </p:cNvPr>
          <p:cNvSpPr txBox="1"/>
          <p:nvPr/>
        </p:nvSpPr>
        <p:spPr>
          <a:xfrm>
            <a:off x="7819773" y="536796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566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xfrm>
            <a:off x="1515649" y="41516"/>
            <a:ext cx="6025020" cy="102173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Products Overview</a:t>
            </a:r>
            <a:endParaRPr/>
          </a:p>
        </p:txBody>
      </p:sp>
      <p:sp>
        <p:nvSpPr>
          <p:cNvPr id="103" name="Google Shape;103;p3"/>
          <p:cNvSpPr txBox="1">
            <a:spLocks noGrp="1"/>
          </p:cNvSpPr>
          <p:nvPr>
            <p:ph type="body" idx="1"/>
          </p:nvPr>
        </p:nvSpPr>
        <p:spPr>
          <a:xfrm>
            <a:off x="154378" y="1005193"/>
            <a:ext cx="8989621" cy="134325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1800" dirty="0"/>
              <a:t>Same as GOES-16, GOES-17, and GOES-18 ABI L2 LAP algorithm includes regression and physical retrieval based on the infrared spectral bands as input. The algorithm is applied to 5x5 ABI pixels (~10 km) for generating LAP products over clear sky. The LAP products include LVT, LVM, TPW, and DSI.</a:t>
            </a:r>
            <a:endParaRPr sz="3200" i="0" u="none" strike="noStrike" cap="none" dirty="0">
              <a:solidFill>
                <a:schemeClr val="lt1"/>
              </a:solidFill>
            </a:endParaRPr>
          </a:p>
        </p:txBody>
      </p:sp>
      <p:graphicFrame>
        <p:nvGraphicFramePr>
          <p:cNvPr id="104" name="Google Shape;104;p3"/>
          <p:cNvGraphicFramePr/>
          <p:nvPr/>
        </p:nvGraphicFramePr>
        <p:xfrm>
          <a:off x="304285" y="2227540"/>
          <a:ext cx="5357475" cy="4305930"/>
        </p:xfrm>
        <a:graphic>
          <a:graphicData uri="http://schemas.openxmlformats.org/drawingml/2006/table">
            <a:tbl>
              <a:tblPr>
                <a:noFill/>
                <a:tableStyleId>{8977152D-FB43-4873-A606-1F7F60D88103}</a:tableStyleId>
              </a:tblPr>
              <a:tblGrid>
                <a:gridCol w="848100">
                  <a:extLst>
                    <a:ext uri="{9D8B030D-6E8A-4147-A177-3AD203B41FA5}">
                      <a16:colId xmlns:a16="http://schemas.microsoft.com/office/drawing/2014/main" val="20000"/>
                    </a:ext>
                  </a:extLst>
                </a:gridCol>
                <a:gridCol w="1164925">
                  <a:extLst>
                    <a:ext uri="{9D8B030D-6E8A-4147-A177-3AD203B41FA5}">
                      <a16:colId xmlns:a16="http://schemas.microsoft.com/office/drawing/2014/main" val="20001"/>
                    </a:ext>
                  </a:extLst>
                </a:gridCol>
                <a:gridCol w="3344450">
                  <a:extLst>
                    <a:ext uri="{9D8B030D-6E8A-4147-A177-3AD203B41FA5}">
                      <a16:colId xmlns:a16="http://schemas.microsoft.com/office/drawing/2014/main" val="20002"/>
                    </a:ext>
                  </a:extLst>
                </a:gridCol>
              </a:tblGrid>
              <a:tr h="4669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t>Band Number</a:t>
                      </a:r>
                      <a:endParaRPr sz="1600" u="none" strike="noStrike" cap="none" dirty="0">
                        <a:latin typeface="Calibri"/>
                        <a:ea typeface="Calibri"/>
                        <a:cs typeface="Calibri"/>
                        <a:sym typeface="Calibri"/>
                      </a:endParaRPr>
                    </a:p>
                  </a:txBody>
                  <a:tcPr marL="68575" marR="68575" marT="0" marB="0" anchor="ctr">
                    <a:solidFill>
                      <a:srgbClr val="BFBFB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Wavelength (µm)</a:t>
                      </a:r>
                      <a:endParaRPr sz="1600" u="none" strike="noStrike" cap="none">
                        <a:latin typeface="Calibri"/>
                        <a:ea typeface="Calibri"/>
                        <a:cs typeface="Calibri"/>
                        <a:sym typeface="Calibri"/>
                      </a:endParaRPr>
                    </a:p>
                  </a:txBody>
                  <a:tcPr marL="68575" marR="68575" marT="0" marB="0" anchor="ctr">
                    <a:solidFill>
                      <a:srgbClr val="BFBFB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Purpose</a:t>
                      </a:r>
                      <a:endParaRPr sz="1600" u="none" strike="noStrike" cap="none">
                        <a:latin typeface="Calibri"/>
                        <a:ea typeface="Calibri"/>
                        <a:cs typeface="Calibri"/>
                        <a:sym typeface="Calibri"/>
                      </a:endParaRPr>
                    </a:p>
                  </a:txBody>
                  <a:tcPr marL="68575" marR="68575" marT="0" marB="0" anchor="ctr">
                    <a:solidFill>
                      <a:srgbClr val="BFBFBF"/>
                    </a:solidFill>
                  </a:tcPr>
                </a:tc>
                <a:extLst>
                  <a:ext uri="{0D108BD9-81ED-4DB2-BD59-A6C34878D82A}">
                    <a16:rowId xmlns:a16="http://schemas.microsoft.com/office/drawing/2014/main" val="10000"/>
                  </a:ext>
                </a:extLst>
              </a:tr>
              <a:tr h="4669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8</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6.19</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High-level atmospheric water vapor, winds, rainfall</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1"/>
                  </a:ext>
                </a:extLst>
              </a:tr>
              <a:tr h="4669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9</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6.93</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Mid-level atmospheric water vapor, winds, rainfall</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2"/>
                  </a:ext>
                </a:extLst>
              </a:tr>
              <a:tr h="4992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10</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7.34</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Lower-level atmospheric water vapor, winds, and SO</a:t>
                      </a:r>
                      <a:r>
                        <a:rPr lang="en-US" sz="1600" u="none" strike="noStrike" cap="none" baseline="-25000"/>
                        <a:t>2</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3"/>
                  </a:ext>
                </a:extLst>
              </a:tr>
              <a:tr h="3960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12</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t>9.61</a:t>
                      </a:r>
                      <a:r>
                        <a:rPr lang="en-US" sz="1600" u="none" strike="noStrike" cap="none" baseline="30000" dirty="0"/>
                        <a:t>*</a:t>
                      </a:r>
                      <a:endParaRPr sz="1600" u="none" strike="noStrike" cap="none" baseline="30000" dirty="0">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Total ozone </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4"/>
                  </a:ext>
                </a:extLst>
              </a:tr>
              <a:tr h="3960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13</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10.33</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Surface and cloud</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5"/>
                  </a:ext>
                </a:extLst>
              </a:tr>
              <a:tr h="3960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14</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11.20</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Imagery, SST, clouds, rainfall</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6"/>
                  </a:ext>
                </a:extLst>
              </a:tr>
              <a:tr h="3960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15</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12.30</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Total water, ash, SST</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7"/>
                  </a:ext>
                </a:extLst>
              </a:tr>
              <a:tr h="4669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16</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13.30</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Air temperature, cloud heights and amounts </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8"/>
                  </a:ext>
                </a:extLst>
              </a:tr>
            </a:tbl>
          </a:graphicData>
        </a:graphic>
      </p:graphicFrame>
      <p:sp>
        <p:nvSpPr>
          <p:cNvPr id="105" name="Google Shape;105;p3"/>
          <p:cNvSpPr txBox="1"/>
          <p:nvPr/>
        </p:nvSpPr>
        <p:spPr>
          <a:xfrm>
            <a:off x="5811670" y="2229209"/>
            <a:ext cx="3095630" cy="4278094"/>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1" i="0" u="none" strike="noStrike" cap="none" dirty="0">
                <a:solidFill>
                  <a:schemeClr val="lt1"/>
                </a:solidFill>
                <a:latin typeface="Arial"/>
                <a:ea typeface="Arial"/>
                <a:cs typeface="Arial"/>
                <a:sym typeface="Arial"/>
              </a:rPr>
              <a:t>LAP products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FFFF00"/>
              </a:buClr>
              <a:buSzPts val="1600"/>
              <a:buFont typeface="Noto Sans Symbols"/>
              <a:buChar char="▪"/>
            </a:pPr>
            <a:r>
              <a:rPr lang="en-US" sz="1600" b="1" i="0" u="none" strike="noStrike" cap="none" dirty="0">
                <a:solidFill>
                  <a:srgbClr val="FFFF00"/>
                </a:solidFill>
                <a:latin typeface="Arial"/>
                <a:ea typeface="Arial"/>
                <a:cs typeface="Arial"/>
                <a:sym typeface="Arial"/>
              </a:rPr>
              <a:t>Legacy Vertical Temperature profile (LVT)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FFFF00"/>
              </a:buClr>
              <a:buSzPts val="1600"/>
              <a:buFont typeface="Noto Sans Symbols"/>
              <a:buChar char="▪"/>
            </a:pPr>
            <a:r>
              <a:rPr lang="en-US" sz="1600" b="1" i="0" u="none" strike="noStrike" cap="none" dirty="0">
                <a:solidFill>
                  <a:srgbClr val="FFFF00"/>
                </a:solidFill>
                <a:latin typeface="Arial"/>
                <a:ea typeface="Arial"/>
                <a:cs typeface="Arial"/>
                <a:sym typeface="Arial"/>
              </a:rPr>
              <a:t>Legacy Vertical Moisture profile (LVM)</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FFFF00"/>
              </a:buClr>
              <a:buSzPts val="1600"/>
              <a:buFont typeface="Noto Sans Symbols"/>
              <a:buChar char="▪"/>
            </a:pPr>
            <a:r>
              <a:rPr lang="en-US" sz="1600" b="1" i="0" u="none" strike="noStrike" cap="none" dirty="0">
                <a:solidFill>
                  <a:srgbClr val="FFFF00"/>
                </a:solidFill>
                <a:latin typeface="Arial"/>
                <a:ea typeface="Arial"/>
                <a:cs typeface="Arial"/>
                <a:sym typeface="Arial"/>
              </a:rPr>
              <a:t>Total Precipitable Water (TPW)</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FFFF00"/>
              </a:buClr>
              <a:buSzPts val="1600"/>
              <a:buFont typeface="Noto Sans Symbols"/>
              <a:buChar char="▪"/>
            </a:pPr>
            <a:r>
              <a:rPr lang="en-US" sz="1600" b="1" i="0" u="none" strike="noStrike" cap="none" dirty="0">
                <a:solidFill>
                  <a:srgbClr val="FFFF00"/>
                </a:solidFill>
                <a:latin typeface="Arial"/>
                <a:ea typeface="Arial"/>
                <a:cs typeface="Arial"/>
                <a:sym typeface="Arial"/>
              </a:rPr>
              <a:t>Derived Stability Indices (DSI)</a:t>
            </a:r>
            <a:endParaRPr sz="1400" b="0" i="0" u="none" strike="noStrike" cap="none" dirty="0">
              <a:solidFill>
                <a:srgbClr val="000000"/>
              </a:solidFill>
              <a:latin typeface="Arial"/>
              <a:ea typeface="Arial"/>
              <a:cs typeface="Arial"/>
              <a:sym typeface="Arial"/>
            </a:endParaRPr>
          </a:p>
          <a:p>
            <a:pPr marL="538163" marR="0" lvl="7" indent="-274638" algn="l" rtl="0">
              <a:lnSpc>
                <a:spcPct val="100000"/>
              </a:lnSpc>
              <a:spcBef>
                <a:spcPts val="60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Lifted Index (</a:t>
            </a:r>
            <a:r>
              <a:rPr lang="en-US" sz="1600" b="1" i="0" u="none" strike="noStrike" cap="none" dirty="0">
                <a:solidFill>
                  <a:schemeClr val="lt1"/>
                </a:solidFill>
                <a:latin typeface="Arial"/>
                <a:ea typeface="Arial"/>
                <a:cs typeface="Arial"/>
                <a:sym typeface="Arial"/>
              </a:rPr>
              <a:t>LI</a:t>
            </a:r>
            <a:r>
              <a:rPr lang="en-US" sz="1600" b="0"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538163" marR="0" lvl="7" indent="-274638" algn="l" rtl="0">
              <a:lnSpc>
                <a:spcPct val="100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Convective Available Potential Energy (</a:t>
            </a:r>
            <a:r>
              <a:rPr lang="en-US" sz="1600" b="1" i="0" u="none" strike="noStrike" cap="none" dirty="0">
                <a:solidFill>
                  <a:schemeClr val="lt1"/>
                </a:solidFill>
                <a:latin typeface="Arial"/>
                <a:ea typeface="Arial"/>
                <a:cs typeface="Arial"/>
                <a:sym typeface="Arial"/>
              </a:rPr>
              <a:t>CAPE</a:t>
            </a:r>
            <a:r>
              <a:rPr lang="en-US" sz="1600" b="0"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538163" marR="0" lvl="7" indent="-274638" algn="l" rtl="0">
              <a:lnSpc>
                <a:spcPct val="100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Showalter Index (</a:t>
            </a:r>
            <a:r>
              <a:rPr lang="en-US" sz="1600" b="1" i="0" u="none" strike="noStrike" cap="none" dirty="0">
                <a:solidFill>
                  <a:schemeClr val="lt1"/>
                </a:solidFill>
                <a:latin typeface="Arial"/>
                <a:ea typeface="Arial"/>
                <a:cs typeface="Arial"/>
                <a:sym typeface="Arial"/>
              </a:rPr>
              <a:t>SI</a:t>
            </a:r>
            <a:r>
              <a:rPr lang="en-US" sz="1600" b="0"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538163" marR="0" lvl="7" indent="-274638" algn="l" rtl="0">
              <a:lnSpc>
                <a:spcPct val="100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K-Index (</a:t>
            </a:r>
            <a:r>
              <a:rPr lang="en-US" sz="1600" b="1" i="0" u="none" strike="noStrike" cap="none" dirty="0">
                <a:solidFill>
                  <a:schemeClr val="lt1"/>
                </a:solidFill>
                <a:latin typeface="Arial"/>
                <a:ea typeface="Arial"/>
                <a:cs typeface="Arial"/>
                <a:sym typeface="Arial"/>
              </a:rPr>
              <a:t>KI</a:t>
            </a:r>
            <a:r>
              <a:rPr lang="en-US" sz="1600" b="0"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538163" marR="0" lvl="7" indent="-274638" algn="l" rtl="0">
              <a:lnSpc>
                <a:spcPct val="100000"/>
              </a:lnSpc>
              <a:spcBef>
                <a:spcPts val="0"/>
              </a:spcBef>
              <a:spcAft>
                <a:spcPts val="0"/>
              </a:spcAft>
              <a:buClr>
                <a:schemeClr val="lt1"/>
              </a:buClr>
              <a:buSzPts val="1600"/>
              <a:buFont typeface="Arial"/>
              <a:buChar char="-"/>
            </a:pPr>
            <a:r>
              <a:rPr lang="en-US" sz="1600" b="0" i="0" u="none" strike="noStrike" cap="none" dirty="0">
                <a:solidFill>
                  <a:schemeClr val="lt1"/>
                </a:solidFill>
                <a:latin typeface="Arial"/>
                <a:ea typeface="Arial"/>
                <a:cs typeface="Arial"/>
                <a:sym typeface="Arial"/>
              </a:rPr>
              <a:t>Total Totals (</a:t>
            </a:r>
            <a:r>
              <a:rPr lang="en-US" sz="1600" b="1" i="0" u="none" strike="noStrike" cap="none" dirty="0">
                <a:solidFill>
                  <a:schemeClr val="lt1"/>
                </a:solidFill>
                <a:latin typeface="Arial"/>
                <a:ea typeface="Arial"/>
                <a:cs typeface="Arial"/>
                <a:sym typeface="Arial"/>
              </a:rPr>
              <a:t>TT</a:t>
            </a:r>
            <a:r>
              <a:rPr lang="en-US" sz="1600" b="0" i="0" u="none" strike="noStrike" cap="none" dirty="0">
                <a:solidFill>
                  <a:schemeClr val="lt1"/>
                </a:solidFill>
                <a:latin typeface="Arial"/>
                <a:ea typeface="Arial"/>
                <a:cs typeface="Arial"/>
                <a:sym typeface="Arial"/>
              </a:rPr>
              <a:t>)</a:t>
            </a:r>
            <a:endParaRPr sz="1600" b="1" i="0" u="none" strike="noStrike" cap="none" dirty="0">
              <a:solidFill>
                <a:srgbClr val="FFFF00"/>
              </a:solidFill>
              <a:latin typeface="Arial"/>
              <a:ea typeface="Arial"/>
              <a:cs typeface="Arial"/>
              <a:sym typeface="Arial"/>
            </a:endParaRPr>
          </a:p>
        </p:txBody>
      </p:sp>
      <p:sp>
        <p:nvSpPr>
          <p:cNvPr id="106" name="Google Shape;106;p3"/>
          <p:cNvSpPr/>
          <p:nvPr/>
        </p:nvSpPr>
        <p:spPr>
          <a:xfrm>
            <a:off x="301958" y="6492201"/>
            <a:ext cx="2662908" cy="35881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lt1"/>
              </a:buClr>
              <a:buSzPts val="1600"/>
              <a:buFont typeface="Calibri"/>
              <a:buNone/>
            </a:pPr>
            <a:r>
              <a:rPr lang="en-US" sz="1600" b="0" i="0" u="none" strike="noStrike" cap="none" dirty="0">
                <a:solidFill>
                  <a:schemeClr val="lt1"/>
                </a:solidFill>
                <a:latin typeface="Calibri"/>
                <a:ea typeface="Calibri"/>
                <a:cs typeface="Calibri"/>
                <a:sym typeface="Calibri"/>
              </a:rPr>
              <a:t>9.61</a:t>
            </a:r>
            <a:r>
              <a:rPr lang="en-US" sz="1600" b="0" i="0" u="none" strike="noStrike" cap="none" baseline="30000" dirty="0">
                <a:solidFill>
                  <a:schemeClr val="lt1"/>
                </a:solidFill>
                <a:latin typeface="Calibri"/>
                <a:ea typeface="Calibri"/>
                <a:cs typeface="Calibri"/>
                <a:sym typeface="Calibri"/>
              </a:rPr>
              <a:t>* </a:t>
            </a:r>
            <a:r>
              <a:rPr lang="en-US" sz="1600" b="0" i="0" u="none" strike="noStrike" cap="none" dirty="0">
                <a:solidFill>
                  <a:schemeClr val="lt1"/>
                </a:solidFill>
                <a:latin typeface="Calibri"/>
                <a:ea typeface="Calibri"/>
                <a:cs typeface="Calibri"/>
                <a:sym typeface="Calibri"/>
              </a:rPr>
              <a:t>: used only in regression</a:t>
            </a:r>
            <a:endParaRPr sz="1600" b="0" i="0" u="none" strike="noStrike" cap="none" baseline="30000" dirty="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82"/>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433" name="Google Shape;433;p82"/>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December 2024</a:t>
            </a:r>
            <a:endParaRPr/>
          </a:p>
        </p:txBody>
      </p:sp>
      <p:sp>
        <p:nvSpPr>
          <p:cNvPr id="434" name="Google Shape;434;p82"/>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30</a:t>
            </a:fld>
            <a:endParaRPr sz="1200" b="0" i="0" u="none" strike="noStrike" cap="none">
              <a:solidFill>
                <a:schemeClr val="lt1"/>
              </a:solidFill>
              <a:latin typeface="Calibri"/>
              <a:ea typeface="Calibri"/>
              <a:cs typeface="Calibri"/>
              <a:sym typeface="Calibri"/>
            </a:endParaRPr>
          </a:p>
        </p:txBody>
      </p:sp>
      <p:sp>
        <p:nvSpPr>
          <p:cNvPr id="435" name="Google Shape;435;p82"/>
          <p:cNvSpPr txBox="1"/>
          <p:nvPr/>
        </p:nvSpPr>
        <p:spPr>
          <a:xfrm>
            <a:off x="88468" y="2068403"/>
            <a:ext cx="1229110" cy="5244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LVT (K)</a:t>
            </a:r>
            <a:endParaRPr sz="1400" b="0" i="0" u="none" strike="noStrike" cap="none">
              <a:solidFill>
                <a:srgbClr val="000000"/>
              </a:solidFill>
              <a:latin typeface="Arial"/>
              <a:ea typeface="Arial"/>
              <a:cs typeface="Arial"/>
              <a:sym typeface="Arial"/>
            </a:endParaRPr>
          </a:p>
        </p:txBody>
      </p:sp>
      <p:sp>
        <p:nvSpPr>
          <p:cNvPr id="436" name="Google Shape;436;p82"/>
          <p:cNvSpPr txBox="1"/>
          <p:nvPr/>
        </p:nvSpPr>
        <p:spPr>
          <a:xfrm>
            <a:off x="107950" y="2590213"/>
            <a:ext cx="1576276" cy="1487561"/>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Accuracy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1 K (BL-400hPa)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Precision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2 K (BL-400hPa)</a:t>
            </a:r>
            <a:endParaRPr sz="1400" b="0" i="0" u="none" strike="noStrike" cap="none">
              <a:solidFill>
                <a:srgbClr val="000000"/>
              </a:solidFill>
              <a:latin typeface="Arial"/>
              <a:ea typeface="Arial"/>
              <a:cs typeface="Arial"/>
              <a:sym typeface="Arial"/>
            </a:endParaRPr>
          </a:p>
        </p:txBody>
      </p:sp>
      <p:grpSp>
        <p:nvGrpSpPr>
          <p:cNvPr id="437" name="Google Shape;437;p82"/>
          <p:cNvGrpSpPr/>
          <p:nvPr/>
        </p:nvGrpSpPr>
        <p:grpSpPr>
          <a:xfrm>
            <a:off x="1795028" y="1157389"/>
            <a:ext cx="7338411" cy="2980625"/>
            <a:chOff x="1805574" y="1482571"/>
            <a:chExt cx="7338411" cy="2980625"/>
          </a:xfrm>
        </p:grpSpPr>
        <p:pic>
          <p:nvPicPr>
            <p:cNvPr id="438" name="Google Shape;438;p82"/>
            <p:cNvPicPr preferRelativeResize="0"/>
            <p:nvPr/>
          </p:nvPicPr>
          <p:blipFill>
            <a:blip r:embed="rId3">
              <a:extLst>
                <a:ext uri="{28A0092B-C50C-407E-A947-70E740481C1C}">
                  <a14:useLocalDpi xmlns:a14="http://schemas.microsoft.com/office/drawing/2010/main" val="0"/>
                </a:ext>
              </a:extLst>
            </a:blip>
            <a:stretch>
              <a:fillRect/>
            </a:stretch>
          </p:blipFill>
          <p:spPr>
            <a:xfrm>
              <a:off x="1805574" y="1719997"/>
              <a:ext cx="3658645" cy="2743199"/>
            </a:xfrm>
            <a:prstGeom prst="rect">
              <a:avLst/>
            </a:prstGeom>
            <a:noFill/>
            <a:ln>
              <a:noFill/>
            </a:ln>
          </p:spPr>
        </p:pic>
        <p:pic>
          <p:nvPicPr>
            <p:cNvPr id="439" name="Google Shape;439;p82"/>
            <p:cNvPicPr preferRelativeResize="0"/>
            <p:nvPr/>
          </p:nvPicPr>
          <p:blipFill>
            <a:blip r:embed="rId4">
              <a:extLst>
                <a:ext uri="{28A0092B-C50C-407E-A947-70E740481C1C}">
                  <a14:useLocalDpi xmlns:a14="http://schemas.microsoft.com/office/drawing/2010/main" val="0"/>
                </a:ext>
              </a:extLst>
            </a:blip>
            <a:stretch>
              <a:fillRect/>
            </a:stretch>
          </p:blipFill>
          <p:spPr>
            <a:xfrm>
              <a:off x="5485340" y="1719997"/>
              <a:ext cx="3658645" cy="2743199"/>
            </a:xfrm>
            <a:prstGeom prst="rect">
              <a:avLst/>
            </a:prstGeom>
            <a:noFill/>
            <a:ln>
              <a:noFill/>
            </a:ln>
          </p:spPr>
        </p:pic>
        <p:sp>
          <p:nvSpPr>
            <p:cNvPr id="440" name="Google Shape;440;p82"/>
            <p:cNvSpPr txBox="1"/>
            <p:nvPr/>
          </p:nvSpPr>
          <p:spPr>
            <a:xfrm>
              <a:off x="2921045" y="1501698"/>
              <a:ext cx="223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Full Disk Temp BIAS</a:t>
              </a:r>
              <a:endParaRPr sz="1400" b="1" i="0" u="none" strike="noStrike" cap="none">
                <a:solidFill>
                  <a:srgbClr val="FF0000"/>
                </a:solidFill>
                <a:latin typeface="Arial"/>
                <a:ea typeface="Arial"/>
                <a:cs typeface="Arial"/>
                <a:sym typeface="Arial"/>
              </a:endParaRPr>
            </a:p>
          </p:txBody>
        </p:sp>
        <p:sp>
          <p:nvSpPr>
            <p:cNvPr id="441" name="Google Shape;441;p82"/>
            <p:cNvSpPr txBox="1"/>
            <p:nvPr/>
          </p:nvSpPr>
          <p:spPr>
            <a:xfrm>
              <a:off x="6316135" y="1482571"/>
              <a:ext cx="223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Full Disk Temp STD</a:t>
              </a:r>
              <a:endParaRPr sz="1400" b="1" i="0" u="none" strike="noStrike" cap="none">
                <a:solidFill>
                  <a:srgbClr val="FF0000"/>
                </a:solidFill>
                <a:latin typeface="Arial"/>
                <a:ea typeface="Arial"/>
                <a:cs typeface="Arial"/>
                <a:sym typeface="Arial"/>
              </a:endParaRPr>
            </a:p>
          </p:txBody>
        </p:sp>
      </p:grpSp>
      <p:grpSp>
        <p:nvGrpSpPr>
          <p:cNvPr id="442" name="Google Shape;442;p82"/>
          <p:cNvGrpSpPr/>
          <p:nvPr/>
        </p:nvGrpSpPr>
        <p:grpSpPr>
          <a:xfrm>
            <a:off x="1795028" y="3919468"/>
            <a:ext cx="7351036" cy="2938531"/>
            <a:chOff x="1805574" y="4077774"/>
            <a:chExt cx="7351036" cy="2938531"/>
          </a:xfrm>
        </p:grpSpPr>
        <p:pic>
          <p:nvPicPr>
            <p:cNvPr id="443" name="Google Shape;443;p82"/>
            <p:cNvPicPr preferRelativeResize="0"/>
            <p:nvPr/>
          </p:nvPicPr>
          <p:blipFill>
            <a:blip r:embed="rId5">
              <a:extLst>
                <a:ext uri="{28A0092B-C50C-407E-A947-70E740481C1C}">
                  <a14:useLocalDpi xmlns:a14="http://schemas.microsoft.com/office/drawing/2010/main" val="0"/>
                </a:ext>
              </a:extLst>
            </a:blip>
            <a:stretch>
              <a:fillRect/>
            </a:stretch>
          </p:blipFill>
          <p:spPr>
            <a:xfrm>
              <a:off x="1805574" y="4273106"/>
              <a:ext cx="3658645" cy="2743199"/>
            </a:xfrm>
            <a:prstGeom prst="rect">
              <a:avLst/>
            </a:prstGeom>
            <a:noFill/>
            <a:ln>
              <a:noFill/>
            </a:ln>
          </p:spPr>
        </p:pic>
        <p:sp>
          <p:nvSpPr>
            <p:cNvPr id="444" name="Google Shape;444;p82"/>
            <p:cNvSpPr txBox="1"/>
            <p:nvPr/>
          </p:nvSpPr>
          <p:spPr>
            <a:xfrm>
              <a:off x="2853312" y="4077774"/>
              <a:ext cx="223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CONUS Temp BIAS</a:t>
              </a:r>
              <a:endParaRPr sz="1400" b="1" i="0" u="none" strike="noStrike" cap="none">
                <a:solidFill>
                  <a:srgbClr val="FF0000"/>
                </a:solidFill>
                <a:latin typeface="Arial"/>
                <a:ea typeface="Arial"/>
                <a:cs typeface="Arial"/>
                <a:sym typeface="Arial"/>
              </a:endParaRPr>
            </a:p>
          </p:txBody>
        </p:sp>
        <p:pic>
          <p:nvPicPr>
            <p:cNvPr id="445" name="Google Shape;445;p82"/>
            <p:cNvPicPr preferRelativeResize="0"/>
            <p:nvPr/>
          </p:nvPicPr>
          <p:blipFill>
            <a:blip r:embed="rId6">
              <a:extLst>
                <a:ext uri="{28A0092B-C50C-407E-A947-70E740481C1C}">
                  <a14:useLocalDpi xmlns:a14="http://schemas.microsoft.com/office/drawing/2010/main" val="0"/>
                </a:ext>
              </a:extLst>
            </a:blip>
            <a:stretch>
              <a:fillRect/>
            </a:stretch>
          </p:blipFill>
          <p:spPr>
            <a:xfrm>
              <a:off x="5497965" y="4262440"/>
              <a:ext cx="3658645" cy="2743199"/>
            </a:xfrm>
            <a:prstGeom prst="rect">
              <a:avLst/>
            </a:prstGeom>
            <a:noFill/>
            <a:ln>
              <a:noFill/>
            </a:ln>
          </p:spPr>
        </p:pic>
        <p:sp>
          <p:nvSpPr>
            <p:cNvPr id="446" name="Google Shape;446;p82"/>
            <p:cNvSpPr txBox="1"/>
            <p:nvPr/>
          </p:nvSpPr>
          <p:spPr>
            <a:xfrm>
              <a:off x="6579719" y="4077774"/>
              <a:ext cx="223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CONUS Temp STD</a:t>
              </a:r>
              <a:endParaRPr sz="1400" b="1" i="0" u="none" strike="noStrike" cap="none">
                <a:solidFill>
                  <a:srgbClr val="FF0000"/>
                </a:solidFill>
                <a:latin typeface="Arial"/>
                <a:ea typeface="Arial"/>
                <a:cs typeface="Arial"/>
                <a:sym typeface="Arial"/>
              </a:endParaRPr>
            </a:p>
          </p:txBody>
        </p:sp>
      </p:grpSp>
      <p:cxnSp>
        <p:nvCxnSpPr>
          <p:cNvPr id="447" name="Google Shape;447;p82"/>
          <p:cNvCxnSpPr/>
          <p:nvPr/>
        </p:nvCxnSpPr>
        <p:spPr>
          <a:xfrm rot="10800000" flipH="1">
            <a:off x="7094985" y="1632857"/>
            <a:ext cx="2501" cy="2195975"/>
          </a:xfrm>
          <a:prstGeom prst="straightConnector1">
            <a:avLst/>
          </a:prstGeom>
          <a:noFill/>
          <a:ln w="19050" cap="flat" cmpd="sng">
            <a:solidFill>
              <a:srgbClr val="00B050"/>
            </a:solidFill>
            <a:prstDash val="dash"/>
            <a:round/>
            <a:headEnd type="none" w="sm" len="sm"/>
            <a:tailEnd type="none" w="sm" len="sm"/>
          </a:ln>
        </p:spPr>
      </p:cxnSp>
      <p:cxnSp>
        <p:nvCxnSpPr>
          <p:cNvPr id="448" name="Google Shape;448;p82"/>
          <p:cNvCxnSpPr/>
          <p:nvPr/>
        </p:nvCxnSpPr>
        <p:spPr>
          <a:xfrm rot="10800000" flipH="1">
            <a:off x="7092484" y="4341330"/>
            <a:ext cx="2501" cy="2195975"/>
          </a:xfrm>
          <a:prstGeom prst="straightConnector1">
            <a:avLst/>
          </a:prstGeom>
          <a:noFill/>
          <a:ln w="19050" cap="flat" cmpd="sng">
            <a:solidFill>
              <a:srgbClr val="00B050"/>
            </a:solidFill>
            <a:prstDash val="dash"/>
            <a:round/>
            <a:headEnd type="none" w="sm" len="sm"/>
            <a:tailEnd type="none" w="sm" len="sm"/>
          </a:ln>
        </p:spPr>
      </p:cxnSp>
      <p:cxnSp>
        <p:nvCxnSpPr>
          <p:cNvPr id="449" name="Google Shape;449;p82"/>
          <p:cNvCxnSpPr/>
          <p:nvPr/>
        </p:nvCxnSpPr>
        <p:spPr>
          <a:xfrm rot="10800000" flipH="1">
            <a:off x="3129371" y="1634322"/>
            <a:ext cx="17373" cy="2213590"/>
          </a:xfrm>
          <a:prstGeom prst="straightConnector1">
            <a:avLst/>
          </a:prstGeom>
          <a:noFill/>
          <a:ln w="19050" cap="flat" cmpd="sng">
            <a:solidFill>
              <a:srgbClr val="00B050"/>
            </a:solidFill>
            <a:prstDash val="dash"/>
            <a:round/>
            <a:headEnd type="none" w="sm" len="sm"/>
            <a:tailEnd type="none" w="sm" len="sm"/>
          </a:ln>
        </p:spPr>
      </p:cxnSp>
      <p:cxnSp>
        <p:nvCxnSpPr>
          <p:cNvPr id="450" name="Google Shape;450;p82"/>
          <p:cNvCxnSpPr/>
          <p:nvPr/>
        </p:nvCxnSpPr>
        <p:spPr>
          <a:xfrm rot="10800000" flipH="1">
            <a:off x="4257443" y="1640114"/>
            <a:ext cx="17014" cy="2188718"/>
          </a:xfrm>
          <a:prstGeom prst="straightConnector1">
            <a:avLst/>
          </a:prstGeom>
          <a:noFill/>
          <a:ln w="19050" cap="flat" cmpd="sng">
            <a:solidFill>
              <a:srgbClr val="00B050"/>
            </a:solidFill>
            <a:prstDash val="dash"/>
            <a:round/>
            <a:headEnd type="none" w="sm" len="sm"/>
            <a:tailEnd type="none" w="sm" len="sm"/>
          </a:ln>
        </p:spPr>
      </p:cxnSp>
      <p:cxnSp>
        <p:nvCxnSpPr>
          <p:cNvPr id="451" name="Google Shape;451;p82"/>
          <p:cNvCxnSpPr/>
          <p:nvPr/>
        </p:nvCxnSpPr>
        <p:spPr>
          <a:xfrm rot="10800000">
            <a:off x="3124971" y="4341330"/>
            <a:ext cx="0" cy="2219930"/>
          </a:xfrm>
          <a:prstGeom prst="straightConnector1">
            <a:avLst/>
          </a:prstGeom>
          <a:noFill/>
          <a:ln w="19050" cap="flat" cmpd="sng">
            <a:solidFill>
              <a:srgbClr val="00B050"/>
            </a:solidFill>
            <a:prstDash val="dash"/>
            <a:round/>
            <a:headEnd type="none" w="sm" len="sm"/>
            <a:tailEnd type="none" w="sm" len="sm"/>
          </a:ln>
        </p:spPr>
      </p:cxnSp>
      <p:cxnSp>
        <p:nvCxnSpPr>
          <p:cNvPr id="452" name="Google Shape;452;p82"/>
          <p:cNvCxnSpPr/>
          <p:nvPr/>
        </p:nvCxnSpPr>
        <p:spPr>
          <a:xfrm rot="10800000" flipH="1">
            <a:off x="4242572" y="4354903"/>
            <a:ext cx="15944" cy="2196976"/>
          </a:xfrm>
          <a:prstGeom prst="straightConnector1">
            <a:avLst/>
          </a:prstGeom>
          <a:noFill/>
          <a:ln w="19050" cap="flat" cmpd="sng">
            <a:solidFill>
              <a:srgbClr val="00B050"/>
            </a:solidFill>
            <a:prstDash val="dash"/>
            <a:round/>
            <a:headEnd type="none" w="sm" len="sm"/>
            <a:tailEnd type="none" w="sm" len="sm"/>
          </a:ln>
        </p:spPr>
      </p:cxnSp>
      <p:sp>
        <p:nvSpPr>
          <p:cNvPr id="2" name="Google Shape;304;p47">
            <a:extLst>
              <a:ext uri="{FF2B5EF4-FFF2-40B4-BE49-F238E27FC236}">
                <a16:creationId xmlns:a16="http://schemas.microsoft.com/office/drawing/2014/main" id="{4EC128FE-899A-364C-16A0-81D18D2F182D}"/>
              </a:ext>
            </a:extLst>
          </p:cNvPr>
          <p:cNvSpPr txBox="1"/>
          <p:nvPr/>
        </p:nvSpPr>
        <p:spPr>
          <a:xfrm>
            <a:off x="7819773" y="536796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83"/>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459" name="Google Shape;459;p83"/>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December 2024</a:t>
            </a:r>
            <a:endParaRPr/>
          </a:p>
        </p:txBody>
      </p:sp>
      <p:sp>
        <p:nvSpPr>
          <p:cNvPr id="460" name="Google Shape;460;p8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31</a:t>
            </a:fld>
            <a:endParaRPr sz="1200" b="0" i="0" u="none" strike="noStrike" cap="none">
              <a:solidFill>
                <a:schemeClr val="lt1"/>
              </a:solidFill>
              <a:latin typeface="Calibri"/>
              <a:ea typeface="Calibri"/>
              <a:cs typeface="Calibri"/>
              <a:sym typeface="Calibri"/>
            </a:endParaRPr>
          </a:p>
        </p:txBody>
      </p:sp>
      <p:sp>
        <p:nvSpPr>
          <p:cNvPr id="461" name="Google Shape;461;p83"/>
          <p:cNvSpPr txBox="1"/>
          <p:nvPr/>
        </p:nvSpPr>
        <p:spPr>
          <a:xfrm>
            <a:off x="88468" y="2068403"/>
            <a:ext cx="1229110" cy="5244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LVT (K)</a:t>
            </a:r>
            <a:endParaRPr sz="1400" b="0" i="0" u="none" strike="noStrike" cap="none">
              <a:solidFill>
                <a:srgbClr val="000000"/>
              </a:solidFill>
              <a:latin typeface="Arial"/>
              <a:ea typeface="Arial"/>
              <a:cs typeface="Arial"/>
              <a:sym typeface="Arial"/>
            </a:endParaRPr>
          </a:p>
        </p:txBody>
      </p:sp>
      <p:sp>
        <p:nvSpPr>
          <p:cNvPr id="462" name="Google Shape;462;p83"/>
          <p:cNvSpPr txBox="1"/>
          <p:nvPr/>
        </p:nvSpPr>
        <p:spPr>
          <a:xfrm>
            <a:off x="107950" y="2590213"/>
            <a:ext cx="1576276" cy="1487561"/>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Accuracy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1 K (BL-400hPa)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Precision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2 K (BL-400hPa)</a:t>
            </a:r>
            <a:endParaRPr sz="1400" b="0" i="0" u="none" strike="noStrike" cap="none">
              <a:solidFill>
                <a:srgbClr val="000000"/>
              </a:solidFill>
              <a:latin typeface="Arial"/>
              <a:ea typeface="Arial"/>
              <a:cs typeface="Arial"/>
              <a:sym typeface="Arial"/>
            </a:endParaRPr>
          </a:p>
        </p:txBody>
      </p:sp>
      <p:grpSp>
        <p:nvGrpSpPr>
          <p:cNvPr id="463" name="Google Shape;463;p83"/>
          <p:cNvGrpSpPr/>
          <p:nvPr/>
        </p:nvGrpSpPr>
        <p:grpSpPr>
          <a:xfrm>
            <a:off x="1795029" y="1157389"/>
            <a:ext cx="7338409" cy="2980625"/>
            <a:chOff x="1805575" y="1482571"/>
            <a:chExt cx="7338409" cy="2980625"/>
          </a:xfrm>
        </p:grpSpPr>
        <p:pic>
          <p:nvPicPr>
            <p:cNvPr id="464" name="Google Shape;464;p83"/>
            <p:cNvPicPr preferRelativeResize="0"/>
            <p:nvPr/>
          </p:nvPicPr>
          <p:blipFill rotWithShape="1">
            <a:blip r:embed="rId3">
              <a:alphaModFix/>
            </a:blip>
            <a:srcRect/>
            <a:stretch/>
          </p:blipFill>
          <p:spPr>
            <a:xfrm>
              <a:off x="1805575" y="1719997"/>
              <a:ext cx="3658643" cy="2743199"/>
            </a:xfrm>
            <a:prstGeom prst="rect">
              <a:avLst/>
            </a:prstGeom>
            <a:noFill/>
            <a:ln>
              <a:noFill/>
            </a:ln>
          </p:spPr>
        </p:pic>
        <p:pic>
          <p:nvPicPr>
            <p:cNvPr id="465" name="Google Shape;465;p83"/>
            <p:cNvPicPr preferRelativeResize="0"/>
            <p:nvPr/>
          </p:nvPicPr>
          <p:blipFill rotWithShape="1">
            <a:blip r:embed="rId4">
              <a:alphaModFix/>
            </a:blip>
            <a:srcRect/>
            <a:stretch/>
          </p:blipFill>
          <p:spPr>
            <a:xfrm>
              <a:off x="5485341" y="1719997"/>
              <a:ext cx="3658643" cy="2743199"/>
            </a:xfrm>
            <a:prstGeom prst="rect">
              <a:avLst/>
            </a:prstGeom>
            <a:noFill/>
            <a:ln>
              <a:noFill/>
            </a:ln>
          </p:spPr>
        </p:pic>
        <p:sp>
          <p:nvSpPr>
            <p:cNvPr id="466" name="Google Shape;466;p83"/>
            <p:cNvSpPr txBox="1"/>
            <p:nvPr/>
          </p:nvSpPr>
          <p:spPr>
            <a:xfrm>
              <a:off x="2921045" y="1501698"/>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MESO1 Temp BIAS</a:t>
              </a:r>
              <a:endParaRPr sz="1400" b="1" i="0" u="none" strike="noStrike" cap="none">
                <a:solidFill>
                  <a:srgbClr val="FF0000"/>
                </a:solidFill>
                <a:latin typeface="Arial"/>
                <a:ea typeface="Arial"/>
                <a:cs typeface="Arial"/>
                <a:sym typeface="Arial"/>
              </a:endParaRPr>
            </a:p>
          </p:txBody>
        </p:sp>
        <p:sp>
          <p:nvSpPr>
            <p:cNvPr id="467" name="Google Shape;467;p83"/>
            <p:cNvSpPr txBox="1"/>
            <p:nvPr/>
          </p:nvSpPr>
          <p:spPr>
            <a:xfrm>
              <a:off x="6316135" y="1482571"/>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MESO1 Temp STD</a:t>
              </a:r>
              <a:endParaRPr sz="1400" b="1" i="0" u="none" strike="noStrike" cap="none">
                <a:solidFill>
                  <a:srgbClr val="FF0000"/>
                </a:solidFill>
                <a:latin typeface="Arial"/>
                <a:ea typeface="Arial"/>
                <a:cs typeface="Arial"/>
                <a:sym typeface="Arial"/>
              </a:endParaRPr>
            </a:p>
          </p:txBody>
        </p:sp>
      </p:grpSp>
      <p:grpSp>
        <p:nvGrpSpPr>
          <p:cNvPr id="468" name="Google Shape;468;p83"/>
          <p:cNvGrpSpPr/>
          <p:nvPr/>
        </p:nvGrpSpPr>
        <p:grpSpPr>
          <a:xfrm>
            <a:off x="1795029" y="3919468"/>
            <a:ext cx="7351034" cy="2938531"/>
            <a:chOff x="1805575" y="4077774"/>
            <a:chExt cx="7351034" cy="2938531"/>
          </a:xfrm>
        </p:grpSpPr>
        <p:pic>
          <p:nvPicPr>
            <p:cNvPr id="469" name="Google Shape;469;p83"/>
            <p:cNvPicPr preferRelativeResize="0"/>
            <p:nvPr/>
          </p:nvPicPr>
          <p:blipFill rotWithShape="1">
            <a:blip r:embed="rId5">
              <a:alphaModFix/>
            </a:blip>
            <a:srcRect/>
            <a:stretch/>
          </p:blipFill>
          <p:spPr>
            <a:xfrm>
              <a:off x="1805575" y="4273106"/>
              <a:ext cx="3658643" cy="2743199"/>
            </a:xfrm>
            <a:prstGeom prst="rect">
              <a:avLst/>
            </a:prstGeom>
            <a:noFill/>
            <a:ln>
              <a:noFill/>
            </a:ln>
          </p:spPr>
        </p:pic>
        <p:sp>
          <p:nvSpPr>
            <p:cNvPr id="470" name="Google Shape;470;p83"/>
            <p:cNvSpPr txBox="1"/>
            <p:nvPr/>
          </p:nvSpPr>
          <p:spPr>
            <a:xfrm>
              <a:off x="2853312"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MESO2 Temp BIAS</a:t>
              </a:r>
              <a:endParaRPr sz="1400" b="1" i="0" u="none" strike="noStrike" cap="none">
                <a:solidFill>
                  <a:srgbClr val="FF0000"/>
                </a:solidFill>
                <a:latin typeface="Arial"/>
                <a:ea typeface="Arial"/>
                <a:cs typeface="Arial"/>
                <a:sym typeface="Arial"/>
              </a:endParaRPr>
            </a:p>
          </p:txBody>
        </p:sp>
        <p:pic>
          <p:nvPicPr>
            <p:cNvPr id="471" name="Google Shape;471;p83"/>
            <p:cNvPicPr preferRelativeResize="0"/>
            <p:nvPr/>
          </p:nvPicPr>
          <p:blipFill rotWithShape="1">
            <a:blip r:embed="rId6">
              <a:alphaModFix/>
            </a:blip>
            <a:srcRect/>
            <a:stretch/>
          </p:blipFill>
          <p:spPr>
            <a:xfrm>
              <a:off x="5497966" y="4262440"/>
              <a:ext cx="3658643" cy="2743199"/>
            </a:xfrm>
            <a:prstGeom prst="rect">
              <a:avLst/>
            </a:prstGeom>
            <a:noFill/>
            <a:ln>
              <a:noFill/>
            </a:ln>
          </p:spPr>
        </p:pic>
        <p:sp>
          <p:nvSpPr>
            <p:cNvPr id="472" name="Google Shape;472;p83"/>
            <p:cNvSpPr txBox="1"/>
            <p:nvPr/>
          </p:nvSpPr>
          <p:spPr>
            <a:xfrm>
              <a:off x="6579719"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MESO2 Temp STD</a:t>
              </a:r>
              <a:endParaRPr sz="1400" b="1" i="0" u="none" strike="noStrike" cap="none">
                <a:solidFill>
                  <a:srgbClr val="FF0000"/>
                </a:solidFill>
                <a:latin typeface="Arial"/>
                <a:ea typeface="Arial"/>
                <a:cs typeface="Arial"/>
                <a:sym typeface="Arial"/>
              </a:endParaRPr>
            </a:p>
          </p:txBody>
        </p:sp>
      </p:grpSp>
      <p:cxnSp>
        <p:nvCxnSpPr>
          <p:cNvPr id="473" name="Google Shape;473;p83"/>
          <p:cNvCxnSpPr/>
          <p:nvPr/>
        </p:nvCxnSpPr>
        <p:spPr>
          <a:xfrm rot="10800000" flipH="1">
            <a:off x="3129371" y="1634322"/>
            <a:ext cx="17373" cy="2213590"/>
          </a:xfrm>
          <a:prstGeom prst="straightConnector1">
            <a:avLst/>
          </a:prstGeom>
          <a:noFill/>
          <a:ln w="19050" cap="flat" cmpd="sng">
            <a:solidFill>
              <a:srgbClr val="00B050"/>
            </a:solidFill>
            <a:prstDash val="dash"/>
            <a:round/>
            <a:headEnd type="none" w="sm" len="sm"/>
            <a:tailEnd type="none" w="sm" len="sm"/>
          </a:ln>
        </p:spPr>
      </p:cxnSp>
      <p:cxnSp>
        <p:nvCxnSpPr>
          <p:cNvPr id="474" name="Google Shape;474;p83"/>
          <p:cNvCxnSpPr/>
          <p:nvPr/>
        </p:nvCxnSpPr>
        <p:spPr>
          <a:xfrm rot="10800000" flipH="1">
            <a:off x="4257443" y="1640114"/>
            <a:ext cx="17014" cy="2188718"/>
          </a:xfrm>
          <a:prstGeom prst="straightConnector1">
            <a:avLst/>
          </a:prstGeom>
          <a:noFill/>
          <a:ln w="19050" cap="flat" cmpd="sng">
            <a:solidFill>
              <a:srgbClr val="00B050"/>
            </a:solidFill>
            <a:prstDash val="dash"/>
            <a:round/>
            <a:headEnd type="none" w="sm" len="sm"/>
            <a:tailEnd type="none" w="sm" len="sm"/>
          </a:ln>
        </p:spPr>
      </p:cxnSp>
      <p:cxnSp>
        <p:nvCxnSpPr>
          <p:cNvPr id="475" name="Google Shape;475;p83"/>
          <p:cNvCxnSpPr/>
          <p:nvPr/>
        </p:nvCxnSpPr>
        <p:spPr>
          <a:xfrm rot="10800000">
            <a:off x="3124971" y="4341330"/>
            <a:ext cx="0" cy="2219930"/>
          </a:xfrm>
          <a:prstGeom prst="straightConnector1">
            <a:avLst/>
          </a:prstGeom>
          <a:noFill/>
          <a:ln w="19050" cap="flat" cmpd="sng">
            <a:solidFill>
              <a:srgbClr val="00B050"/>
            </a:solidFill>
            <a:prstDash val="dash"/>
            <a:round/>
            <a:headEnd type="none" w="sm" len="sm"/>
            <a:tailEnd type="none" w="sm" len="sm"/>
          </a:ln>
        </p:spPr>
      </p:cxnSp>
      <p:cxnSp>
        <p:nvCxnSpPr>
          <p:cNvPr id="476" name="Google Shape;476;p83"/>
          <p:cNvCxnSpPr/>
          <p:nvPr/>
        </p:nvCxnSpPr>
        <p:spPr>
          <a:xfrm rot="10800000" flipH="1">
            <a:off x="4242572" y="4354903"/>
            <a:ext cx="15944" cy="2196976"/>
          </a:xfrm>
          <a:prstGeom prst="straightConnector1">
            <a:avLst/>
          </a:prstGeom>
          <a:noFill/>
          <a:ln w="19050" cap="flat" cmpd="sng">
            <a:solidFill>
              <a:srgbClr val="00B050"/>
            </a:solidFill>
            <a:prstDash val="dash"/>
            <a:round/>
            <a:headEnd type="none" w="sm" len="sm"/>
            <a:tailEnd type="none" w="sm" len="sm"/>
          </a:ln>
        </p:spPr>
      </p:cxnSp>
      <p:cxnSp>
        <p:nvCxnSpPr>
          <p:cNvPr id="477" name="Google Shape;477;p83"/>
          <p:cNvCxnSpPr/>
          <p:nvPr/>
        </p:nvCxnSpPr>
        <p:spPr>
          <a:xfrm rot="10800000" flipH="1">
            <a:off x="7094985" y="1632857"/>
            <a:ext cx="2501" cy="2195975"/>
          </a:xfrm>
          <a:prstGeom prst="straightConnector1">
            <a:avLst/>
          </a:prstGeom>
          <a:noFill/>
          <a:ln w="19050" cap="flat" cmpd="sng">
            <a:solidFill>
              <a:srgbClr val="00B050"/>
            </a:solidFill>
            <a:prstDash val="dash"/>
            <a:round/>
            <a:headEnd type="none" w="sm" len="sm"/>
            <a:tailEnd type="none" w="sm" len="sm"/>
          </a:ln>
        </p:spPr>
      </p:cxnSp>
      <p:cxnSp>
        <p:nvCxnSpPr>
          <p:cNvPr id="478" name="Google Shape;478;p83"/>
          <p:cNvCxnSpPr/>
          <p:nvPr/>
        </p:nvCxnSpPr>
        <p:spPr>
          <a:xfrm rot="10800000" flipH="1">
            <a:off x="7092484" y="4341330"/>
            <a:ext cx="2501" cy="2195975"/>
          </a:xfrm>
          <a:prstGeom prst="straightConnector1">
            <a:avLst/>
          </a:prstGeom>
          <a:noFill/>
          <a:ln w="19050" cap="flat" cmpd="sng">
            <a:solidFill>
              <a:srgbClr val="00B050"/>
            </a:solidFill>
            <a:prstDash val="dash"/>
            <a:round/>
            <a:headEnd type="none" w="sm" len="sm"/>
            <a:tailEnd type="none" w="sm" len="sm"/>
          </a:ln>
        </p:spPr>
      </p:cxnSp>
      <p:sp>
        <p:nvSpPr>
          <p:cNvPr id="2" name="Google Shape;304;p47">
            <a:extLst>
              <a:ext uri="{FF2B5EF4-FFF2-40B4-BE49-F238E27FC236}">
                <a16:creationId xmlns:a16="http://schemas.microsoft.com/office/drawing/2014/main" id="{79FF073A-3CBF-E139-1ED5-D0D21767F282}"/>
              </a:ext>
            </a:extLst>
          </p:cNvPr>
          <p:cNvSpPr txBox="1"/>
          <p:nvPr/>
        </p:nvSpPr>
        <p:spPr>
          <a:xfrm>
            <a:off x="7819773" y="536796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84"/>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485" name="Google Shape;485;p84"/>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November 2024</a:t>
            </a:r>
            <a:endParaRPr/>
          </a:p>
        </p:txBody>
      </p:sp>
      <p:sp>
        <p:nvSpPr>
          <p:cNvPr id="486" name="Google Shape;486;p84"/>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32</a:t>
            </a:fld>
            <a:endParaRPr sz="1200" b="0" i="0" u="none" strike="noStrike" cap="none">
              <a:solidFill>
                <a:schemeClr val="lt1"/>
              </a:solidFill>
              <a:latin typeface="Calibri"/>
              <a:ea typeface="Calibri"/>
              <a:cs typeface="Calibri"/>
              <a:sym typeface="Calibri"/>
            </a:endParaRPr>
          </a:p>
        </p:txBody>
      </p:sp>
      <p:grpSp>
        <p:nvGrpSpPr>
          <p:cNvPr id="487" name="Google Shape;487;p84"/>
          <p:cNvGrpSpPr/>
          <p:nvPr/>
        </p:nvGrpSpPr>
        <p:grpSpPr>
          <a:xfrm>
            <a:off x="1795029" y="1157389"/>
            <a:ext cx="7338409" cy="2980625"/>
            <a:chOff x="1805575" y="1482571"/>
            <a:chExt cx="7338409" cy="2980625"/>
          </a:xfrm>
        </p:grpSpPr>
        <p:pic>
          <p:nvPicPr>
            <p:cNvPr id="488" name="Google Shape;488;p84"/>
            <p:cNvPicPr preferRelativeResize="0"/>
            <p:nvPr/>
          </p:nvPicPr>
          <p:blipFill>
            <a:blip r:embed="rId3">
              <a:extLst>
                <a:ext uri="{28A0092B-C50C-407E-A947-70E740481C1C}">
                  <a14:useLocalDpi xmlns:a14="http://schemas.microsoft.com/office/drawing/2010/main" val="0"/>
                </a:ext>
              </a:extLst>
            </a:blip>
            <a:stretch>
              <a:fillRect/>
            </a:stretch>
          </p:blipFill>
          <p:spPr>
            <a:xfrm>
              <a:off x="1805575" y="1719997"/>
              <a:ext cx="3658643" cy="2743199"/>
            </a:xfrm>
            <a:prstGeom prst="rect">
              <a:avLst/>
            </a:prstGeom>
            <a:noFill/>
            <a:ln>
              <a:noFill/>
            </a:ln>
          </p:spPr>
        </p:pic>
        <p:pic>
          <p:nvPicPr>
            <p:cNvPr id="489" name="Google Shape;489;p84"/>
            <p:cNvPicPr preferRelativeResize="0"/>
            <p:nvPr/>
          </p:nvPicPr>
          <p:blipFill>
            <a:blip r:embed="rId4">
              <a:extLst>
                <a:ext uri="{28A0092B-C50C-407E-A947-70E740481C1C}">
                  <a14:useLocalDpi xmlns:a14="http://schemas.microsoft.com/office/drawing/2010/main" val="0"/>
                </a:ext>
              </a:extLst>
            </a:blip>
            <a:stretch>
              <a:fillRect/>
            </a:stretch>
          </p:blipFill>
          <p:spPr>
            <a:xfrm>
              <a:off x="5485341" y="1719997"/>
              <a:ext cx="3658643" cy="2743199"/>
            </a:xfrm>
            <a:prstGeom prst="rect">
              <a:avLst/>
            </a:prstGeom>
            <a:noFill/>
            <a:ln>
              <a:noFill/>
            </a:ln>
          </p:spPr>
        </p:pic>
        <p:sp>
          <p:nvSpPr>
            <p:cNvPr id="490" name="Google Shape;490;p84"/>
            <p:cNvSpPr txBox="1"/>
            <p:nvPr/>
          </p:nvSpPr>
          <p:spPr>
            <a:xfrm>
              <a:off x="2921045" y="1501698"/>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Full Disk RH BIAS</a:t>
              </a:r>
              <a:endParaRPr sz="1400" b="1" i="0" u="none" strike="noStrike" cap="none">
                <a:solidFill>
                  <a:srgbClr val="FF0000"/>
                </a:solidFill>
                <a:latin typeface="Arial"/>
                <a:ea typeface="Arial"/>
                <a:cs typeface="Arial"/>
                <a:sym typeface="Arial"/>
              </a:endParaRPr>
            </a:p>
          </p:txBody>
        </p:sp>
        <p:sp>
          <p:nvSpPr>
            <p:cNvPr id="491" name="Google Shape;491;p84"/>
            <p:cNvSpPr txBox="1"/>
            <p:nvPr/>
          </p:nvSpPr>
          <p:spPr>
            <a:xfrm>
              <a:off x="6316135" y="1482571"/>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Full Disk RH STD</a:t>
              </a:r>
              <a:endParaRPr sz="1400" b="1" i="0" u="none" strike="noStrike" cap="none">
                <a:solidFill>
                  <a:srgbClr val="FF0000"/>
                </a:solidFill>
                <a:latin typeface="Arial"/>
                <a:ea typeface="Arial"/>
                <a:cs typeface="Arial"/>
                <a:sym typeface="Arial"/>
              </a:endParaRPr>
            </a:p>
          </p:txBody>
        </p:sp>
      </p:grpSp>
      <p:grpSp>
        <p:nvGrpSpPr>
          <p:cNvPr id="492" name="Google Shape;492;p84"/>
          <p:cNvGrpSpPr/>
          <p:nvPr/>
        </p:nvGrpSpPr>
        <p:grpSpPr>
          <a:xfrm>
            <a:off x="1795029" y="3919468"/>
            <a:ext cx="7336520" cy="2938531"/>
            <a:chOff x="1805575" y="4077774"/>
            <a:chExt cx="7336520" cy="2938531"/>
          </a:xfrm>
        </p:grpSpPr>
        <p:pic>
          <p:nvPicPr>
            <p:cNvPr id="493" name="Google Shape;493;p84"/>
            <p:cNvPicPr preferRelativeResize="0"/>
            <p:nvPr/>
          </p:nvPicPr>
          <p:blipFill>
            <a:blip r:embed="rId5">
              <a:extLst>
                <a:ext uri="{28A0092B-C50C-407E-A947-70E740481C1C}">
                  <a14:useLocalDpi xmlns:a14="http://schemas.microsoft.com/office/drawing/2010/main" val="0"/>
                </a:ext>
              </a:extLst>
            </a:blip>
            <a:stretch>
              <a:fillRect/>
            </a:stretch>
          </p:blipFill>
          <p:spPr>
            <a:xfrm>
              <a:off x="1805575" y="4273106"/>
              <a:ext cx="3658643" cy="2743199"/>
            </a:xfrm>
            <a:prstGeom prst="rect">
              <a:avLst/>
            </a:prstGeom>
            <a:noFill/>
            <a:ln>
              <a:noFill/>
            </a:ln>
          </p:spPr>
        </p:pic>
        <p:sp>
          <p:nvSpPr>
            <p:cNvPr id="494" name="Google Shape;494;p84"/>
            <p:cNvSpPr txBox="1"/>
            <p:nvPr/>
          </p:nvSpPr>
          <p:spPr>
            <a:xfrm>
              <a:off x="2853312"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CONUS RH BIAS</a:t>
              </a:r>
              <a:endParaRPr sz="1400" b="1" i="0" u="none" strike="noStrike" cap="none">
                <a:solidFill>
                  <a:srgbClr val="FF0000"/>
                </a:solidFill>
                <a:latin typeface="Arial"/>
                <a:ea typeface="Arial"/>
                <a:cs typeface="Arial"/>
                <a:sym typeface="Arial"/>
              </a:endParaRPr>
            </a:p>
          </p:txBody>
        </p:sp>
        <p:pic>
          <p:nvPicPr>
            <p:cNvPr id="495" name="Google Shape;495;p84"/>
            <p:cNvPicPr preferRelativeResize="0"/>
            <p:nvPr/>
          </p:nvPicPr>
          <p:blipFill>
            <a:blip r:embed="rId6">
              <a:extLst>
                <a:ext uri="{28A0092B-C50C-407E-A947-70E740481C1C}">
                  <a14:useLocalDpi xmlns:a14="http://schemas.microsoft.com/office/drawing/2010/main" val="0"/>
                </a:ext>
              </a:extLst>
            </a:blip>
            <a:stretch>
              <a:fillRect/>
            </a:stretch>
          </p:blipFill>
          <p:spPr>
            <a:xfrm>
              <a:off x="5483452" y="4262440"/>
              <a:ext cx="3658643" cy="2743199"/>
            </a:xfrm>
            <a:prstGeom prst="rect">
              <a:avLst/>
            </a:prstGeom>
            <a:noFill/>
            <a:ln>
              <a:noFill/>
            </a:ln>
          </p:spPr>
        </p:pic>
        <p:sp>
          <p:nvSpPr>
            <p:cNvPr id="496" name="Google Shape;496;p84"/>
            <p:cNvSpPr txBox="1"/>
            <p:nvPr/>
          </p:nvSpPr>
          <p:spPr>
            <a:xfrm>
              <a:off x="6579719"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CONUS RH STD</a:t>
              </a:r>
              <a:endParaRPr sz="1400" b="1" i="0" u="none" strike="noStrike" cap="none">
                <a:solidFill>
                  <a:srgbClr val="FF0000"/>
                </a:solidFill>
                <a:latin typeface="Arial"/>
                <a:ea typeface="Arial"/>
                <a:cs typeface="Arial"/>
                <a:sym typeface="Arial"/>
              </a:endParaRPr>
            </a:p>
          </p:txBody>
        </p:sp>
      </p:grpSp>
      <p:sp>
        <p:nvSpPr>
          <p:cNvPr id="497" name="Google Shape;497;p84"/>
          <p:cNvSpPr txBox="1"/>
          <p:nvPr/>
        </p:nvSpPr>
        <p:spPr>
          <a:xfrm>
            <a:off x="86720" y="2293011"/>
            <a:ext cx="1464720" cy="39985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LVM (%)</a:t>
            </a:r>
            <a:endParaRPr sz="1400" b="0" i="0" u="none" strike="noStrike" cap="none">
              <a:solidFill>
                <a:srgbClr val="000000"/>
              </a:solidFill>
              <a:latin typeface="Arial"/>
              <a:ea typeface="Arial"/>
              <a:cs typeface="Arial"/>
              <a:sym typeface="Arial"/>
            </a:endParaRPr>
          </a:p>
        </p:txBody>
      </p:sp>
      <p:sp>
        <p:nvSpPr>
          <p:cNvPr id="498" name="Google Shape;498;p84"/>
          <p:cNvSpPr txBox="1"/>
          <p:nvPr/>
        </p:nvSpPr>
        <p:spPr>
          <a:xfrm>
            <a:off x="67238" y="2831052"/>
            <a:ext cx="1706684" cy="1135117"/>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0"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Calibri"/>
                <a:ea typeface="Calibri"/>
                <a:cs typeface="Calibri"/>
                <a:sym typeface="Calibri"/>
              </a:rPr>
              <a:t>Accuracy &amp; Precision spec: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Calibri"/>
                <a:ea typeface="Calibri"/>
                <a:cs typeface="Calibri"/>
                <a:sym typeface="Calibri"/>
              </a:rPr>
              <a:t>18% (sfc-300hPa),                   20% (300-100hPa)</a:t>
            </a:r>
            <a:endParaRPr sz="1400" b="0" i="0" u="none" strike="noStrike" cap="none" dirty="0">
              <a:solidFill>
                <a:srgbClr val="000000"/>
              </a:solidFill>
              <a:latin typeface="Arial"/>
              <a:ea typeface="Arial"/>
              <a:cs typeface="Arial"/>
              <a:sym typeface="Arial"/>
            </a:endParaRPr>
          </a:p>
        </p:txBody>
      </p:sp>
      <p:cxnSp>
        <p:nvCxnSpPr>
          <p:cNvPr id="499" name="Google Shape;499;p84"/>
          <p:cNvCxnSpPr/>
          <p:nvPr/>
        </p:nvCxnSpPr>
        <p:spPr>
          <a:xfrm rot="10800000">
            <a:off x="2408225" y="2692864"/>
            <a:ext cx="0" cy="1128938"/>
          </a:xfrm>
          <a:prstGeom prst="straightConnector1">
            <a:avLst/>
          </a:prstGeom>
          <a:noFill/>
          <a:ln w="19050" cap="flat" cmpd="sng">
            <a:solidFill>
              <a:srgbClr val="00B050"/>
            </a:solidFill>
            <a:prstDash val="dash"/>
            <a:round/>
            <a:headEnd type="none" w="sm" len="sm"/>
            <a:tailEnd type="none" w="sm" len="sm"/>
          </a:ln>
        </p:spPr>
      </p:cxnSp>
      <p:cxnSp>
        <p:nvCxnSpPr>
          <p:cNvPr id="500" name="Google Shape;500;p84"/>
          <p:cNvCxnSpPr/>
          <p:nvPr/>
        </p:nvCxnSpPr>
        <p:spPr>
          <a:xfrm rot="10800000" flipH="1">
            <a:off x="4961386" y="269286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01" name="Google Shape;501;p84"/>
          <p:cNvCxnSpPr/>
          <p:nvPr/>
        </p:nvCxnSpPr>
        <p:spPr>
          <a:xfrm rot="10800000">
            <a:off x="7357783" y="1632638"/>
            <a:ext cx="3505" cy="1060226"/>
          </a:xfrm>
          <a:prstGeom prst="straightConnector1">
            <a:avLst/>
          </a:prstGeom>
          <a:noFill/>
          <a:ln w="19050" cap="flat" cmpd="sng">
            <a:solidFill>
              <a:srgbClr val="00B050"/>
            </a:solidFill>
            <a:prstDash val="dash"/>
            <a:round/>
            <a:headEnd type="none" w="sm" len="sm"/>
            <a:tailEnd type="none" w="sm" len="sm"/>
          </a:ln>
        </p:spPr>
      </p:cxnSp>
      <p:cxnSp>
        <p:nvCxnSpPr>
          <p:cNvPr id="502" name="Google Shape;502;p84"/>
          <p:cNvCxnSpPr/>
          <p:nvPr/>
        </p:nvCxnSpPr>
        <p:spPr>
          <a:xfrm rot="10800000" flipH="1">
            <a:off x="5077966" y="156392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03" name="Google Shape;503;p84"/>
          <p:cNvCxnSpPr/>
          <p:nvPr/>
        </p:nvCxnSpPr>
        <p:spPr>
          <a:xfrm rot="10800000" flipH="1">
            <a:off x="2276709" y="1563924"/>
            <a:ext cx="5654" cy="1128940"/>
          </a:xfrm>
          <a:prstGeom prst="straightConnector1">
            <a:avLst/>
          </a:prstGeom>
          <a:noFill/>
          <a:ln w="19050" cap="flat" cmpd="sng">
            <a:solidFill>
              <a:srgbClr val="00B050"/>
            </a:solidFill>
            <a:prstDash val="dash"/>
            <a:round/>
            <a:headEnd type="none" w="sm" len="sm"/>
            <a:tailEnd type="none" w="sm" len="sm"/>
          </a:ln>
        </p:spPr>
      </p:cxnSp>
      <p:cxnSp>
        <p:nvCxnSpPr>
          <p:cNvPr id="504" name="Google Shape;504;p84"/>
          <p:cNvCxnSpPr/>
          <p:nvPr/>
        </p:nvCxnSpPr>
        <p:spPr>
          <a:xfrm rot="10800000">
            <a:off x="2400075" y="5423244"/>
            <a:ext cx="0" cy="1128938"/>
          </a:xfrm>
          <a:prstGeom prst="straightConnector1">
            <a:avLst/>
          </a:prstGeom>
          <a:noFill/>
          <a:ln w="19050" cap="flat" cmpd="sng">
            <a:solidFill>
              <a:srgbClr val="00B050"/>
            </a:solidFill>
            <a:prstDash val="dash"/>
            <a:round/>
            <a:headEnd type="none" w="sm" len="sm"/>
            <a:tailEnd type="none" w="sm" len="sm"/>
          </a:ln>
        </p:spPr>
      </p:cxnSp>
      <p:cxnSp>
        <p:nvCxnSpPr>
          <p:cNvPr id="505" name="Google Shape;505;p84"/>
          <p:cNvCxnSpPr/>
          <p:nvPr/>
        </p:nvCxnSpPr>
        <p:spPr>
          <a:xfrm rot="10800000" flipH="1">
            <a:off x="4953236" y="542324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06" name="Google Shape;506;p84"/>
          <p:cNvCxnSpPr/>
          <p:nvPr/>
        </p:nvCxnSpPr>
        <p:spPr>
          <a:xfrm rot="10800000" flipH="1">
            <a:off x="5069816" y="429430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07" name="Google Shape;507;p84"/>
          <p:cNvCxnSpPr/>
          <p:nvPr/>
        </p:nvCxnSpPr>
        <p:spPr>
          <a:xfrm rot="10800000" flipH="1">
            <a:off x="2268559" y="4294304"/>
            <a:ext cx="5654" cy="1128940"/>
          </a:xfrm>
          <a:prstGeom prst="straightConnector1">
            <a:avLst/>
          </a:prstGeom>
          <a:noFill/>
          <a:ln w="19050" cap="flat" cmpd="sng">
            <a:solidFill>
              <a:srgbClr val="00B050"/>
            </a:solidFill>
            <a:prstDash val="dash"/>
            <a:round/>
            <a:headEnd type="none" w="sm" len="sm"/>
            <a:tailEnd type="none" w="sm" len="sm"/>
          </a:ln>
        </p:spPr>
      </p:cxnSp>
      <p:cxnSp>
        <p:nvCxnSpPr>
          <p:cNvPr id="508" name="Google Shape;508;p84"/>
          <p:cNvCxnSpPr/>
          <p:nvPr/>
        </p:nvCxnSpPr>
        <p:spPr>
          <a:xfrm rot="10800000">
            <a:off x="7199086" y="2691770"/>
            <a:ext cx="17061" cy="1148003"/>
          </a:xfrm>
          <a:prstGeom prst="straightConnector1">
            <a:avLst/>
          </a:prstGeom>
          <a:noFill/>
          <a:ln w="19050" cap="flat" cmpd="sng">
            <a:solidFill>
              <a:srgbClr val="00B050"/>
            </a:solidFill>
            <a:prstDash val="dash"/>
            <a:round/>
            <a:headEnd type="none" w="sm" len="sm"/>
            <a:tailEnd type="none" w="sm" len="sm"/>
          </a:ln>
        </p:spPr>
      </p:cxnSp>
      <p:cxnSp>
        <p:nvCxnSpPr>
          <p:cNvPr id="509" name="Google Shape;509;p84"/>
          <p:cNvCxnSpPr/>
          <p:nvPr/>
        </p:nvCxnSpPr>
        <p:spPr>
          <a:xfrm rot="10800000">
            <a:off x="7374844" y="4343051"/>
            <a:ext cx="3505" cy="1060226"/>
          </a:xfrm>
          <a:prstGeom prst="straightConnector1">
            <a:avLst/>
          </a:prstGeom>
          <a:noFill/>
          <a:ln w="19050" cap="flat" cmpd="sng">
            <a:solidFill>
              <a:srgbClr val="00B050"/>
            </a:solidFill>
            <a:prstDash val="dash"/>
            <a:round/>
            <a:headEnd type="none" w="sm" len="sm"/>
            <a:tailEnd type="none" w="sm" len="sm"/>
          </a:ln>
        </p:spPr>
      </p:cxnSp>
      <p:cxnSp>
        <p:nvCxnSpPr>
          <p:cNvPr id="510" name="Google Shape;510;p84"/>
          <p:cNvCxnSpPr/>
          <p:nvPr/>
        </p:nvCxnSpPr>
        <p:spPr>
          <a:xfrm rot="10800000">
            <a:off x="7216147" y="5402183"/>
            <a:ext cx="17061" cy="1148003"/>
          </a:xfrm>
          <a:prstGeom prst="straightConnector1">
            <a:avLst/>
          </a:prstGeom>
          <a:noFill/>
          <a:ln w="19050" cap="flat" cmpd="sng">
            <a:solidFill>
              <a:srgbClr val="00B050"/>
            </a:solidFill>
            <a:prstDash val="dash"/>
            <a:round/>
            <a:headEnd type="none" w="sm" len="sm"/>
            <a:tailEnd type="none" w="sm" len="sm"/>
          </a:ln>
        </p:spPr>
      </p:cxnSp>
      <p:sp>
        <p:nvSpPr>
          <p:cNvPr id="511" name="Google Shape;511;p84"/>
          <p:cNvSpPr txBox="1"/>
          <p:nvPr/>
        </p:nvSpPr>
        <p:spPr>
          <a:xfrm>
            <a:off x="-20525" y="4294300"/>
            <a:ext cx="1882200" cy="1692741"/>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lt1"/>
                </a:solidFill>
                <a:latin typeface="Calibri"/>
                <a:ea typeface="Calibri"/>
                <a:cs typeface="Calibri"/>
                <a:sym typeface="Calibri"/>
              </a:rPr>
              <a:t>Dry bias of RAOB in upper troposphere</a:t>
            </a:r>
            <a:endParaRPr sz="1400" b="0" i="0" u="none" strike="noStrike" cap="none" dirty="0">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lt1"/>
                </a:solidFill>
                <a:latin typeface="Calibri"/>
                <a:ea typeface="Calibri"/>
                <a:cs typeface="Calibri"/>
                <a:sym typeface="Calibri"/>
              </a:rPr>
              <a:t>limited moisture information in PBL and above 300hPa </a:t>
            </a:r>
            <a:endParaRPr sz="1400" b="0" i="0" u="none" strike="noStrike" cap="none" dirty="0">
              <a:solidFill>
                <a:schemeClr val="lt1"/>
              </a:solidFill>
              <a:latin typeface="Calibri"/>
              <a:ea typeface="Calibri"/>
              <a:cs typeface="Calibri"/>
              <a:sym typeface="Calibri"/>
            </a:endParaRPr>
          </a:p>
        </p:txBody>
      </p:sp>
      <p:sp>
        <p:nvSpPr>
          <p:cNvPr id="2" name="Google Shape;304;p47">
            <a:extLst>
              <a:ext uri="{FF2B5EF4-FFF2-40B4-BE49-F238E27FC236}">
                <a16:creationId xmlns:a16="http://schemas.microsoft.com/office/drawing/2014/main" id="{780401B5-953A-75BB-1E33-CEECEF6E05D2}"/>
              </a:ext>
            </a:extLst>
          </p:cNvPr>
          <p:cNvSpPr txBox="1"/>
          <p:nvPr/>
        </p:nvSpPr>
        <p:spPr>
          <a:xfrm>
            <a:off x="7819773" y="536796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5"/>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518" name="Google Shape;518;p85"/>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November 2024</a:t>
            </a:r>
            <a:endParaRPr/>
          </a:p>
        </p:txBody>
      </p:sp>
      <p:sp>
        <p:nvSpPr>
          <p:cNvPr id="519" name="Google Shape;519;p85"/>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33</a:t>
            </a:fld>
            <a:endParaRPr sz="1200" b="0" i="0" u="none" strike="noStrike" cap="none">
              <a:solidFill>
                <a:schemeClr val="lt1"/>
              </a:solidFill>
              <a:latin typeface="Calibri"/>
              <a:ea typeface="Calibri"/>
              <a:cs typeface="Calibri"/>
              <a:sym typeface="Calibri"/>
            </a:endParaRPr>
          </a:p>
        </p:txBody>
      </p:sp>
      <p:grpSp>
        <p:nvGrpSpPr>
          <p:cNvPr id="520" name="Google Shape;520;p85"/>
          <p:cNvGrpSpPr/>
          <p:nvPr/>
        </p:nvGrpSpPr>
        <p:grpSpPr>
          <a:xfrm>
            <a:off x="1795029" y="1157389"/>
            <a:ext cx="7338408" cy="2980624"/>
            <a:chOff x="1805575" y="1482571"/>
            <a:chExt cx="7338408" cy="2980624"/>
          </a:xfrm>
        </p:grpSpPr>
        <p:pic>
          <p:nvPicPr>
            <p:cNvPr id="521" name="Google Shape;521;p85"/>
            <p:cNvPicPr preferRelativeResize="0"/>
            <p:nvPr/>
          </p:nvPicPr>
          <p:blipFill>
            <a:blip r:embed="rId3">
              <a:extLst>
                <a:ext uri="{28A0092B-C50C-407E-A947-70E740481C1C}">
                  <a14:useLocalDpi xmlns:a14="http://schemas.microsoft.com/office/drawing/2010/main" val="0"/>
                </a:ext>
              </a:extLst>
            </a:blip>
            <a:stretch>
              <a:fillRect/>
            </a:stretch>
          </p:blipFill>
          <p:spPr>
            <a:xfrm>
              <a:off x="1805575" y="1719997"/>
              <a:ext cx="3658642" cy="2743198"/>
            </a:xfrm>
            <a:prstGeom prst="rect">
              <a:avLst/>
            </a:prstGeom>
            <a:noFill/>
            <a:ln>
              <a:noFill/>
            </a:ln>
          </p:spPr>
        </p:pic>
        <p:pic>
          <p:nvPicPr>
            <p:cNvPr id="522" name="Google Shape;522;p85"/>
            <p:cNvPicPr preferRelativeResize="0"/>
            <p:nvPr/>
          </p:nvPicPr>
          <p:blipFill>
            <a:blip r:embed="rId4">
              <a:extLst>
                <a:ext uri="{28A0092B-C50C-407E-A947-70E740481C1C}">
                  <a14:useLocalDpi xmlns:a14="http://schemas.microsoft.com/office/drawing/2010/main" val="0"/>
                </a:ext>
              </a:extLst>
            </a:blip>
            <a:stretch>
              <a:fillRect/>
            </a:stretch>
          </p:blipFill>
          <p:spPr>
            <a:xfrm>
              <a:off x="5485341" y="1719997"/>
              <a:ext cx="3658642" cy="2743198"/>
            </a:xfrm>
            <a:prstGeom prst="rect">
              <a:avLst/>
            </a:prstGeom>
            <a:noFill/>
            <a:ln>
              <a:noFill/>
            </a:ln>
          </p:spPr>
        </p:pic>
        <p:sp>
          <p:nvSpPr>
            <p:cNvPr id="523" name="Google Shape;523;p85"/>
            <p:cNvSpPr txBox="1"/>
            <p:nvPr/>
          </p:nvSpPr>
          <p:spPr>
            <a:xfrm>
              <a:off x="2921045" y="1501698"/>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MESO1 RH BIAS</a:t>
              </a:r>
              <a:endParaRPr sz="1400" b="1" i="0" u="none" strike="noStrike" cap="none">
                <a:solidFill>
                  <a:srgbClr val="FF0000"/>
                </a:solidFill>
                <a:latin typeface="Arial"/>
                <a:ea typeface="Arial"/>
                <a:cs typeface="Arial"/>
                <a:sym typeface="Arial"/>
              </a:endParaRPr>
            </a:p>
          </p:txBody>
        </p:sp>
        <p:sp>
          <p:nvSpPr>
            <p:cNvPr id="524" name="Google Shape;524;p85"/>
            <p:cNvSpPr txBox="1"/>
            <p:nvPr/>
          </p:nvSpPr>
          <p:spPr>
            <a:xfrm>
              <a:off x="6316135" y="1482571"/>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MESO1 RH STD</a:t>
              </a:r>
              <a:endParaRPr sz="1400" b="1" i="0" u="none" strike="noStrike" cap="none">
                <a:solidFill>
                  <a:srgbClr val="FF0000"/>
                </a:solidFill>
                <a:latin typeface="Arial"/>
                <a:ea typeface="Arial"/>
                <a:cs typeface="Arial"/>
                <a:sym typeface="Arial"/>
              </a:endParaRPr>
            </a:p>
          </p:txBody>
        </p:sp>
      </p:grpSp>
      <p:grpSp>
        <p:nvGrpSpPr>
          <p:cNvPr id="525" name="Google Shape;525;p85"/>
          <p:cNvGrpSpPr/>
          <p:nvPr/>
        </p:nvGrpSpPr>
        <p:grpSpPr>
          <a:xfrm>
            <a:off x="1795029" y="3919468"/>
            <a:ext cx="7351033" cy="2938530"/>
            <a:chOff x="1805575" y="4077774"/>
            <a:chExt cx="7351033" cy="2938530"/>
          </a:xfrm>
        </p:grpSpPr>
        <p:pic>
          <p:nvPicPr>
            <p:cNvPr id="526" name="Google Shape;526;p85"/>
            <p:cNvPicPr preferRelativeResize="0"/>
            <p:nvPr/>
          </p:nvPicPr>
          <p:blipFill>
            <a:blip r:embed="rId5">
              <a:extLst>
                <a:ext uri="{28A0092B-C50C-407E-A947-70E740481C1C}">
                  <a14:useLocalDpi xmlns:a14="http://schemas.microsoft.com/office/drawing/2010/main" val="0"/>
                </a:ext>
              </a:extLst>
            </a:blip>
            <a:stretch>
              <a:fillRect/>
            </a:stretch>
          </p:blipFill>
          <p:spPr>
            <a:xfrm>
              <a:off x="1805575" y="4273106"/>
              <a:ext cx="3658642" cy="2743198"/>
            </a:xfrm>
            <a:prstGeom prst="rect">
              <a:avLst/>
            </a:prstGeom>
            <a:noFill/>
            <a:ln>
              <a:noFill/>
            </a:ln>
          </p:spPr>
        </p:pic>
        <p:sp>
          <p:nvSpPr>
            <p:cNvPr id="527" name="Google Shape;527;p85"/>
            <p:cNvSpPr txBox="1"/>
            <p:nvPr/>
          </p:nvSpPr>
          <p:spPr>
            <a:xfrm>
              <a:off x="2853312"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MESO2 RH BIAS</a:t>
              </a:r>
              <a:endParaRPr sz="1400" b="1" i="0" u="none" strike="noStrike" cap="none">
                <a:solidFill>
                  <a:srgbClr val="FF0000"/>
                </a:solidFill>
                <a:latin typeface="Arial"/>
                <a:ea typeface="Arial"/>
                <a:cs typeface="Arial"/>
                <a:sym typeface="Arial"/>
              </a:endParaRPr>
            </a:p>
          </p:txBody>
        </p:sp>
        <p:pic>
          <p:nvPicPr>
            <p:cNvPr id="528" name="Google Shape;528;p85"/>
            <p:cNvPicPr preferRelativeResize="0"/>
            <p:nvPr/>
          </p:nvPicPr>
          <p:blipFill>
            <a:blip r:embed="rId6">
              <a:extLst>
                <a:ext uri="{28A0092B-C50C-407E-A947-70E740481C1C}">
                  <a14:useLocalDpi xmlns:a14="http://schemas.microsoft.com/office/drawing/2010/main" val="0"/>
                </a:ext>
              </a:extLst>
            </a:blip>
            <a:stretch>
              <a:fillRect/>
            </a:stretch>
          </p:blipFill>
          <p:spPr>
            <a:xfrm>
              <a:off x="5497966" y="4262440"/>
              <a:ext cx="3658642" cy="2743198"/>
            </a:xfrm>
            <a:prstGeom prst="rect">
              <a:avLst/>
            </a:prstGeom>
            <a:noFill/>
            <a:ln>
              <a:noFill/>
            </a:ln>
          </p:spPr>
        </p:pic>
        <p:sp>
          <p:nvSpPr>
            <p:cNvPr id="529" name="Google Shape;529;p85"/>
            <p:cNvSpPr txBox="1"/>
            <p:nvPr/>
          </p:nvSpPr>
          <p:spPr>
            <a:xfrm>
              <a:off x="6579719"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MESO2 RH STD</a:t>
              </a:r>
              <a:endParaRPr sz="1400" b="1" i="0" u="none" strike="noStrike" cap="none">
                <a:solidFill>
                  <a:srgbClr val="FF0000"/>
                </a:solidFill>
                <a:latin typeface="Arial"/>
                <a:ea typeface="Arial"/>
                <a:cs typeface="Arial"/>
                <a:sym typeface="Arial"/>
              </a:endParaRPr>
            </a:p>
          </p:txBody>
        </p:sp>
      </p:grpSp>
      <p:sp>
        <p:nvSpPr>
          <p:cNvPr id="530" name="Google Shape;530;p85"/>
          <p:cNvSpPr txBox="1"/>
          <p:nvPr/>
        </p:nvSpPr>
        <p:spPr>
          <a:xfrm>
            <a:off x="86720" y="2293011"/>
            <a:ext cx="1464720" cy="39985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LVM (%)</a:t>
            </a:r>
            <a:endParaRPr sz="1400" b="0" i="0" u="none" strike="noStrike" cap="none">
              <a:solidFill>
                <a:srgbClr val="000000"/>
              </a:solidFill>
              <a:latin typeface="Arial"/>
              <a:ea typeface="Arial"/>
              <a:cs typeface="Arial"/>
              <a:sym typeface="Arial"/>
            </a:endParaRPr>
          </a:p>
        </p:txBody>
      </p:sp>
      <p:sp>
        <p:nvSpPr>
          <p:cNvPr id="531" name="Google Shape;531;p85"/>
          <p:cNvSpPr txBox="1"/>
          <p:nvPr/>
        </p:nvSpPr>
        <p:spPr>
          <a:xfrm>
            <a:off x="67238" y="2831052"/>
            <a:ext cx="1706684" cy="1135117"/>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0"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Calibri"/>
                <a:ea typeface="Calibri"/>
                <a:cs typeface="Calibri"/>
                <a:sym typeface="Calibri"/>
              </a:rPr>
              <a:t>Accuracy &amp; Precision spec: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Calibri"/>
                <a:ea typeface="Calibri"/>
                <a:cs typeface="Calibri"/>
                <a:sym typeface="Calibri"/>
              </a:rPr>
              <a:t>18% (sfc-300hPa),                   20% (300-100hPa)</a:t>
            </a:r>
            <a:endParaRPr sz="1400" b="0" i="0" u="none" strike="noStrike" cap="none" dirty="0">
              <a:solidFill>
                <a:srgbClr val="000000"/>
              </a:solidFill>
              <a:latin typeface="Arial"/>
              <a:ea typeface="Arial"/>
              <a:cs typeface="Arial"/>
              <a:sym typeface="Arial"/>
            </a:endParaRPr>
          </a:p>
        </p:txBody>
      </p:sp>
      <p:cxnSp>
        <p:nvCxnSpPr>
          <p:cNvPr id="532" name="Google Shape;532;p85"/>
          <p:cNvCxnSpPr/>
          <p:nvPr/>
        </p:nvCxnSpPr>
        <p:spPr>
          <a:xfrm rot="10800000">
            <a:off x="2408225" y="2692864"/>
            <a:ext cx="0" cy="1128938"/>
          </a:xfrm>
          <a:prstGeom prst="straightConnector1">
            <a:avLst/>
          </a:prstGeom>
          <a:noFill/>
          <a:ln w="19050" cap="flat" cmpd="sng">
            <a:solidFill>
              <a:srgbClr val="00B050"/>
            </a:solidFill>
            <a:prstDash val="dash"/>
            <a:round/>
            <a:headEnd type="none" w="sm" len="sm"/>
            <a:tailEnd type="none" w="sm" len="sm"/>
          </a:ln>
        </p:spPr>
      </p:cxnSp>
      <p:cxnSp>
        <p:nvCxnSpPr>
          <p:cNvPr id="533" name="Google Shape;533;p85"/>
          <p:cNvCxnSpPr/>
          <p:nvPr/>
        </p:nvCxnSpPr>
        <p:spPr>
          <a:xfrm rot="10800000" flipH="1">
            <a:off x="4961386" y="269286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34" name="Google Shape;534;p85"/>
          <p:cNvCxnSpPr/>
          <p:nvPr/>
        </p:nvCxnSpPr>
        <p:spPr>
          <a:xfrm rot="10800000">
            <a:off x="7357783" y="1632638"/>
            <a:ext cx="3505" cy="1060226"/>
          </a:xfrm>
          <a:prstGeom prst="straightConnector1">
            <a:avLst/>
          </a:prstGeom>
          <a:noFill/>
          <a:ln w="19050" cap="flat" cmpd="sng">
            <a:solidFill>
              <a:srgbClr val="00B050"/>
            </a:solidFill>
            <a:prstDash val="dash"/>
            <a:round/>
            <a:headEnd type="none" w="sm" len="sm"/>
            <a:tailEnd type="none" w="sm" len="sm"/>
          </a:ln>
        </p:spPr>
      </p:cxnSp>
      <p:cxnSp>
        <p:nvCxnSpPr>
          <p:cNvPr id="535" name="Google Shape;535;p85"/>
          <p:cNvCxnSpPr/>
          <p:nvPr/>
        </p:nvCxnSpPr>
        <p:spPr>
          <a:xfrm rot="10800000" flipH="1">
            <a:off x="5077966" y="156392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36" name="Google Shape;536;p85"/>
          <p:cNvCxnSpPr/>
          <p:nvPr/>
        </p:nvCxnSpPr>
        <p:spPr>
          <a:xfrm rot="10800000" flipH="1">
            <a:off x="2276709" y="1563924"/>
            <a:ext cx="5654" cy="1128940"/>
          </a:xfrm>
          <a:prstGeom prst="straightConnector1">
            <a:avLst/>
          </a:prstGeom>
          <a:noFill/>
          <a:ln w="19050" cap="flat" cmpd="sng">
            <a:solidFill>
              <a:srgbClr val="00B050"/>
            </a:solidFill>
            <a:prstDash val="dash"/>
            <a:round/>
            <a:headEnd type="none" w="sm" len="sm"/>
            <a:tailEnd type="none" w="sm" len="sm"/>
          </a:ln>
        </p:spPr>
      </p:cxnSp>
      <p:cxnSp>
        <p:nvCxnSpPr>
          <p:cNvPr id="537" name="Google Shape;537;p85"/>
          <p:cNvCxnSpPr/>
          <p:nvPr/>
        </p:nvCxnSpPr>
        <p:spPr>
          <a:xfrm rot="10800000">
            <a:off x="2400075" y="5423244"/>
            <a:ext cx="0" cy="1128938"/>
          </a:xfrm>
          <a:prstGeom prst="straightConnector1">
            <a:avLst/>
          </a:prstGeom>
          <a:noFill/>
          <a:ln w="19050" cap="flat" cmpd="sng">
            <a:solidFill>
              <a:srgbClr val="00B050"/>
            </a:solidFill>
            <a:prstDash val="dash"/>
            <a:round/>
            <a:headEnd type="none" w="sm" len="sm"/>
            <a:tailEnd type="none" w="sm" len="sm"/>
          </a:ln>
        </p:spPr>
      </p:cxnSp>
      <p:cxnSp>
        <p:nvCxnSpPr>
          <p:cNvPr id="538" name="Google Shape;538;p85"/>
          <p:cNvCxnSpPr/>
          <p:nvPr/>
        </p:nvCxnSpPr>
        <p:spPr>
          <a:xfrm rot="10800000" flipH="1">
            <a:off x="4953236" y="542324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39" name="Google Shape;539;p85"/>
          <p:cNvCxnSpPr/>
          <p:nvPr/>
        </p:nvCxnSpPr>
        <p:spPr>
          <a:xfrm rot="10800000" flipH="1">
            <a:off x="5069816" y="429430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40" name="Google Shape;540;p85"/>
          <p:cNvCxnSpPr/>
          <p:nvPr/>
        </p:nvCxnSpPr>
        <p:spPr>
          <a:xfrm rot="10800000" flipH="1">
            <a:off x="2268559" y="4294304"/>
            <a:ext cx="5654" cy="1128940"/>
          </a:xfrm>
          <a:prstGeom prst="straightConnector1">
            <a:avLst/>
          </a:prstGeom>
          <a:noFill/>
          <a:ln w="19050" cap="flat" cmpd="sng">
            <a:solidFill>
              <a:srgbClr val="00B050"/>
            </a:solidFill>
            <a:prstDash val="dash"/>
            <a:round/>
            <a:headEnd type="none" w="sm" len="sm"/>
            <a:tailEnd type="none" w="sm" len="sm"/>
          </a:ln>
        </p:spPr>
      </p:cxnSp>
      <p:cxnSp>
        <p:nvCxnSpPr>
          <p:cNvPr id="541" name="Google Shape;541;p85"/>
          <p:cNvCxnSpPr/>
          <p:nvPr/>
        </p:nvCxnSpPr>
        <p:spPr>
          <a:xfrm rot="10800000">
            <a:off x="7199086" y="2691770"/>
            <a:ext cx="17061" cy="1148003"/>
          </a:xfrm>
          <a:prstGeom prst="straightConnector1">
            <a:avLst/>
          </a:prstGeom>
          <a:noFill/>
          <a:ln w="19050" cap="flat" cmpd="sng">
            <a:solidFill>
              <a:srgbClr val="00B050"/>
            </a:solidFill>
            <a:prstDash val="dash"/>
            <a:round/>
            <a:headEnd type="none" w="sm" len="sm"/>
            <a:tailEnd type="none" w="sm" len="sm"/>
          </a:ln>
        </p:spPr>
      </p:cxnSp>
      <p:cxnSp>
        <p:nvCxnSpPr>
          <p:cNvPr id="542" name="Google Shape;542;p85"/>
          <p:cNvCxnSpPr/>
          <p:nvPr/>
        </p:nvCxnSpPr>
        <p:spPr>
          <a:xfrm rot="10800000">
            <a:off x="7374844" y="4343051"/>
            <a:ext cx="3505" cy="1060226"/>
          </a:xfrm>
          <a:prstGeom prst="straightConnector1">
            <a:avLst/>
          </a:prstGeom>
          <a:noFill/>
          <a:ln w="19050" cap="flat" cmpd="sng">
            <a:solidFill>
              <a:srgbClr val="00B050"/>
            </a:solidFill>
            <a:prstDash val="dash"/>
            <a:round/>
            <a:headEnd type="none" w="sm" len="sm"/>
            <a:tailEnd type="none" w="sm" len="sm"/>
          </a:ln>
        </p:spPr>
      </p:cxnSp>
      <p:cxnSp>
        <p:nvCxnSpPr>
          <p:cNvPr id="543" name="Google Shape;543;p85"/>
          <p:cNvCxnSpPr/>
          <p:nvPr/>
        </p:nvCxnSpPr>
        <p:spPr>
          <a:xfrm rot="10800000">
            <a:off x="7216147" y="5402183"/>
            <a:ext cx="17061" cy="1148003"/>
          </a:xfrm>
          <a:prstGeom prst="straightConnector1">
            <a:avLst/>
          </a:prstGeom>
          <a:noFill/>
          <a:ln w="19050" cap="flat" cmpd="sng">
            <a:solidFill>
              <a:srgbClr val="00B050"/>
            </a:solidFill>
            <a:prstDash val="dash"/>
            <a:round/>
            <a:headEnd type="none" w="sm" len="sm"/>
            <a:tailEnd type="none" w="sm" len="sm"/>
          </a:ln>
        </p:spPr>
      </p:cxnSp>
      <p:sp>
        <p:nvSpPr>
          <p:cNvPr id="2" name="Google Shape;304;p47">
            <a:extLst>
              <a:ext uri="{FF2B5EF4-FFF2-40B4-BE49-F238E27FC236}">
                <a16:creationId xmlns:a16="http://schemas.microsoft.com/office/drawing/2014/main" id="{9FE6A44B-A8D6-7C02-7CD9-B002E6F0AF58}"/>
              </a:ext>
            </a:extLst>
          </p:cNvPr>
          <p:cNvSpPr txBox="1"/>
          <p:nvPr/>
        </p:nvSpPr>
        <p:spPr>
          <a:xfrm>
            <a:off x="7819773" y="536796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3" name="Google Shape;511;p84">
            <a:extLst>
              <a:ext uri="{FF2B5EF4-FFF2-40B4-BE49-F238E27FC236}">
                <a16:creationId xmlns:a16="http://schemas.microsoft.com/office/drawing/2014/main" id="{91F13829-CE30-E923-FA2F-552CBA9BD424}"/>
              </a:ext>
            </a:extLst>
          </p:cNvPr>
          <p:cNvSpPr txBox="1"/>
          <p:nvPr/>
        </p:nvSpPr>
        <p:spPr>
          <a:xfrm>
            <a:off x="-20525" y="4294300"/>
            <a:ext cx="1882200" cy="1692741"/>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lt1"/>
                </a:solidFill>
                <a:latin typeface="Calibri"/>
                <a:ea typeface="Calibri"/>
                <a:cs typeface="Calibri"/>
                <a:sym typeface="Calibri"/>
              </a:rPr>
              <a:t>Dry bias of RAOB in upper troposphere</a:t>
            </a:r>
            <a:endParaRPr sz="1400" b="0" i="0" u="none" strike="noStrike" cap="none" dirty="0">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lt1"/>
                </a:solidFill>
                <a:latin typeface="Calibri"/>
                <a:ea typeface="Calibri"/>
                <a:cs typeface="Calibri"/>
                <a:sym typeface="Calibri"/>
              </a:rPr>
              <a:t>limited moisture information in PBL and above 300hPa </a:t>
            </a:r>
            <a:endParaRPr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6"/>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550" name="Google Shape;550;p86"/>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December 2024</a:t>
            </a:r>
            <a:endParaRPr/>
          </a:p>
        </p:txBody>
      </p:sp>
      <p:sp>
        <p:nvSpPr>
          <p:cNvPr id="551" name="Google Shape;551;p8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34</a:t>
            </a:fld>
            <a:endParaRPr sz="1200" b="0" i="0" u="none" strike="noStrike" cap="none">
              <a:solidFill>
                <a:schemeClr val="lt1"/>
              </a:solidFill>
              <a:latin typeface="Calibri"/>
              <a:ea typeface="Calibri"/>
              <a:cs typeface="Calibri"/>
              <a:sym typeface="Calibri"/>
            </a:endParaRPr>
          </a:p>
        </p:txBody>
      </p:sp>
      <p:grpSp>
        <p:nvGrpSpPr>
          <p:cNvPr id="552" name="Google Shape;552;p86"/>
          <p:cNvGrpSpPr/>
          <p:nvPr/>
        </p:nvGrpSpPr>
        <p:grpSpPr>
          <a:xfrm>
            <a:off x="1795029" y="1157389"/>
            <a:ext cx="7338409" cy="2980624"/>
            <a:chOff x="1805575" y="1482571"/>
            <a:chExt cx="7338409" cy="2980624"/>
          </a:xfrm>
        </p:grpSpPr>
        <p:pic>
          <p:nvPicPr>
            <p:cNvPr id="553" name="Google Shape;553;p86"/>
            <p:cNvPicPr preferRelativeResize="0"/>
            <p:nvPr/>
          </p:nvPicPr>
          <p:blipFill>
            <a:blip r:embed="rId3">
              <a:extLst>
                <a:ext uri="{28A0092B-C50C-407E-A947-70E740481C1C}">
                  <a14:useLocalDpi xmlns:a14="http://schemas.microsoft.com/office/drawing/2010/main" val="0"/>
                </a:ext>
              </a:extLst>
            </a:blip>
            <a:stretch>
              <a:fillRect/>
            </a:stretch>
          </p:blipFill>
          <p:spPr>
            <a:xfrm>
              <a:off x="1805575" y="1719997"/>
              <a:ext cx="3658643" cy="2743198"/>
            </a:xfrm>
            <a:prstGeom prst="rect">
              <a:avLst/>
            </a:prstGeom>
            <a:noFill/>
            <a:ln>
              <a:noFill/>
            </a:ln>
          </p:spPr>
        </p:pic>
        <p:pic>
          <p:nvPicPr>
            <p:cNvPr id="554" name="Google Shape;554;p86"/>
            <p:cNvPicPr preferRelativeResize="0"/>
            <p:nvPr/>
          </p:nvPicPr>
          <p:blipFill>
            <a:blip r:embed="rId4">
              <a:extLst>
                <a:ext uri="{28A0092B-C50C-407E-A947-70E740481C1C}">
                  <a14:useLocalDpi xmlns:a14="http://schemas.microsoft.com/office/drawing/2010/main" val="0"/>
                </a:ext>
              </a:extLst>
            </a:blip>
            <a:stretch>
              <a:fillRect/>
            </a:stretch>
          </p:blipFill>
          <p:spPr>
            <a:xfrm>
              <a:off x="5485341" y="1719997"/>
              <a:ext cx="3658643" cy="2743198"/>
            </a:xfrm>
            <a:prstGeom prst="rect">
              <a:avLst/>
            </a:prstGeom>
            <a:noFill/>
            <a:ln>
              <a:noFill/>
            </a:ln>
          </p:spPr>
        </p:pic>
        <p:sp>
          <p:nvSpPr>
            <p:cNvPr id="555" name="Google Shape;555;p86"/>
            <p:cNvSpPr txBox="1"/>
            <p:nvPr/>
          </p:nvSpPr>
          <p:spPr>
            <a:xfrm>
              <a:off x="2921045" y="1501698"/>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Full Disk RH BIAS</a:t>
              </a:r>
              <a:endParaRPr sz="1400" b="1" i="0" u="none" strike="noStrike" cap="none">
                <a:solidFill>
                  <a:srgbClr val="FF0000"/>
                </a:solidFill>
                <a:latin typeface="Arial"/>
                <a:ea typeface="Arial"/>
                <a:cs typeface="Arial"/>
                <a:sym typeface="Arial"/>
              </a:endParaRPr>
            </a:p>
          </p:txBody>
        </p:sp>
        <p:sp>
          <p:nvSpPr>
            <p:cNvPr id="556" name="Google Shape;556;p86"/>
            <p:cNvSpPr txBox="1"/>
            <p:nvPr/>
          </p:nvSpPr>
          <p:spPr>
            <a:xfrm>
              <a:off x="6316135" y="1482571"/>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Full Disk RH STD</a:t>
              </a:r>
              <a:endParaRPr sz="1400" b="1" i="0" u="none" strike="noStrike" cap="none">
                <a:solidFill>
                  <a:srgbClr val="FF0000"/>
                </a:solidFill>
                <a:latin typeface="Arial"/>
                <a:ea typeface="Arial"/>
                <a:cs typeface="Arial"/>
                <a:sym typeface="Arial"/>
              </a:endParaRPr>
            </a:p>
          </p:txBody>
        </p:sp>
      </p:grpSp>
      <p:grpSp>
        <p:nvGrpSpPr>
          <p:cNvPr id="557" name="Google Shape;557;p86"/>
          <p:cNvGrpSpPr/>
          <p:nvPr/>
        </p:nvGrpSpPr>
        <p:grpSpPr>
          <a:xfrm>
            <a:off x="1795029" y="3919468"/>
            <a:ext cx="7336520" cy="2938530"/>
            <a:chOff x="1805575" y="4077774"/>
            <a:chExt cx="7336520" cy="2938530"/>
          </a:xfrm>
        </p:grpSpPr>
        <p:pic>
          <p:nvPicPr>
            <p:cNvPr id="558" name="Google Shape;558;p86"/>
            <p:cNvPicPr preferRelativeResize="0"/>
            <p:nvPr/>
          </p:nvPicPr>
          <p:blipFill>
            <a:blip r:embed="rId5">
              <a:extLst>
                <a:ext uri="{28A0092B-C50C-407E-A947-70E740481C1C}">
                  <a14:useLocalDpi xmlns:a14="http://schemas.microsoft.com/office/drawing/2010/main" val="0"/>
                </a:ext>
              </a:extLst>
            </a:blip>
            <a:stretch>
              <a:fillRect/>
            </a:stretch>
          </p:blipFill>
          <p:spPr>
            <a:xfrm>
              <a:off x="1805575" y="4273106"/>
              <a:ext cx="3658643" cy="2743198"/>
            </a:xfrm>
            <a:prstGeom prst="rect">
              <a:avLst/>
            </a:prstGeom>
            <a:noFill/>
            <a:ln>
              <a:noFill/>
            </a:ln>
          </p:spPr>
        </p:pic>
        <p:sp>
          <p:nvSpPr>
            <p:cNvPr id="559" name="Google Shape;559;p86"/>
            <p:cNvSpPr txBox="1"/>
            <p:nvPr/>
          </p:nvSpPr>
          <p:spPr>
            <a:xfrm>
              <a:off x="2853312"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CONUS RH BIAS</a:t>
              </a:r>
              <a:endParaRPr sz="1400" b="1" i="0" u="none" strike="noStrike" cap="none">
                <a:solidFill>
                  <a:srgbClr val="FF0000"/>
                </a:solidFill>
                <a:latin typeface="Arial"/>
                <a:ea typeface="Arial"/>
                <a:cs typeface="Arial"/>
                <a:sym typeface="Arial"/>
              </a:endParaRPr>
            </a:p>
          </p:txBody>
        </p:sp>
        <p:pic>
          <p:nvPicPr>
            <p:cNvPr id="560" name="Google Shape;560;p86"/>
            <p:cNvPicPr preferRelativeResize="0"/>
            <p:nvPr/>
          </p:nvPicPr>
          <p:blipFill>
            <a:blip r:embed="rId6">
              <a:extLst>
                <a:ext uri="{28A0092B-C50C-407E-A947-70E740481C1C}">
                  <a14:useLocalDpi xmlns:a14="http://schemas.microsoft.com/office/drawing/2010/main" val="0"/>
                </a:ext>
              </a:extLst>
            </a:blip>
            <a:stretch>
              <a:fillRect/>
            </a:stretch>
          </p:blipFill>
          <p:spPr>
            <a:xfrm>
              <a:off x="5483452" y="4262440"/>
              <a:ext cx="3658643" cy="2743198"/>
            </a:xfrm>
            <a:prstGeom prst="rect">
              <a:avLst/>
            </a:prstGeom>
            <a:noFill/>
            <a:ln>
              <a:noFill/>
            </a:ln>
          </p:spPr>
        </p:pic>
        <p:sp>
          <p:nvSpPr>
            <p:cNvPr id="561" name="Google Shape;561;p86"/>
            <p:cNvSpPr txBox="1"/>
            <p:nvPr/>
          </p:nvSpPr>
          <p:spPr>
            <a:xfrm>
              <a:off x="6579719"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CONUS RH STD</a:t>
              </a:r>
              <a:endParaRPr sz="1400" b="1" i="0" u="none" strike="noStrike" cap="none">
                <a:solidFill>
                  <a:srgbClr val="FF0000"/>
                </a:solidFill>
                <a:latin typeface="Arial"/>
                <a:ea typeface="Arial"/>
                <a:cs typeface="Arial"/>
                <a:sym typeface="Arial"/>
              </a:endParaRPr>
            </a:p>
          </p:txBody>
        </p:sp>
      </p:grpSp>
      <p:sp>
        <p:nvSpPr>
          <p:cNvPr id="562" name="Google Shape;562;p86"/>
          <p:cNvSpPr txBox="1"/>
          <p:nvPr/>
        </p:nvSpPr>
        <p:spPr>
          <a:xfrm>
            <a:off x="86720" y="2293011"/>
            <a:ext cx="1464720" cy="39985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LVM (%)</a:t>
            </a:r>
            <a:endParaRPr sz="1400" b="0" i="0" u="none" strike="noStrike" cap="none">
              <a:solidFill>
                <a:srgbClr val="000000"/>
              </a:solidFill>
              <a:latin typeface="Arial"/>
              <a:ea typeface="Arial"/>
              <a:cs typeface="Arial"/>
              <a:sym typeface="Arial"/>
            </a:endParaRPr>
          </a:p>
        </p:txBody>
      </p:sp>
      <p:sp>
        <p:nvSpPr>
          <p:cNvPr id="563" name="Google Shape;563;p86"/>
          <p:cNvSpPr txBox="1"/>
          <p:nvPr/>
        </p:nvSpPr>
        <p:spPr>
          <a:xfrm>
            <a:off x="67238" y="2831052"/>
            <a:ext cx="1706684" cy="1135117"/>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0"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Calibri"/>
                <a:ea typeface="Calibri"/>
                <a:cs typeface="Calibri"/>
                <a:sym typeface="Calibri"/>
              </a:rPr>
              <a:t>Accuracy &amp; Precision spec: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Calibri"/>
                <a:ea typeface="Calibri"/>
                <a:cs typeface="Calibri"/>
                <a:sym typeface="Calibri"/>
              </a:rPr>
              <a:t>18% (sfc-300hPa),                   20% (300-100hPa)</a:t>
            </a:r>
            <a:endParaRPr sz="1400" b="0" i="0" u="none" strike="noStrike" cap="none" dirty="0">
              <a:solidFill>
                <a:srgbClr val="000000"/>
              </a:solidFill>
              <a:latin typeface="Arial"/>
              <a:ea typeface="Arial"/>
              <a:cs typeface="Arial"/>
              <a:sym typeface="Arial"/>
            </a:endParaRPr>
          </a:p>
        </p:txBody>
      </p:sp>
      <p:cxnSp>
        <p:nvCxnSpPr>
          <p:cNvPr id="564" name="Google Shape;564;p86"/>
          <p:cNvCxnSpPr/>
          <p:nvPr/>
        </p:nvCxnSpPr>
        <p:spPr>
          <a:xfrm rot="10800000">
            <a:off x="2408225" y="2692864"/>
            <a:ext cx="0" cy="1128938"/>
          </a:xfrm>
          <a:prstGeom prst="straightConnector1">
            <a:avLst/>
          </a:prstGeom>
          <a:noFill/>
          <a:ln w="19050" cap="flat" cmpd="sng">
            <a:solidFill>
              <a:srgbClr val="00B050"/>
            </a:solidFill>
            <a:prstDash val="dash"/>
            <a:round/>
            <a:headEnd type="none" w="sm" len="sm"/>
            <a:tailEnd type="none" w="sm" len="sm"/>
          </a:ln>
        </p:spPr>
      </p:cxnSp>
      <p:cxnSp>
        <p:nvCxnSpPr>
          <p:cNvPr id="565" name="Google Shape;565;p86"/>
          <p:cNvCxnSpPr/>
          <p:nvPr/>
        </p:nvCxnSpPr>
        <p:spPr>
          <a:xfrm rot="10800000" flipH="1">
            <a:off x="4961386" y="269286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66" name="Google Shape;566;p86"/>
          <p:cNvCxnSpPr/>
          <p:nvPr/>
        </p:nvCxnSpPr>
        <p:spPr>
          <a:xfrm rot="10800000">
            <a:off x="7357783" y="1632638"/>
            <a:ext cx="3505" cy="1060226"/>
          </a:xfrm>
          <a:prstGeom prst="straightConnector1">
            <a:avLst/>
          </a:prstGeom>
          <a:noFill/>
          <a:ln w="19050" cap="flat" cmpd="sng">
            <a:solidFill>
              <a:srgbClr val="00B050"/>
            </a:solidFill>
            <a:prstDash val="dash"/>
            <a:round/>
            <a:headEnd type="none" w="sm" len="sm"/>
            <a:tailEnd type="none" w="sm" len="sm"/>
          </a:ln>
        </p:spPr>
      </p:cxnSp>
      <p:cxnSp>
        <p:nvCxnSpPr>
          <p:cNvPr id="567" name="Google Shape;567;p86"/>
          <p:cNvCxnSpPr/>
          <p:nvPr/>
        </p:nvCxnSpPr>
        <p:spPr>
          <a:xfrm rot="10800000" flipH="1">
            <a:off x="5077966" y="156392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68" name="Google Shape;568;p86"/>
          <p:cNvCxnSpPr/>
          <p:nvPr/>
        </p:nvCxnSpPr>
        <p:spPr>
          <a:xfrm rot="10800000" flipH="1">
            <a:off x="2276709" y="1563924"/>
            <a:ext cx="5654" cy="1128940"/>
          </a:xfrm>
          <a:prstGeom prst="straightConnector1">
            <a:avLst/>
          </a:prstGeom>
          <a:noFill/>
          <a:ln w="19050" cap="flat" cmpd="sng">
            <a:solidFill>
              <a:srgbClr val="00B050"/>
            </a:solidFill>
            <a:prstDash val="dash"/>
            <a:round/>
            <a:headEnd type="none" w="sm" len="sm"/>
            <a:tailEnd type="none" w="sm" len="sm"/>
          </a:ln>
        </p:spPr>
      </p:cxnSp>
      <p:cxnSp>
        <p:nvCxnSpPr>
          <p:cNvPr id="569" name="Google Shape;569;p86"/>
          <p:cNvCxnSpPr/>
          <p:nvPr/>
        </p:nvCxnSpPr>
        <p:spPr>
          <a:xfrm rot="10800000">
            <a:off x="2400075" y="5423244"/>
            <a:ext cx="0" cy="1128938"/>
          </a:xfrm>
          <a:prstGeom prst="straightConnector1">
            <a:avLst/>
          </a:prstGeom>
          <a:noFill/>
          <a:ln w="19050" cap="flat" cmpd="sng">
            <a:solidFill>
              <a:srgbClr val="00B050"/>
            </a:solidFill>
            <a:prstDash val="dash"/>
            <a:round/>
            <a:headEnd type="none" w="sm" len="sm"/>
            <a:tailEnd type="none" w="sm" len="sm"/>
          </a:ln>
        </p:spPr>
      </p:cxnSp>
      <p:cxnSp>
        <p:nvCxnSpPr>
          <p:cNvPr id="570" name="Google Shape;570;p86"/>
          <p:cNvCxnSpPr/>
          <p:nvPr/>
        </p:nvCxnSpPr>
        <p:spPr>
          <a:xfrm rot="10800000" flipH="1">
            <a:off x="4953236" y="542324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71" name="Google Shape;571;p86"/>
          <p:cNvCxnSpPr/>
          <p:nvPr/>
        </p:nvCxnSpPr>
        <p:spPr>
          <a:xfrm rot="10800000" flipH="1">
            <a:off x="5069816" y="429430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72" name="Google Shape;572;p86"/>
          <p:cNvCxnSpPr/>
          <p:nvPr/>
        </p:nvCxnSpPr>
        <p:spPr>
          <a:xfrm rot="10800000" flipH="1">
            <a:off x="2268559" y="4294304"/>
            <a:ext cx="5654" cy="1128940"/>
          </a:xfrm>
          <a:prstGeom prst="straightConnector1">
            <a:avLst/>
          </a:prstGeom>
          <a:noFill/>
          <a:ln w="19050" cap="flat" cmpd="sng">
            <a:solidFill>
              <a:srgbClr val="00B050"/>
            </a:solidFill>
            <a:prstDash val="dash"/>
            <a:round/>
            <a:headEnd type="none" w="sm" len="sm"/>
            <a:tailEnd type="none" w="sm" len="sm"/>
          </a:ln>
        </p:spPr>
      </p:cxnSp>
      <p:cxnSp>
        <p:nvCxnSpPr>
          <p:cNvPr id="573" name="Google Shape;573;p86"/>
          <p:cNvCxnSpPr/>
          <p:nvPr/>
        </p:nvCxnSpPr>
        <p:spPr>
          <a:xfrm rot="10800000">
            <a:off x="7199086" y="2691770"/>
            <a:ext cx="17061" cy="1148003"/>
          </a:xfrm>
          <a:prstGeom prst="straightConnector1">
            <a:avLst/>
          </a:prstGeom>
          <a:noFill/>
          <a:ln w="19050" cap="flat" cmpd="sng">
            <a:solidFill>
              <a:srgbClr val="00B050"/>
            </a:solidFill>
            <a:prstDash val="dash"/>
            <a:round/>
            <a:headEnd type="none" w="sm" len="sm"/>
            <a:tailEnd type="none" w="sm" len="sm"/>
          </a:ln>
        </p:spPr>
      </p:cxnSp>
      <p:cxnSp>
        <p:nvCxnSpPr>
          <p:cNvPr id="574" name="Google Shape;574;p86"/>
          <p:cNvCxnSpPr/>
          <p:nvPr/>
        </p:nvCxnSpPr>
        <p:spPr>
          <a:xfrm rot="10800000">
            <a:off x="7374844" y="4343051"/>
            <a:ext cx="3505" cy="1060226"/>
          </a:xfrm>
          <a:prstGeom prst="straightConnector1">
            <a:avLst/>
          </a:prstGeom>
          <a:noFill/>
          <a:ln w="19050" cap="flat" cmpd="sng">
            <a:solidFill>
              <a:srgbClr val="00B050"/>
            </a:solidFill>
            <a:prstDash val="dash"/>
            <a:round/>
            <a:headEnd type="none" w="sm" len="sm"/>
            <a:tailEnd type="none" w="sm" len="sm"/>
          </a:ln>
        </p:spPr>
      </p:cxnSp>
      <p:cxnSp>
        <p:nvCxnSpPr>
          <p:cNvPr id="575" name="Google Shape;575;p86"/>
          <p:cNvCxnSpPr/>
          <p:nvPr/>
        </p:nvCxnSpPr>
        <p:spPr>
          <a:xfrm rot="10800000">
            <a:off x="7216147" y="5402183"/>
            <a:ext cx="17061" cy="1148003"/>
          </a:xfrm>
          <a:prstGeom prst="straightConnector1">
            <a:avLst/>
          </a:prstGeom>
          <a:noFill/>
          <a:ln w="19050" cap="flat" cmpd="sng">
            <a:solidFill>
              <a:srgbClr val="00B050"/>
            </a:solidFill>
            <a:prstDash val="dash"/>
            <a:round/>
            <a:headEnd type="none" w="sm" len="sm"/>
            <a:tailEnd type="none" w="sm" len="sm"/>
          </a:ln>
        </p:spPr>
      </p:cxnSp>
      <p:sp>
        <p:nvSpPr>
          <p:cNvPr id="576" name="Google Shape;576;p86"/>
          <p:cNvSpPr txBox="1"/>
          <p:nvPr/>
        </p:nvSpPr>
        <p:spPr>
          <a:xfrm>
            <a:off x="-20525" y="4294300"/>
            <a:ext cx="1882200" cy="1692741"/>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lt1"/>
                </a:solidFill>
                <a:latin typeface="Calibri"/>
                <a:ea typeface="Calibri"/>
                <a:cs typeface="Calibri"/>
                <a:sym typeface="Calibri"/>
              </a:rPr>
              <a:t>Dry bias of RAOB in upper troposphere</a:t>
            </a:r>
            <a:endParaRPr sz="1400" b="0" i="0" u="none" strike="noStrike" cap="none" dirty="0">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lt1"/>
                </a:solidFill>
                <a:latin typeface="Calibri"/>
                <a:ea typeface="Calibri"/>
                <a:cs typeface="Calibri"/>
                <a:sym typeface="Calibri"/>
              </a:rPr>
              <a:t>limited moisture information in PBL and above 300hPa </a:t>
            </a:r>
            <a:endParaRPr sz="1400" b="0" i="0" u="none" strike="noStrike" cap="none" dirty="0">
              <a:solidFill>
                <a:schemeClr val="lt1"/>
              </a:solidFill>
              <a:latin typeface="Calibri"/>
              <a:ea typeface="Calibri"/>
              <a:cs typeface="Calibri"/>
              <a:sym typeface="Calibri"/>
            </a:endParaRPr>
          </a:p>
        </p:txBody>
      </p:sp>
      <p:sp>
        <p:nvSpPr>
          <p:cNvPr id="2" name="Google Shape;304;p47">
            <a:extLst>
              <a:ext uri="{FF2B5EF4-FFF2-40B4-BE49-F238E27FC236}">
                <a16:creationId xmlns:a16="http://schemas.microsoft.com/office/drawing/2014/main" id="{3F2F95EC-F6D6-E56E-2BE5-7979AE4B731A}"/>
              </a:ext>
            </a:extLst>
          </p:cNvPr>
          <p:cNvSpPr txBox="1"/>
          <p:nvPr/>
        </p:nvSpPr>
        <p:spPr>
          <a:xfrm>
            <a:off x="7819773" y="536796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7"/>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583" name="Google Shape;583;p87"/>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December 2024</a:t>
            </a:r>
            <a:endParaRPr/>
          </a:p>
        </p:txBody>
      </p:sp>
      <p:sp>
        <p:nvSpPr>
          <p:cNvPr id="584" name="Google Shape;584;p87"/>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35</a:t>
            </a:fld>
            <a:endParaRPr sz="1200" b="0" i="0" u="none" strike="noStrike" cap="none">
              <a:solidFill>
                <a:schemeClr val="lt1"/>
              </a:solidFill>
              <a:latin typeface="Calibri"/>
              <a:ea typeface="Calibri"/>
              <a:cs typeface="Calibri"/>
              <a:sym typeface="Calibri"/>
            </a:endParaRPr>
          </a:p>
        </p:txBody>
      </p:sp>
      <p:grpSp>
        <p:nvGrpSpPr>
          <p:cNvPr id="585" name="Google Shape;585;p87"/>
          <p:cNvGrpSpPr/>
          <p:nvPr/>
        </p:nvGrpSpPr>
        <p:grpSpPr>
          <a:xfrm>
            <a:off x="1795029" y="1157389"/>
            <a:ext cx="7338408" cy="2980624"/>
            <a:chOff x="1805575" y="1482571"/>
            <a:chExt cx="7338408" cy="2980624"/>
          </a:xfrm>
        </p:grpSpPr>
        <p:pic>
          <p:nvPicPr>
            <p:cNvPr id="586" name="Google Shape;586;p87"/>
            <p:cNvPicPr preferRelativeResize="0"/>
            <p:nvPr/>
          </p:nvPicPr>
          <p:blipFill rotWithShape="1">
            <a:blip r:embed="rId3">
              <a:alphaModFix/>
            </a:blip>
            <a:srcRect/>
            <a:stretch/>
          </p:blipFill>
          <p:spPr>
            <a:xfrm>
              <a:off x="1805575" y="1719997"/>
              <a:ext cx="3658642" cy="2743198"/>
            </a:xfrm>
            <a:prstGeom prst="rect">
              <a:avLst/>
            </a:prstGeom>
            <a:noFill/>
            <a:ln>
              <a:noFill/>
            </a:ln>
          </p:spPr>
        </p:pic>
        <p:pic>
          <p:nvPicPr>
            <p:cNvPr id="587" name="Google Shape;587;p87"/>
            <p:cNvPicPr preferRelativeResize="0"/>
            <p:nvPr/>
          </p:nvPicPr>
          <p:blipFill rotWithShape="1">
            <a:blip r:embed="rId4">
              <a:alphaModFix/>
            </a:blip>
            <a:srcRect/>
            <a:stretch/>
          </p:blipFill>
          <p:spPr>
            <a:xfrm>
              <a:off x="5485341" y="1719997"/>
              <a:ext cx="3658642" cy="2743198"/>
            </a:xfrm>
            <a:prstGeom prst="rect">
              <a:avLst/>
            </a:prstGeom>
            <a:noFill/>
            <a:ln>
              <a:noFill/>
            </a:ln>
          </p:spPr>
        </p:pic>
        <p:sp>
          <p:nvSpPr>
            <p:cNvPr id="588" name="Google Shape;588;p87"/>
            <p:cNvSpPr txBox="1"/>
            <p:nvPr/>
          </p:nvSpPr>
          <p:spPr>
            <a:xfrm>
              <a:off x="2921045" y="1501698"/>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MESO1 RH BIAS</a:t>
              </a:r>
              <a:endParaRPr sz="1400" b="1" i="0" u="none" strike="noStrike" cap="none">
                <a:solidFill>
                  <a:srgbClr val="FF0000"/>
                </a:solidFill>
                <a:latin typeface="Arial"/>
                <a:ea typeface="Arial"/>
                <a:cs typeface="Arial"/>
                <a:sym typeface="Arial"/>
              </a:endParaRPr>
            </a:p>
          </p:txBody>
        </p:sp>
        <p:sp>
          <p:nvSpPr>
            <p:cNvPr id="589" name="Google Shape;589;p87"/>
            <p:cNvSpPr txBox="1"/>
            <p:nvPr/>
          </p:nvSpPr>
          <p:spPr>
            <a:xfrm>
              <a:off x="6316135" y="1482571"/>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MESO1 RH STD</a:t>
              </a:r>
              <a:endParaRPr sz="1400" b="1" i="0" u="none" strike="noStrike" cap="none">
                <a:solidFill>
                  <a:srgbClr val="FF0000"/>
                </a:solidFill>
                <a:latin typeface="Arial"/>
                <a:ea typeface="Arial"/>
                <a:cs typeface="Arial"/>
                <a:sym typeface="Arial"/>
              </a:endParaRPr>
            </a:p>
          </p:txBody>
        </p:sp>
      </p:grpSp>
      <p:grpSp>
        <p:nvGrpSpPr>
          <p:cNvPr id="590" name="Google Shape;590;p87"/>
          <p:cNvGrpSpPr/>
          <p:nvPr/>
        </p:nvGrpSpPr>
        <p:grpSpPr>
          <a:xfrm>
            <a:off x="1795029" y="3919468"/>
            <a:ext cx="7351033" cy="2938530"/>
            <a:chOff x="1805575" y="4077774"/>
            <a:chExt cx="7351033" cy="2938530"/>
          </a:xfrm>
        </p:grpSpPr>
        <p:pic>
          <p:nvPicPr>
            <p:cNvPr id="591" name="Google Shape;591;p87"/>
            <p:cNvPicPr preferRelativeResize="0"/>
            <p:nvPr/>
          </p:nvPicPr>
          <p:blipFill rotWithShape="1">
            <a:blip r:embed="rId5">
              <a:alphaModFix/>
            </a:blip>
            <a:srcRect/>
            <a:stretch/>
          </p:blipFill>
          <p:spPr>
            <a:xfrm>
              <a:off x="1805575" y="4273106"/>
              <a:ext cx="3658642" cy="2743198"/>
            </a:xfrm>
            <a:prstGeom prst="rect">
              <a:avLst/>
            </a:prstGeom>
            <a:noFill/>
            <a:ln>
              <a:noFill/>
            </a:ln>
          </p:spPr>
        </p:pic>
        <p:sp>
          <p:nvSpPr>
            <p:cNvPr id="592" name="Google Shape;592;p87"/>
            <p:cNvSpPr txBox="1"/>
            <p:nvPr/>
          </p:nvSpPr>
          <p:spPr>
            <a:xfrm>
              <a:off x="2853312"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MESO2 RH BIAS</a:t>
              </a:r>
              <a:endParaRPr sz="1400" b="1" i="0" u="none" strike="noStrike" cap="none">
                <a:solidFill>
                  <a:srgbClr val="FF0000"/>
                </a:solidFill>
                <a:latin typeface="Arial"/>
                <a:ea typeface="Arial"/>
                <a:cs typeface="Arial"/>
                <a:sym typeface="Arial"/>
              </a:endParaRPr>
            </a:p>
          </p:txBody>
        </p:sp>
        <p:pic>
          <p:nvPicPr>
            <p:cNvPr id="593" name="Google Shape;593;p87"/>
            <p:cNvPicPr preferRelativeResize="0"/>
            <p:nvPr/>
          </p:nvPicPr>
          <p:blipFill rotWithShape="1">
            <a:blip r:embed="rId6">
              <a:alphaModFix/>
            </a:blip>
            <a:srcRect/>
            <a:stretch/>
          </p:blipFill>
          <p:spPr>
            <a:xfrm>
              <a:off x="5497966" y="4262440"/>
              <a:ext cx="3658642" cy="2743198"/>
            </a:xfrm>
            <a:prstGeom prst="rect">
              <a:avLst/>
            </a:prstGeom>
            <a:noFill/>
            <a:ln>
              <a:noFill/>
            </a:ln>
          </p:spPr>
        </p:pic>
        <p:sp>
          <p:nvSpPr>
            <p:cNvPr id="594" name="Google Shape;594;p87"/>
            <p:cNvSpPr txBox="1"/>
            <p:nvPr/>
          </p:nvSpPr>
          <p:spPr>
            <a:xfrm>
              <a:off x="6579719" y="4077774"/>
              <a:ext cx="223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MESO2 RH STD</a:t>
              </a:r>
              <a:endParaRPr sz="1400" b="1" i="0" u="none" strike="noStrike" cap="none">
                <a:solidFill>
                  <a:srgbClr val="FF0000"/>
                </a:solidFill>
                <a:latin typeface="Arial"/>
                <a:ea typeface="Arial"/>
                <a:cs typeface="Arial"/>
                <a:sym typeface="Arial"/>
              </a:endParaRPr>
            </a:p>
          </p:txBody>
        </p:sp>
      </p:grpSp>
      <p:sp>
        <p:nvSpPr>
          <p:cNvPr id="595" name="Google Shape;595;p87"/>
          <p:cNvSpPr txBox="1"/>
          <p:nvPr/>
        </p:nvSpPr>
        <p:spPr>
          <a:xfrm>
            <a:off x="86720" y="2293011"/>
            <a:ext cx="1464720" cy="39985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LVM (%)</a:t>
            </a:r>
            <a:endParaRPr sz="1400" b="0" i="0" u="none" strike="noStrike" cap="none">
              <a:solidFill>
                <a:srgbClr val="000000"/>
              </a:solidFill>
              <a:latin typeface="Arial"/>
              <a:ea typeface="Arial"/>
              <a:cs typeface="Arial"/>
              <a:sym typeface="Arial"/>
            </a:endParaRPr>
          </a:p>
        </p:txBody>
      </p:sp>
      <p:sp>
        <p:nvSpPr>
          <p:cNvPr id="596" name="Google Shape;596;p87"/>
          <p:cNvSpPr txBox="1"/>
          <p:nvPr/>
        </p:nvSpPr>
        <p:spPr>
          <a:xfrm>
            <a:off x="67238" y="2831052"/>
            <a:ext cx="1706684" cy="1135117"/>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0"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Calibri"/>
                <a:ea typeface="Calibri"/>
                <a:cs typeface="Calibri"/>
                <a:sym typeface="Calibri"/>
              </a:rPr>
              <a:t>Accuracy &amp; Precision spec: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Calibri"/>
                <a:ea typeface="Calibri"/>
                <a:cs typeface="Calibri"/>
                <a:sym typeface="Calibri"/>
              </a:rPr>
              <a:t>18% (sfc-300hPa),                   20% (300-100hPa)</a:t>
            </a:r>
            <a:endParaRPr sz="1400" b="0" i="0" u="none" strike="noStrike" cap="none" dirty="0">
              <a:solidFill>
                <a:srgbClr val="000000"/>
              </a:solidFill>
              <a:latin typeface="Arial"/>
              <a:ea typeface="Arial"/>
              <a:cs typeface="Arial"/>
              <a:sym typeface="Arial"/>
            </a:endParaRPr>
          </a:p>
        </p:txBody>
      </p:sp>
      <p:cxnSp>
        <p:nvCxnSpPr>
          <p:cNvPr id="597" name="Google Shape;597;p87"/>
          <p:cNvCxnSpPr/>
          <p:nvPr/>
        </p:nvCxnSpPr>
        <p:spPr>
          <a:xfrm rot="10800000">
            <a:off x="2408225" y="2692864"/>
            <a:ext cx="0" cy="1128938"/>
          </a:xfrm>
          <a:prstGeom prst="straightConnector1">
            <a:avLst/>
          </a:prstGeom>
          <a:noFill/>
          <a:ln w="19050" cap="flat" cmpd="sng">
            <a:solidFill>
              <a:srgbClr val="00B050"/>
            </a:solidFill>
            <a:prstDash val="dash"/>
            <a:round/>
            <a:headEnd type="none" w="sm" len="sm"/>
            <a:tailEnd type="none" w="sm" len="sm"/>
          </a:ln>
        </p:spPr>
      </p:cxnSp>
      <p:cxnSp>
        <p:nvCxnSpPr>
          <p:cNvPr id="598" name="Google Shape;598;p87"/>
          <p:cNvCxnSpPr/>
          <p:nvPr/>
        </p:nvCxnSpPr>
        <p:spPr>
          <a:xfrm rot="10800000" flipH="1">
            <a:off x="4961386" y="269286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599" name="Google Shape;599;p87"/>
          <p:cNvCxnSpPr/>
          <p:nvPr/>
        </p:nvCxnSpPr>
        <p:spPr>
          <a:xfrm rot="10800000">
            <a:off x="7357783" y="1632638"/>
            <a:ext cx="3505" cy="1060226"/>
          </a:xfrm>
          <a:prstGeom prst="straightConnector1">
            <a:avLst/>
          </a:prstGeom>
          <a:noFill/>
          <a:ln w="19050" cap="flat" cmpd="sng">
            <a:solidFill>
              <a:srgbClr val="00B050"/>
            </a:solidFill>
            <a:prstDash val="dash"/>
            <a:round/>
            <a:headEnd type="none" w="sm" len="sm"/>
            <a:tailEnd type="none" w="sm" len="sm"/>
          </a:ln>
        </p:spPr>
      </p:cxnSp>
      <p:cxnSp>
        <p:nvCxnSpPr>
          <p:cNvPr id="600" name="Google Shape;600;p87"/>
          <p:cNvCxnSpPr/>
          <p:nvPr/>
        </p:nvCxnSpPr>
        <p:spPr>
          <a:xfrm rot="10800000" flipH="1">
            <a:off x="5077966" y="156392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601" name="Google Shape;601;p87"/>
          <p:cNvCxnSpPr/>
          <p:nvPr/>
        </p:nvCxnSpPr>
        <p:spPr>
          <a:xfrm rot="10800000" flipH="1">
            <a:off x="2276709" y="1563924"/>
            <a:ext cx="5654" cy="1128940"/>
          </a:xfrm>
          <a:prstGeom prst="straightConnector1">
            <a:avLst/>
          </a:prstGeom>
          <a:noFill/>
          <a:ln w="19050" cap="flat" cmpd="sng">
            <a:solidFill>
              <a:srgbClr val="00B050"/>
            </a:solidFill>
            <a:prstDash val="dash"/>
            <a:round/>
            <a:headEnd type="none" w="sm" len="sm"/>
            <a:tailEnd type="none" w="sm" len="sm"/>
          </a:ln>
        </p:spPr>
      </p:cxnSp>
      <p:cxnSp>
        <p:nvCxnSpPr>
          <p:cNvPr id="602" name="Google Shape;602;p87"/>
          <p:cNvCxnSpPr/>
          <p:nvPr/>
        </p:nvCxnSpPr>
        <p:spPr>
          <a:xfrm rot="10800000">
            <a:off x="2400075" y="5423244"/>
            <a:ext cx="0" cy="1128938"/>
          </a:xfrm>
          <a:prstGeom prst="straightConnector1">
            <a:avLst/>
          </a:prstGeom>
          <a:noFill/>
          <a:ln w="19050" cap="flat" cmpd="sng">
            <a:solidFill>
              <a:srgbClr val="00B050"/>
            </a:solidFill>
            <a:prstDash val="dash"/>
            <a:round/>
            <a:headEnd type="none" w="sm" len="sm"/>
            <a:tailEnd type="none" w="sm" len="sm"/>
          </a:ln>
        </p:spPr>
      </p:cxnSp>
      <p:cxnSp>
        <p:nvCxnSpPr>
          <p:cNvPr id="603" name="Google Shape;603;p87"/>
          <p:cNvCxnSpPr/>
          <p:nvPr/>
        </p:nvCxnSpPr>
        <p:spPr>
          <a:xfrm rot="10800000" flipH="1">
            <a:off x="4953236" y="542324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604" name="Google Shape;604;p87"/>
          <p:cNvCxnSpPr/>
          <p:nvPr/>
        </p:nvCxnSpPr>
        <p:spPr>
          <a:xfrm rot="10800000" flipH="1">
            <a:off x="5069816" y="4294304"/>
            <a:ext cx="8150" cy="1128940"/>
          </a:xfrm>
          <a:prstGeom prst="straightConnector1">
            <a:avLst/>
          </a:prstGeom>
          <a:noFill/>
          <a:ln w="19050" cap="flat" cmpd="sng">
            <a:solidFill>
              <a:srgbClr val="00B050"/>
            </a:solidFill>
            <a:prstDash val="dash"/>
            <a:round/>
            <a:headEnd type="none" w="sm" len="sm"/>
            <a:tailEnd type="none" w="sm" len="sm"/>
          </a:ln>
        </p:spPr>
      </p:cxnSp>
      <p:cxnSp>
        <p:nvCxnSpPr>
          <p:cNvPr id="605" name="Google Shape;605;p87"/>
          <p:cNvCxnSpPr/>
          <p:nvPr/>
        </p:nvCxnSpPr>
        <p:spPr>
          <a:xfrm rot="10800000" flipH="1">
            <a:off x="2268559" y="4294304"/>
            <a:ext cx="5654" cy="1128940"/>
          </a:xfrm>
          <a:prstGeom prst="straightConnector1">
            <a:avLst/>
          </a:prstGeom>
          <a:noFill/>
          <a:ln w="19050" cap="flat" cmpd="sng">
            <a:solidFill>
              <a:srgbClr val="00B050"/>
            </a:solidFill>
            <a:prstDash val="dash"/>
            <a:round/>
            <a:headEnd type="none" w="sm" len="sm"/>
            <a:tailEnd type="none" w="sm" len="sm"/>
          </a:ln>
        </p:spPr>
      </p:cxnSp>
      <p:cxnSp>
        <p:nvCxnSpPr>
          <p:cNvPr id="606" name="Google Shape;606;p87"/>
          <p:cNvCxnSpPr/>
          <p:nvPr/>
        </p:nvCxnSpPr>
        <p:spPr>
          <a:xfrm rot="10800000">
            <a:off x="7199086" y="2691770"/>
            <a:ext cx="17061" cy="1148003"/>
          </a:xfrm>
          <a:prstGeom prst="straightConnector1">
            <a:avLst/>
          </a:prstGeom>
          <a:noFill/>
          <a:ln w="19050" cap="flat" cmpd="sng">
            <a:solidFill>
              <a:srgbClr val="00B050"/>
            </a:solidFill>
            <a:prstDash val="dash"/>
            <a:round/>
            <a:headEnd type="none" w="sm" len="sm"/>
            <a:tailEnd type="none" w="sm" len="sm"/>
          </a:ln>
        </p:spPr>
      </p:cxnSp>
      <p:cxnSp>
        <p:nvCxnSpPr>
          <p:cNvPr id="607" name="Google Shape;607;p87"/>
          <p:cNvCxnSpPr/>
          <p:nvPr/>
        </p:nvCxnSpPr>
        <p:spPr>
          <a:xfrm rot="10800000">
            <a:off x="7374844" y="4343051"/>
            <a:ext cx="3505" cy="1060226"/>
          </a:xfrm>
          <a:prstGeom prst="straightConnector1">
            <a:avLst/>
          </a:prstGeom>
          <a:noFill/>
          <a:ln w="19050" cap="flat" cmpd="sng">
            <a:solidFill>
              <a:srgbClr val="00B050"/>
            </a:solidFill>
            <a:prstDash val="dash"/>
            <a:round/>
            <a:headEnd type="none" w="sm" len="sm"/>
            <a:tailEnd type="none" w="sm" len="sm"/>
          </a:ln>
        </p:spPr>
      </p:cxnSp>
      <p:cxnSp>
        <p:nvCxnSpPr>
          <p:cNvPr id="608" name="Google Shape;608;p87"/>
          <p:cNvCxnSpPr/>
          <p:nvPr/>
        </p:nvCxnSpPr>
        <p:spPr>
          <a:xfrm rot="10800000">
            <a:off x="7216147" y="5402183"/>
            <a:ext cx="17061" cy="1148003"/>
          </a:xfrm>
          <a:prstGeom prst="straightConnector1">
            <a:avLst/>
          </a:prstGeom>
          <a:noFill/>
          <a:ln w="19050" cap="flat" cmpd="sng">
            <a:solidFill>
              <a:srgbClr val="00B050"/>
            </a:solidFill>
            <a:prstDash val="dash"/>
            <a:round/>
            <a:headEnd type="none" w="sm" len="sm"/>
            <a:tailEnd type="none" w="sm" len="sm"/>
          </a:ln>
        </p:spPr>
      </p:cxnSp>
      <p:sp>
        <p:nvSpPr>
          <p:cNvPr id="2" name="Google Shape;304;p47">
            <a:extLst>
              <a:ext uri="{FF2B5EF4-FFF2-40B4-BE49-F238E27FC236}">
                <a16:creationId xmlns:a16="http://schemas.microsoft.com/office/drawing/2014/main" id="{86DAAF40-44BF-ED34-5BEA-043DDF3E64DC}"/>
              </a:ext>
            </a:extLst>
          </p:cNvPr>
          <p:cNvSpPr txBox="1"/>
          <p:nvPr/>
        </p:nvSpPr>
        <p:spPr>
          <a:xfrm>
            <a:off x="7819773" y="536796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3" name="Google Shape;511;p84">
            <a:extLst>
              <a:ext uri="{FF2B5EF4-FFF2-40B4-BE49-F238E27FC236}">
                <a16:creationId xmlns:a16="http://schemas.microsoft.com/office/drawing/2014/main" id="{44ECF748-5C19-FF67-4653-0252936F52B2}"/>
              </a:ext>
            </a:extLst>
          </p:cNvPr>
          <p:cNvSpPr txBox="1"/>
          <p:nvPr/>
        </p:nvSpPr>
        <p:spPr>
          <a:xfrm>
            <a:off x="-20525" y="4294300"/>
            <a:ext cx="1882200" cy="1692741"/>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lt1"/>
                </a:solidFill>
                <a:latin typeface="Calibri"/>
                <a:ea typeface="Calibri"/>
                <a:cs typeface="Calibri"/>
                <a:sym typeface="Calibri"/>
              </a:rPr>
              <a:t>Dry bias of RAOB in upper troposphere</a:t>
            </a:r>
            <a:endParaRPr sz="1400" b="0" i="0" u="none" strike="noStrike" cap="none" dirty="0">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lt1"/>
                </a:solidFill>
                <a:latin typeface="Calibri"/>
                <a:ea typeface="Calibri"/>
                <a:cs typeface="Calibri"/>
                <a:sym typeface="Calibri"/>
              </a:rPr>
              <a:t>limited moisture information in PBL and above 300hPa </a:t>
            </a:r>
            <a:endParaRPr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28"/>
          <p:cNvSpPr txBox="1">
            <a:spLocks noGrp="1"/>
          </p:cNvSpPr>
          <p:nvPr>
            <p:ph type="title"/>
          </p:nvPr>
        </p:nvSpPr>
        <p:spPr>
          <a:xfrm>
            <a:off x="1378427" y="76273"/>
            <a:ext cx="6346209"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FF00"/>
              </a:buClr>
              <a:buSzPts val="3600"/>
              <a:buFont typeface="Calibri"/>
              <a:buNone/>
            </a:pPr>
            <a:r>
              <a:rPr lang="en-US">
                <a:solidFill>
                  <a:srgbClr val="00FF00"/>
                </a:solidFill>
              </a:rPr>
              <a:t>LVT and LVM Performance Summary</a:t>
            </a:r>
            <a:endParaRPr/>
          </a:p>
        </p:txBody>
      </p:sp>
      <p:sp>
        <p:nvSpPr>
          <p:cNvPr id="615" name="Google Shape;615;p28"/>
          <p:cNvSpPr txBox="1">
            <a:spLocks noGrp="1"/>
          </p:cNvSpPr>
          <p:nvPr>
            <p:ph type="body" idx="1"/>
          </p:nvPr>
        </p:nvSpPr>
        <p:spPr>
          <a:xfrm>
            <a:off x="107949" y="1036810"/>
            <a:ext cx="8928101" cy="5560974"/>
          </a:xfrm>
          <a:prstGeom prst="rect">
            <a:avLst/>
          </a:prstGeom>
          <a:noFill/>
          <a:ln>
            <a:noFill/>
          </a:ln>
        </p:spPr>
        <p:txBody>
          <a:bodyPr spcFirstLastPara="1" wrap="square" lIns="91425" tIns="91425" rIns="91425" bIns="91425" anchor="t" anchorCtr="0">
            <a:noAutofit/>
          </a:bodyPr>
          <a:lstStyle/>
          <a:p>
            <a:pPr marL="685800" lvl="0" indent="-444500" algn="l" rtl="0">
              <a:lnSpc>
                <a:spcPct val="100000"/>
              </a:lnSpc>
              <a:spcBef>
                <a:spcPts val="0"/>
              </a:spcBef>
              <a:spcAft>
                <a:spcPts val="0"/>
              </a:spcAft>
              <a:buSzPts val="2600"/>
              <a:buFont typeface="Courier New"/>
              <a:buChar char="o"/>
            </a:pPr>
            <a:r>
              <a:rPr lang="en-US" sz="2600" dirty="0"/>
              <a:t>LVT and LVM retrievals are working as expected on GOES-19 ABI data when combined with NWP short-range forecasts (as first guess);</a:t>
            </a:r>
            <a:endParaRPr sz="3000" dirty="0"/>
          </a:p>
          <a:p>
            <a:pPr marL="685800" lvl="0" indent="-444500" algn="l" rtl="0">
              <a:lnSpc>
                <a:spcPct val="100000"/>
              </a:lnSpc>
              <a:spcBef>
                <a:spcPts val="0"/>
              </a:spcBef>
              <a:spcAft>
                <a:spcPts val="0"/>
              </a:spcAft>
              <a:buSzPts val="2600"/>
              <a:buFont typeface="Courier New"/>
              <a:buChar char="o"/>
            </a:pPr>
            <a:r>
              <a:rPr lang="en-US" sz="2600" dirty="0"/>
              <a:t>Retrievals are sensitive to first guess;</a:t>
            </a:r>
            <a:endParaRPr sz="3000" dirty="0"/>
          </a:p>
          <a:p>
            <a:pPr marL="685800" lvl="0" indent="-444500" algn="l" rtl="0">
              <a:lnSpc>
                <a:spcPct val="100000"/>
              </a:lnSpc>
              <a:spcBef>
                <a:spcPts val="0"/>
              </a:spcBef>
              <a:spcAft>
                <a:spcPts val="0"/>
              </a:spcAft>
              <a:buSzPts val="2600"/>
              <a:buFont typeface="Courier New"/>
              <a:buChar char="o"/>
            </a:pPr>
            <a:r>
              <a:rPr lang="en-US" sz="2600" dirty="0"/>
              <a:t>With a highly quantitative web-based tool (</a:t>
            </a:r>
            <a:r>
              <a:rPr lang="en-US" sz="2600" dirty="0">
                <a:solidFill>
                  <a:srgbClr val="00FF00"/>
                </a:solidFill>
              </a:rPr>
              <a:t>http://</a:t>
            </a:r>
            <a:r>
              <a:rPr lang="en-US" sz="2600" dirty="0" err="1">
                <a:solidFill>
                  <a:srgbClr val="00FF00"/>
                </a:solidFill>
              </a:rPr>
              <a:t>soundingval.ssec.wisc.edu</a:t>
            </a:r>
            <a:r>
              <a:rPr lang="en-US" sz="2600" dirty="0"/>
              <a:t>) and the comparisons with RAOB, the performances overall meet spec. for all the coverages (FD, CONUS, Meso1, Meso2), except for the near surface temperature, and  also for the Relative Humidity at upper troposphere (100 - 300 </a:t>
            </a:r>
            <a:r>
              <a:rPr lang="en-US" sz="2600" dirty="0" err="1"/>
              <a:t>hPa</a:t>
            </a:r>
            <a:r>
              <a:rPr lang="en-US" sz="2600" dirty="0"/>
              <a:t>) when compared with RAOB, which is likely due to the known issue of dry bias of radiosonde observations, possible lower quality from non-US RAOB, and reduced information content.</a:t>
            </a:r>
            <a:endParaRPr sz="3000" dirty="0"/>
          </a:p>
        </p:txBody>
      </p:sp>
      <p:sp>
        <p:nvSpPr>
          <p:cNvPr id="616" name="Google Shape;616;p28"/>
          <p:cNvSpPr txBox="1"/>
          <p:nvPr/>
        </p:nvSpPr>
        <p:spPr>
          <a:xfrm>
            <a:off x="6826325" y="642760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36</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9"/>
          <p:cNvSpPr txBox="1">
            <a:spLocks noGrp="1"/>
          </p:cNvSpPr>
          <p:nvPr>
            <p:ph type="title"/>
          </p:nvPr>
        </p:nvSpPr>
        <p:spPr>
          <a:xfrm>
            <a:off x="972344" y="2281863"/>
            <a:ext cx="7199312" cy="136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Comparison of </a:t>
            </a:r>
            <a:r>
              <a:rPr lang="en-US" dirty="0">
                <a:solidFill>
                  <a:srgbClr val="FF0000"/>
                </a:solidFill>
              </a:rPr>
              <a:t>DSI</a:t>
            </a:r>
            <a:r>
              <a:rPr lang="en-US" dirty="0"/>
              <a:t> </a:t>
            </a:r>
            <a:br>
              <a:rPr lang="en-US" dirty="0"/>
            </a:br>
            <a:r>
              <a:rPr lang="en-US" dirty="0"/>
              <a:t>with the RAOB</a:t>
            </a:r>
            <a:endParaRPr dirty="0">
              <a:solidFill>
                <a:schemeClr val="lt1"/>
              </a:solidFill>
            </a:endParaRPr>
          </a:p>
        </p:txBody>
      </p:sp>
      <p:sp>
        <p:nvSpPr>
          <p:cNvPr id="623" name="Google Shape;623;p29"/>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37</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0"/>
          <p:cNvSpPr txBox="1">
            <a:spLocks noGrp="1"/>
          </p:cNvSpPr>
          <p:nvPr>
            <p:ph type="title"/>
          </p:nvPr>
        </p:nvSpPr>
        <p:spPr>
          <a:xfrm>
            <a:off x="1444744" y="614180"/>
            <a:ext cx="6033294" cy="125305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3600"/>
              <a:buFont typeface="Calibri"/>
              <a:buNone/>
            </a:pPr>
            <a:r>
              <a:rPr lang="en-US" sz="3600"/>
              <a:t>Requirements for ABI LAP products: </a:t>
            </a:r>
            <a:r>
              <a:rPr lang="en-US" sz="3600">
                <a:solidFill>
                  <a:srgbClr val="FF0000"/>
                </a:solidFill>
              </a:rPr>
              <a:t>DSI</a:t>
            </a:r>
            <a:endParaRPr/>
          </a:p>
        </p:txBody>
      </p:sp>
      <p:sp>
        <p:nvSpPr>
          <p:cNvPr id="630" name="Google Shape;630;p30"/>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38</a:t>
            </a:fld>
            <a:endParaRPr sz="1200" b="0" i="0" u="none" strike="noStrike" cap="none">
              <a:solidFill>
                <a:schemeClr val="lt1"/>
              </a:solidFill>
              <a:latin typeface="Calibri"/>
              <a:ea typeface="Calibri"/>
              <a:cs typeface="Calibri"/>
              <a:sym typeface="Calibri"/>
            </a:endParaRPr>
          </a:p>
        </p:txBody>
      </p:sp>
      <p:graphicFrame>
        <p:nvGraphicFramePr>
          <p:cNvPr id="631" name="Google Shape;631;p30"/>
          <p:cNvGraphicFramePr/>
          <p:nvPr>
            <p:extLst>
              <p:ext uri="{D42A27DB-BD31-4B8C-83A1-F6EECF244321}">
                <p14:modId xmlns:p14="http://schemas.microsoft.com/office/powerpoint/2010/main" val="218415415"/>
              </p:ext>
            </p:extLst>
          </p:nvPr>
        </p:nvGraphicFramePr>
        <p:xfrm>
          <a:off x="148146" y="1935478"/>
          <a:ext cx="8847700" cy="4399950"/>
        </p:xfrm>
        <a:graphic>
          <a:graphicData uri="http://schemas.openxmlformats.org/drawingml/2006/table">
            <a:tbl>
              <a:tblPr firstRow="1" bandRow="1">
                <a:noFill/>
                <a:tableStyleId>{A00C822E-D7BC-4E30-BF02-0116E7FED993}</a:tableStyleId>
              </a:tblPr>
              <a:tblGrid>
                <a:gridCol w="652825">
                  <a:extLst>
                    <a:ext uri="{9D8B030D-6E8A-4147-A177-3AD203B41FA5}">
                      <a16:colId xmlns:a16="http://schemas.microsoft.com/office/drawing/2014/main" val="20000"/>
                    </a:ext>
                  </a:extLst>
                </a:gridCol>
                <a:gridCol w="1114825">
                  <a:extLst>
                    <a:ext uri="{9D8B030D-6E8A-4147-A177-3AD203B41FA5}">
                      <a16:colId xmlns:a16="http://schemas.microsoft.com/office/drawing/2014/main" val="20001"/>
                    </a:ext>
                  </a:extLst>
                </a:gridCol>
                <a:gridCol w="2423775">
                  <a:extLst>
                    <a:ext uri="{9D8B030D-6E8A-4147-A177-3AD203B41FA5}">
                      <a16:colId xmlns:a16="http://schemas.microsoft.com/office/drawing/2014/main" val="20002"/>
                    </a:ext>
                  </a:extLst>
                </a:gridCol>
                <a:gridCol w="2423775">
                  <a:extLst>
                    <a:ext uri="{9D8B030D-6E8A-4147-A177-3AD203B41FA5}">
                      <a16:colId xmlns:a16="http://schemas.microsoft.com/office/drawing/2014/main" val="20003"/>
                    </a:ext>
                  </a:extLst>
                </a:gridCol>
                <a:gridCol w="2232500">
                  <a:extLst>
                    <a:ext uri="{9D8B030D-6E8A-4147-A177-3AD203B41FA5}">
                      <a16:colId xmlns:a16="http://schemas.microsoft.com/office/drawing/2014/main" val="20004"/>
                    </a:ext>
                  </a:extLst>
                </a:gridCol>
              </a:tblGrid>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Product</a:t>
                      </a:r>
                      <a:endParaRPr sz="1400" u="none" strike="noStrike" cap="none" dirty="0"/>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Accuracy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Precision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Range</a:t>
                      </a:r>
                      <a:endParaRPr sz="1400" u="none" strike="noStrike" cap="none"/>
                    </a:p>
                  </a:txBody>
                  <a:tcPr marL="91450" marR="91450" marT="45725" marB="45725"/>
                </a:tc>
                <a:extLst>
                  <a:ext uri="{0D108BD9-81ED-4DB2-BD59-A6C34878D82A}">
                    <a16:rowId xmlns:a16="http://schemas.microsoft.com/office/drawing/2014/main" val="10000"/>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Temperature</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180 - 320 K</a:t>
                      </a:r>
                      <a:endParaRPr sz="1400" u="none" strike="noStrike" cap="none" dirty="0"/>
                    </a:p>
                  </a:txBody>
                  <a:tcPr marL="91450" marR="91450" marT="45725" marB="45725" anchor="ctr"/>
                </a:tc>
                <a:extLst>
                  <a:ext uri="{0D108BD9-81ED-4DB2-BD59-A6C34878D82A}">
                    <a16:rowId xmlns:a16="http://schemas.microsoft.com/office/drawing/2014/main" val="10001"/>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Moisture</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err="1"/>
                        <a:t>Sfc</a:t>
                      </a:r>
                      <a:r>
                        <a:rPr lang="en-US" sz="1600" u="none" strike="noStrike" cap="none" dirty="0"/>
                        <a:t> - 300 </a:t>
                      </a:r>
                      <a:r>
                        <a:rPr lang="en-US" sz="1600" u="none" strike="noStrike" cap="none" dirty="0" err="1"/>
                        <a:t>hPa</a:t>
                      </a:r>
                      <a:r>
                        <a:rPr lang="en-US" sz="1600" u="none" strike="noStrike" cap="none" dirty="0"/>
                        <a:t>: 18%</a:t>
                      </a:r>
                      <a:endParaRPr sz="1400" u="none" strike="noStrike" cap="none" dirty="0"/>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300 - 100 </a:t>
                      </a:r>
                      <a:r>
                        <a:rPr lang="en-US" sz="1600" u="none" strike="noStrike" cap="none" dirty="0" err="1"/>
                        <a:t>hPa</a:t>
                      </a:r>
                      <a:r>
                        <a:rPr lang="en-US" sz="1600" u="none" strike="noStrike" cap="none" dirty="0"/>
                        <a:t>: 20%</a:t>
                      </a:r>
                      <a:endParaRPr sz="16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err="1"/>
                        <a:t>Sfc</a:t>
                      </a:r>
                      <a:r>
                        <a:rPr lang="en-US" sz="1600" u="none" strike="noStrike" cap="none" dirty="0"/>
                        <a:t> - 300 </a:t>
                      </a:r>
                      <a:r>
                        <a:rPr lang="en-US" sz="1600" u="none" strike="noStrike" cap="none" dirty="0" err="1"/>
                        <a:t>hPa</a:t>
                      </a:r>
                      <a:r>
                        <a:rPr lang="en-US" sz="1600" u="none" strike="noStrike" cap="none" dirty="0"/>
                        <a:t>: 18%</a:t>
                      </a:r>
                      <a:endParaRPr sz="1400" u="none" strike="noStrike" cap="none" dirty="0"/>
                    </a:p>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300 - 100 </a:t>
                      </a:r>
                      <a:r>
                        <a:rPr lang="en-US" sz="1600" u="none" strike="noStrike" cap="none" dirty="0" err="1"/>
                        <a:t>hPa</a:t>
                      </a:r>
                      <a:r>
                        <a:rPr lang="en-US" sz="1600" u="none" strike="noStrike" cap="none" dirty="0"/>
                        <a:t>: 20%</a:t>
                      </a:r>
                      <a:endParaRPr sz="16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a:t>
                      </a:r>
                      <a:endParaRPr sz="1400" u="none" strike="noStrike" cap="none"/>
                    </a:p>
                  </a:txBody>
                  <a:tcPr marL="91450" marR="91450" marT="45725" marB="45725" anchor="ctr"/>
                </a:tc>
                <a:extLst>
                  <a:ext uri="{0D108BD9-81ED-4DB2-BD59-A6C34878D82A}">
                    <a16:rowId xmlns:a16="http://schemas.microsoft.com/office/drawing/2014/main" val="10002"/>
                  </a:ext>
                </a:extLst>
              </a:tr>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TPW</a:t>
                      </a:r>
                      <a:endParaRPr sz="1400" u="none" strike="noStrike" cap="none"/>
                    </a:p>
                  </a:txBody>
                  <a:tcPr marL="91450" marR="91450" marT="45725" marB="45725" anchor="ctr">
                    <a:solidFill>
                      <a:srgbClr val="D0D8E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 mm</a:t>
                      </a:r>
                      <a:endParaRPr sz="1400" u="none" strike="noStrike" cap="none"/>
                    </a:p>
                  </a:txBody>
                  <a:tcPr marL="91450" marR="91450" marT="45725" marB="45725" anchor="ctr">
                    <a:solidFill>
                      <a:srgbClr val="D0D8E8"/>
                    </a:solidFill>
                  </a:tcPr>
                </a:tc>
                <a:extLst>
                  <a:ext uri="{0D108BD9-81ED-4DB2-BD59-A6C34878D82A}">
                    <a16:rowId xmlns:a16="http://schemas.microsoft.com/office/drawing/2014/main" val="10003"/>
                  </a:ext>
                </a:extLst>
              </a:tr>
              <a:tr h="402000">
                <a:tc rowSpan="5">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DSI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LI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40 K or above</a:t>
                      </a:r>
                      <a:endParaRPr sz="1400" u="none" strike="noStrike" cap="none"/>
                    </a:p>
                  </a:txBody>
                  <a:tcPr marL="91450" marR="91450" marT="45725" marB="45725" anchor="ctr"/>
                </a:tc>
                <a:extLst>
                  <a:ext uri="{0D108BD9-81ED-4DB2-BD59-A6C34878D82A}">
                    <a16:rowId xmlns:a16="http://schemas.microsoft.com/office/drawing/2014/main" val="10004"/>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CAPE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2500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0 - 5000 J/kg</a:t>
                      </a:r>
                      <a:endParaRPr sz="1400" u="none" strike="noStrike" cap="none"/>
                    </a:p>
                  </a:txBody>
                  <a:tcPr marL="91450" marR="91450" marT="45725" marB="45725" anchor="ctr"/>
                </a:tc>
                <a:extLst>
                  <a:ext uri="{0D108BD9-81ED-4DB2-BD59-A6C34878D82A}">
                    <a16:rowId xmlns:a16="http://schemas.microsoft.com/office/drawing/2014/main" val="10005"/>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 K or above</a:t>
                      </a:r>
                      <a:endParaRPr sz="1400" u="none" strike="noStrike" cap="none"/>
                    </a:p>
                  </a:txBody>
                  <a:tcPr marL="91450" marR="91450" marT="45725" marB="45725" anchor="ctr"/>
                </a:tc>
                <a:extLst>
                  <a:ext uri="{0D108BD9-81ED-4DB2-BD59-A6C34878D82A}">
                    <a16:rowId xmlns:a16="http://schemas.microsoft.com/office/drawing/2014/main" val="10006"/>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t>TT</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-43 ~ 56 K</a:t>
                      </a:r>
                      <a:endParaRPr sz="1400" u="none" strike="noStrike" cap="none"/>
                    </a:p>
                  </a:txBody>
                  <a:tcPr marL="91450" marR="91450" marT="45725" marB="45725" anchor="ctr"/>
                </a:tc>
                <a:extLst>
                  <a:ext uri="{0D108BD9-81ED-4DB2-BD59-A6C34878D82A}">
                    <a16:rowId xmlns:a16="http://schemas.microsoft.com/office/drawing/2014/main" val="10007"/>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t>KI</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6.5 K</a:t>
                      </a:r>
                      <a:endParaRPr sz="1400"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0 - 40 K</a:t>
                      </a:r>
                      <a:endParaRPr sz="1400" u="none" strike="noStrike" cap="none"/>
                    </a:p>
                  </a:txBody>
                  <a:tcPr marL="91450" marR="91450" marT="45725" marB="45725" anchor="ctr"/>
                </a:tc>
                <a:extLst>
                  <a:ext uri="{0D108BD9-81ED-4DB2-BD59-A6C34878D82A}">
                    <a16:rowId xmlns:a16="http://schemas.microsoft.com/office/drawing/2014/main" val="10008"/>
                  </a:ext>
                </a:extLst>
              </a:tr>
            </a:tbl>
          </a:graphicData>
        </a:graphic>
      </p:graphicFrame>
      <p:sp>
        <p:nvSpPr>
          <p:cNvPr id="632" name="Google Shape;632;p30"/>
          <p:cNvSpPr/>
          <p:nvPr/>
        </p:nvSpPr>
        <p:spPr>
          <a:xfrm>
            <a:off x="148146" y="4309605"/>
            <a:ext cx="8847709" cy="2025834"/>
          </a:xfrm>
          <a:prstGeom prst="rect">
            <a:avLst/>
          </a:prstGeom>
          <a:noFill/>
          <a:ln w="28575"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639" name="Google Shape;639;p31"/>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LI vs RAOB</a:t>
            </a:r>
            <a:endParaRPr sz="1400" b="0" i="0" u="none" strike="noStrike" cap="none">
              <a:solidFill>
                <a:srgbClr val="000000"/>
              </a:solidFill>
              <a:latin typeface="Arial"/>
              <a:ea typeface="Arial"/>
              <a:cs typeface="Arial"/>
              <a:sym typeface="Arial"/>
            </a:endParaRPr>
          </a:p>
        </p:txBody>
      </p:sp>
      <p:sp>
        <p:nvSpPr>
          <p:cNvPr id="640" name="Google Shape;640;p31"/>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39</a:t>
            </a:fld>
            <a:endParaRPr sz="1200" b="0" i="0" u="none" strike="noStrike" cap="none">
              <a:solidFill>
                <a:schemeClr val="lt1"/>
              </a:solidFill>
              <a:latin typeface="Calibri"/>
              <a:ea typeface="Calibri"/>
              <a:cs typeface="Calibri"/>
              <a:sym typeface="Calibri"/>
            </a:endParaRPr>
          </a:p>
        </p:txBody>
      </p:sp>
      <p:sp>
        <p:nvSpPr>
          <p:cNvPr id="641" name="Google Shape;641;p31"/>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Accuracy spec: 2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Precision spec: 6.5 K</a:t>
            </a:r>
            <a:endParaRPr sz="1400" b="0" i="0" u="none" strike="noStrike" cap="none" dirty="0">
              <a:solidFill>
                <a:srgbClr val="000000"/>
              </a:solidFill>
              <a:latin typeface="Arial"/>
              <a:ea typeface="Arial"/>
              <a:cs typeface="Arial"/>
              <a:sym typeface="Arial"/>
            </a:endParaRPr>
          </a:p>
        </p:txBody>
      </p:sp>
      <p:sp>
        <p:nvSpPr>
          <p:cNvPr id="642" name="Google Shape;642;p31"/>
          <p:cNvSpPr txBox="1"/>
          <p:nvPr/>
        </p:nvSpPr>
        <p:spPr>
          <a:xfrm>
            <a:off x="173287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2001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-0.53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std: 1.53 K</a:t>
            </a:r>
            <a:endParaRPr sz="1400" b="0" i="0" u="none" strike="noStrike" cap="none" dirty="0">
              <a:solidFill>
                <a:srgbClr val="000000"/>
              </a:solidFill>
              <a:latin typeface="Arial"/>
              <a:ea typeface="Arial"/>
              <a:cs typeface="Arial"/>
              <a:sym typeface="Arial"/>
            </a:endParaRPr>
          </a:p>
        </p:txBody>
      </p:sp>
      <p:sp>
        <p:nvSpPr>
          <p:cNvPr id="643" name="Google Shape;643;p31"/>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2339</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-0.67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1.76 K</a:t>
            </a:r>
            <a:endParaRPr sz="1400" b="0" i="0" u="none" strike="noStrike" cap="none" dirty="0">
              <a:solidFill>
                <a:srgbClr val="000000"/>
              </a:solidFill>
              <a:latin typeface="Arial"/>
              <a:ea typeface="Arial"/>
              <a:cs typeface="Arial"/>
              <a:sym typeface="Arial"/>
            </a:endParaRPr>
          </a:p>
        </p:txBody>
      </p:sp>
      <p:sp>
        <p:nvSpPr>
          <p:cNvPr id="644" name="Google Shape;644;p31"/>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grpSp>
        <p:nvGrpSpPr>
          <p:cNvPr id="645" name="Google Shape;645;p31"/>
          <p:cNvGrpSpPr/>
          <p:nvPr/>
        </p:nvGrpSpPr>
        <p:grpSpPr>
          <a:xfrm>
            <a:off x="336990" y="2019943"/>
            <a:ext cx="4174032" cy="3129630"/>
            <a:chOff x="-76186" y="1190817"/>
            <a:chExt cx="2967573" cy="2226595"/>
          </a:xfrm>
        </p:grpSpPr>
        <p:pic>
          <p:nvPicPr>
            <p:cNvPr id="646" name="Google Shape;646;p31"/>
            <p:cNvPicPr preferRelativeResize="0"/>
            <p:nvPr/>
          </p:nvPicPr>
          <p:blipFill>
            <a:blip r:embed="rId3">
              <a:extLst>
                <a:ext uri="{28A0092B-C50C-407E-A947-70E740481C1C}">
                  <a14:useLocalDpi xmlns:a14="http://schemas.microsoft.com/office/drawing/2010/main" val="0"/>
                </a:ext>
              </a:extLst>
            </a:blip>
            <a:stretch>
              <a:fillRect/>
            </a:stretch>
          </p:blipFill>
          <p:spPr>
            <a:xfrm>
              <a:off x="-76186" y="1190817"/>
              <a:ext cx="2967573" cy="2226595"/>
            </a:xfrm>
            <a:prstGeom prst="rect">
              <a:avLst/>
            </a:prstGeom>
            <a:noFill/>
            <a:ln>
              <a:noFill/>
            </a:ln>
          </p:spPr>
        </p:pic>
        <p:sp>
          <p:nvSpPr>
            <p:cNvPr id="647" name="Google Shape;647;p31"/>
            <p:cNvSpPr txBox="1"/>
            <p:nvPr/>
          </p:nvSpPr>
          <p:spPr>
            <a:xfrm>
              <a:off x="1973831" y="2793672"/>
              <a:ext cx="376659"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grpSp>
      <p:grpSp>
        <p:nvGrpSpPr>
          <p:cNvPr id="648" name="Google Shape;648;p31"/>
          <p:cNvGrpSpPr/>
          <p:nvPr/>
        </p:nvGrpSpPr>
        <p:grpSpPr>
          <a:xfrm>
            <a:off x="4790411" y="2021134"/>
            <a:ext cx="4170888" cy="3127248"/>
            <a:chOff x="4790411" y="2021134"/>
            <a:chExt cx="4170888" cy="3127248"/>
          </a:xfrm>
        </p:grpSpPr>
        <p:pic>
          <p:nvPicPr>
            <p:cNvPr id="649" name="Google Shape;649;p31"/>
            <p:cNvPicPr preferRelativeResize="0"/>
            <p:nvPr/>
          </p:nvPicPr>
          <p:blipFill>
            <a:blip r:embed="rId4">
              <a:extLst>
                <a:ext uri="{28A0092B-C50C-407E-A947-70E740481C1C}">
                  <a14:useLocalDpi xmlns:a14="http://schemas.microsoft.com/office/drawing/2010/main" val="0"/>
                </a:ext>
              </a:extLst>
            </a:blip>
            <a:stretch>
              <a:fillRect/>
            </a:stretch>
          </p:blipFill>
          <p:spPr>
            <a:xfrm>
              <a:off x="4790411" y="2021134"/>
              <a:ext cx="4170888" cy="3127248"/>
            </a:xfrm>
            <a:prstGeom prst="rect">
              <a:avLst/>
            </a:prstGeom>
            <a:noFill/>
            <a:ln>
              <a:noFill/>
            </a:ln>
          </p:spPr>
        </p:pic>
        <p:sp>
          <p:nvSpPr>
            <p:cNvPr id="650" name="Google Shape;650;p31"/>
            <p:cNvSpPr txBox="1"/>
            <p:nvPr/>
          </p:nvSpPr>
          <p:spPr>
            <a:xfrm>
              <a:off x="7619999" y="4272863"/>
              <a:ext cx="52978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title"/>
          </p:nvPr>
        </p:nvSpPr>
        <p:spPr>
          <a:xfrm>
            <a:off x="1578279" y="507"/>
            <a:ext cx="5924812"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Review: Time-Line/Context</a:t>
            </a:r>
            <a:endParaRPr/>
          </a:p>
        </p:txBody>
      </p:sp>
      <p:sp>
        <p:nvSpPr>
          <p:cNvPr id="113" name="Google Shape;113;p4"/>
          <p:cNvSpPr/>
          <p:nvPr/>
        </p:nvSpPr>
        <p:spPr>
          <a:xfrm>
            <a:off x="288099" y="1482778"/>
            <a:ext cx="8760898" cy="289305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dirty="0">
                <a:solidFill>
                  <a:srgbClr val="FFFF00"/>
                </a:solidFill>
                <a:latin typeface="Calibri"/>
                <a:ea typeface="Calibri"/>
                <a:cs typeface="Calibri"/>
                <a:sym typeface="Calibri"/>
              </a:rPr>
              <a:t>25 June 2024  </a:t>
            </a:r>
            <a:r>
              <a:rPr lang="en-US" sz="2800" b="0" i="0" u="none" strike="noStrike" cap="none" dirty="0">
                <a:solidFill>
                  <a:srgbClr val="FFFFFF"/>
                </a:solidFill>
                <a:latin typeface="Calibri"/>
                <a:ea typeface="Calibri"/>
                <a:cs typeface="Calibri"/>
                <a:sym typeface="Calibri"/>
              </a:rPr>
              <a:t>GOES-U Launch</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dirty="0">
                <a:solidFill>
                  <a:srgbClr val="FFFF00"/>
                </a:solidFill>
                <a:latin typeface="Calibri"/>
                <a:ea typeface="Calibri"/>
                <a:cs typeface="Calibri"/>
                <a:sym typeface="Calibri"/>
              </a:rPr>
              <a:t>7 July 2024  </a:t>
            </a:r>
            <a:r>
              <a:rPr lang="en-US" sz="2800" b="0" i="0" u="none" strike="noStrike" cap="none" dirty="0">
                <a:solidFill>
                  <a:srgbClr val="FFFFFF"/>
                </a:solidFill>
                <a:latin typeface="Calibri"/>
                <a:ea typeface="Calibri"/>
                <a:cs typeface="Calibri"/>
                <a:sym typeface="Calibri"/>
              </a:rPr>
              <a:t>GEO orbit attained (became GOES-19)</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dirty="0">
                <a:solidFill>
                  <a:srgbClr val="FFFF00"/>
                </a:solidFill>
                <a:latin typeface="Calibri"/>
                <a:ea typeface="Calibri"/>
                <a:cs typeface="Calibri"/>
                <a:sym typeface="Calibri"/>
              </a:rPr>
              <a:t>18 July 2024 </a:t>
            </a:r>
            <a:r>
              <a:rPr lang="en-US" sz="2800" b="0" i="0" u="none" strike="noStrike" cap="none" dirty="0">
                <a:solidFill>
                  <a:schemeClr val="lt1"/>
                </a:solidFill>
                <a:latin typeface="Calibri"/>
                <a:ea typeface="Calibri"/>
                <a:cs typeface="Calibri"/>
                <a:sym typeface="Calibri"/>
              </a:rPr>
              <a:t>GOES-19 arrived at its checkout location of  89.5W</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dirty="0">
                <a:solidFill>
                  <a:srgbClr val="FFFF00"/>
                </a:solidFill>
                <a:latin typeface="Calibri"/>
                <a:ea typeface="Calibri"/>
                <a:cs typeface="Calibri"/>
                <a:sym typeface="Calibri"/>
              </a:rPr>
              <a:t>24 July 2024 </a:t>
            </a:r>
            <a:r>
              <a:rPr lang="en-US" sz="2800" b="0" i="0" u="none" strike="noStrike" cap="none" dirty="0">
                <a:solidFill>
                  <a:schemeClr val="lt1"/>
                </a:solidFill>
                <a:latin typeface="Calibri"/>
                <a:ea typeface="Calibri"/>
                <a:cs typeface="Calibri"/>
                <a:sym typeface="Calibri"/>
              </a:rPr>
              <a:t>Post Launch Product Test (PLPT) begins</a:t>
            </a:r>
          </a:p>
          <a:p>
            <a:pPr marL="285750" marR="0" lvl="0" indent="-285750" algn="l" rtl="0">
              <a:lnSpc>
                <a:spcPct val="100000"/>
              </a:lnSpc>
              <a:spcBef>
                <a:spcPts val="0"/>
              </a:spcBef>
              <a:spcAft>
                <a:spcPts val="0"/>
              </a:spcAft>
              <a:buClr>
                <a:srgbClr val="FFFF00"/>
              </a:buClr>
              <a:buSzPts val="2800"/>
              <a:buFont typeface="Arial"/>
              <a:buChar char="•"/>
            </a:pPr>
            <a:r>
              <a:rPr lang="en-US" sz="2800" dirty="0">
                <a:solidFill>
                  <a:srgbClr val="FFFF00"/>
                </a:solidFill>
                <a:latin typeface="Calibri"/>
                <a:cs typeface="Calibri"/>
              </a:rPr>
              <a:t>1 Oct 2024</a:t>
            </a:r>
            <a:r>
              <a:rPr lang="en-US" sz="2800" dirty="0">
                <a:solidFill>
                  <a:schemeClr val="lt1"/>
                </a:solidFill>
                <a:latin typeface="Calibri"/>
                <a:cs typeface="Calibri"/>
              </a:rPr>
              <a:t> Beta maturity achieved</a:t>
            </a:r>
            <a:endParaRPr sz="2800" dirty="0">
              <a:solidFill>
                <a:schemeClr val="lt1"/>
              </a:solidFill>
              <a:latin typeface="Calibri"/>
              <a:cs typeface="Calibri"/>
              <a:sym typeface="Calibri"/>
            </a:endParaRPr>
          </a:p>
          <a:p>
            <a:pPr marL="285750" marR="0" lvl="0" indent="-107950" algn="l" rtl="0">
              <a:lnSpc>
                <a:spcPct val="100000"/>
              </a:lnSpc>
              <a:spcBef>
                <a:spcPts val="0"/>
              </a:spcBef>
              <a:spcAft>
                <a:spcPts val="0"/>
              </a:spcAft>
              <a:buClr>
                <a:srgbClr val="FFFF00"/>
              </a:buClr>
              <a:buSzPts val="28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8"/>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657" name="Google Shape;657;p88"/>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CAPE vs RAOB</a:t>
            </a:r>
            <a:endParaRPr sz="1400" b="0" i="0" u="none" strike="noStrike" cap="none">
              <a:solidFill>
                <a:srgbClr val="000000"/>
              </a:solidFill>
              <a:latin typeface="Arial"/>
              <a:ea typeface="Arial"/>
              <a:cs typeface="Arial"/>
              <a:sym typeface="Arial"/>
            </a:endParaRPr>
          </a:p>
        </p:txBody>
      </p:sp>
      <p:sp>
        <p:nvSpPr>
          <p:cNvPr id="658" name="Google Shape;658;p88"/>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40</a:t>
            </a:fld>
            <a:endParaRPr sz="1200" b="0" i="0" u="none" strike="noStrike" cap="none">
              <a:solidFill>
                <a:schemeClr val="lt1"/>
              </a:solidFill>
              <a:latin typeface="Calibri"/>
              <a:ea typeface="Calibri"/>
              <a:cs typeface="Calibri"/>
              <a:sym typeface="Calibri"/>
            </a:endParaRPr>
          </a:p>
        </p:txBody>
      </p:sp>
      <p:sp>
        <p:nvSpPr>
          <p:cNvPr id="659" name="Google Shape;659;p88"/>
          <p:cNvSpPr txBox="1"/>
          <p:nvPr/>
        </p:nvSpPr>
        <p:spPr>
          <a:xfrm>
            <a:off x="1732872" y="5401921"/>
            <a:ext cx="189086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542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bias: -147.77 J/kg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std: </a:t>
            </a:r>
            <a:r>
              <a:rPr lang="en-US" dirty="0">
                <a:solidFill>
                  <a:schemeClr val="lt1"/>
                </a:solidFill>
              </a:rPr>
              <a:t>277.47</a:t>
            </a:r>
            <a:r>
              <a:rPr lang="en-US" sz="1400" b="0" i="0" u="none" strike="noStrike" cap="none" dirty="0">
                <a:solidFill>
                  <a:schemeClr val="lt1"/>
                </a:solidFill>
                <a:latin typeface="Arial"/>
                <a:ea typeface="Arial"/>
                <a:cs typeface="Arial"/>
                <a:sym typeface="Arial"/>
              </a:rPr>
              <a:t> J/kg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0" name="Google Shape;660;p88"/>
          <p:cNvSpPr txBox="1"/>
          <p:nvPr/>
        </p:nvSpPr>
        <p:spPr>
          <a:xfrm>
            <a:off x="6343670" y="5401962"/>
            <a:ext cx="269788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483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bias: -109.42 J/kg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a:t>
            </a:r>
            <a:r>
              <a:rPr lang="en-US" dirty="0">
                <a:solidFill>
                  <a:schemeClr val="lt1"/>
                </a:solidFill>
              </a:rPr>
              <a:t>267.64</a:t>
            </a:r>
            <a:r>
              <a:rPr lang="en-US" sz="1400" b="0" i="0" u="none" strike="noStrike" cap="none" dirty="0">
                <a:solidFill>
                  <a:schemeClr val="lt1"/>
                </a:solidFill>
                <a:latin typeface="Arial"/>
                <a:ea typeface="Arial"/>
                <a:cs typeface="Arial"/>
                <a:sym typeface="Arial"/>
              </a:rPr>
              <a:t> J/kg</a:t>
            </a:r>
            <a:endParaRPr sz="1400" b="0" i="0" u="none" strike="noStrike" cap="none" dirty="0">
              <a:solidFill>
                <a:srgbClr val="000000"/>
              </a:solidFill>
              <a:latin typeface="Arial"/>
              <a:ea typeface="Arial"/>
              <a:cs typeface="Arial"/>
              <a:sym typeface="Arial"/>
            </a:endParaRPr>
          </a:p>
        </p:txBody>
      </p:sp>
      <p:sp>
        <p:nvSpPr>
          <p:cNvPr id="661" name="Google Shape;661;p88"/>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grpSp>
        <p:nvGrpSpPr>
          <p:cNvPr id="662" name="Google Shape;662;p88"/>
          <p:cNvGrpSpPr/>
          <p:nvPr/>
        </p:nvGrpSpPr>
        <p:grpSpPr>
          <a:xfrm>
            <a:off x="336989" y="2019943"/>
            <a:ext cx="4249120" cy="3129631"/>
            <a:chOff x="-76186" y="1190817"/>
            <a:chExt cx="3020957" cy="2226595"/>
          </a:xfrm>
        </p:grpSpPr>
        <p:pic>
          <p:nvPicPr>
            <p:cNvPr id="663" name="Google Shape;663;p88"/>
            <p:cNvPicPr preferRelativeResize="0"/>
            <p:nvPr/>
          </p:nvPicPr>
          <p:blipFill>
            <a:blip r:embed="rId3">
              <a:extLst>
                <a:ext uri="{28A0092B-C50C-407E-A947-70E740481C1C}">
                  <a14:useLocalDpi xmlns:a14="http://schemas.microsoft.com/office/drawing/2010/main" val="0"/>
                </a:ext>
              </a:extLst>
            </a:blip>
            <a:stretch>
              <a:fillRect/>
            </a:stretch>
          </p:blipFill>
          <p:spPr>
            <a:xfrm>
              <a:off x="-76186" y="1190817"/>
              <a:ext cx="2967573" cy="2226595"/>
            </a:xfrm>
            <a:prstGeom prst="rect">
              <a:avLst/>
            </a:prstGeom>
            <a:noFill/>
            <a:ln>
              <a:noFill/>
            </a:ln>
          </p:spPr>
        </p:pic>
        <p:sp>
          <p:nvSpPr>
            <p:cNvPr id="664" name="Google Shape;664;p88"/>
            <p:cNvSpPr txBox="1"/>
            <p:nvPr/>
          </p:nvSpPr>
          <p:spPr>
            <a:xfrm>
              <a:off x="1973831" y="2793672"/>
              <a:ext cx="970940"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grpSp>
      <p:grpSp>
        <p:nvGrpSpPr>
          <p:cNvPr id="665" name="Google Shape;665;p88"/>
          <p:cNvGrpSpPr/>
          <p:nvPr/>
        </p:nvGrpSpPr>
        <p:grpSpPr>
          <a:xfrm>
            <a:off x="4790411" y="2021134"/>
            <a:ext cx="4251145" cy="3127247"/>
            <a:chOff x="4790411" y="2021134"/>
            <a:chExt cx="4251145" cy="3127247"/>
          </a:xfrm>
        </p:grpSpPr>
        <p:pic>
          <p:nvPicPr>
            <p:cNvPr id="666" name="Google Shape;666;p88"/>
            <p:cNvPicPr preferRelativeResize="0"/>
            <p:nvPr/>
          </p:nvPicPr>
          <p:blipFill>
            <a:blip r:embed="rId4">
              <a:extLst>
                <a:ext uri="{28A0092B-C50C-407E-A947-70E740481C1C}">
                  <a14:useLocalDpi xmlns:a14="http://schemas.microsoft.com/office/drawing/2010/main" val="0"/>
                </a:ext>
              </a:extLst>
            </a:blip>
            <a:stretch>
              <a:fillRect/>
            </a:stretch>
          </p:blipFill>
          <p:spPr>
            <a:xfrm>
              <a:off x="4790411" y="2021134"/>
              <a:ext cx="4170888" cy="3127247"/>
            </a:xfrm>
            <a:prstGeom prst="rect">
              <a:avLst/>
            </a:prstGeom>
            <a:noFill/>
            <a:ln>
              <a:noFill/>
            </a:ln>
          </p:spPr>
        </p:pic>
        <p:sp>
          <p:nvSpPr>
            <p:cNvPr id="667" name="Google Shape;667;p88"/>
            <p:cNvSpPr txBox="1"/>
            <p:nvPr/>
          </p:nvSpPr>
          <p:spPr>
            <a:xfrm>
              <a:off x="7619999" y="4272863"/>
              <a:ext cx="14215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grpSp>
      <p:sp>
        <p:nvSpPr>
          <p:cNvPr id="668" name="Google Shape;668;p88"/>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1000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2500 J/kg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3"/>
        <p:cNvGrpSpPr/>
        <p:nvPr/>
      </p:nvGrpSpPr>
      <p:grpSpPr>
        <a:xfrm>
          <a:off x="0" y="0"/>
          <a:ext cx="0" cy="0"/>
          <a:chOff x="0" y="0"/>
          <a:chExt cx="0" cy="0"/>
        </a:xfrm>
      </p:grpSpPr>
      <p:sp>
        <p:nvSpPr>
          <p:cNvPr id="674" name="Google Shape;674;p3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675" name="Google Shape;675;p33"/>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Calibri"/>
                <a:ea typeface="Calibri"/>
                <a:cs typeface="Calibri"/>
                <a:sym typeface="Calibri"/>
              </a:rPr>
              <a:t>SI vs RAOB</a:t>
            </a:r>
            <a:endParaRPr sz="1400" b="0" i="0" u="none" strike="noStrike" cap="none">
              <a:solidFill>
                <a:srgbClr val="000000"/>
              </a:solidFill>
              <a:latin typeface="Arial"/>
              <a:ea typeface="Arial"/>
              <a:cs typeface="Arial"/>
              <a:sym typeface="Arial"/>
            </a:endParaRPr>
          </a:p>
        </p:txBody>
      </p:sp>
      <p:sp>
        <p:nvSpPr>
          <p:cNvPr id="676" name="Google Shape;676;p3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41</a:t>
            </a:fld>
            <a:endParaRPr sz="1200" b="0" i="0" u="none" strike="noStrike" cap="none">
              <a:solidFill>
                <a:schemeClr val="lt1"/>
              </a:solidFill>
              <a:latin typeface="Calibri"/>
              <a:ea typeface="Calibri"/>
              <a:cs typeface="Calibri"/>
              <a:sym typeface="Calibri"/>
            </a:endParaRPr>
          </a:p>
        </p:txBody>
      </p:sp>
      <p:sp>
        <p:nvSpPr>
          <p:cNvPr id="677" name="Google Shape;677;p33"/>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Accuracy spec: 2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Precision spec: 6.5 K</a:t>
            </a:r>
            <a:endParaRPr sz="1400" b="0" i="0" u="none" strike="noStrike" cap="none" dirty="0">
              <a:solidFill>
                <a:srgbClr val="000000"/>
              </a:solidFill>
              <a:latin typeface="Arial"/>
              <a:ea typeface="Arial"/>
              <a:cs typeface="Arial"/>
              <a:sym typeface="Arial"/>
            </a:endParaRPr>
          </a:p>
        </p:txBody>
      </p:sp>
      <p:sp>
        <p:nvSpPr>
          <p:cNvPr id="678" name="Google Shape;678;p33"/>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679" name="Google Shape;679;p33"/>
          <p:cNvSpPr txBox="1"/>
          <p:nvPr/>
        </p:nvSpPr>
        <p:spPr>
          <a:xfrm>
            <a:off x="173287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2213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-0.46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2.74 K</a:t>
            </a:r>
            <a:endParaRPr sz="1400" b="0" i="0" u="none" strike="noStrike" cap="none" dirty="0">
              <a:solidFill>
                <a:srgbClr val="000000"/>
              </a:solidFill>
              <a:latin typeface="Arial"/>
              <a:ea typeface="Arial"/>
              <a:cs typeface="Arial"/>
              <a:sym typeface="Arial"/>
            </a:endParaRPr>
          </a:p>
        </p:txBody>
      </p:sp>
      <p:sp>
        <p:nvSpPr>
          <p:cNvPr id="680" name="Google Shape;680;p33"/>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2128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a:t>
            </a:r>
            <a:r>
              <a:rPr lang="en-US" dirty="0">
                <a:solidFill>
                  <a:schemeClr val="lt1"/>
                </a:solidFill>
              </a:rPr>
              <a:t>0.75</a:t>
            </a:r>
            <a:r>
              <a:rPr lang="en-US" sz="1400" b="0" i="0" u="none" strike="noStrike" cap="none" dirty="0">
                <a:solidFill>
                  <a:schemeClr val="lt1"/>
                </a:solidFill>
                <a:latin typeface="Arial"/>
                <a:ea typeface="Arial"/>
                <a:cs typeface="Arial"/>
                <a:sym typeface="Arial"/>
              </a:rPr>
              <a:t>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std: 2.63 K</a:t>
            </a:r>
            <a:endParaRPr sz="1400" b="0" i="0" u="none" strike="noStrike" cap="none" dirty="0">
              <a:solidFill>
                <a:srgbClr val="000000"/>
              </a:solidFill>
              <a:latin typeface="Arial"/>
              <a:ea typeface="Arial"/>
              <a:cs typeface="Arial"/>
              <a:sym typeface="Arial"/>
            </a:endParaRPr>
          </a:p>
        </p:txBody>
      </p:sp>
      <p:grpSp>
        <p:nvGrpSpPr>
          <p:cNvPr id="681" name="Google Shape;681;p33"/>
          <p:cNvGrpSpPr/>
          <p:nvPr/>
        </p:nvGrpSpPr>
        <p:grpSpPr>
          <a:xfrm>
            <a:off x="336991" y="2019943"/>
            <a:ext cx="4174032" cy="3129630"/>
            <a:chOff x="-76185" y="1190817"/>
            <a:chExt cx="2967573" cy="2226595"/>
          </a:xfrm>
        </p:grpSpPr>
        <p:pic>
          <p:nvPicPr>
            <p:cNvPr id="682" name="Google Shape;682;p33"/>
            <p:cNvPicPr preferRelativeResize="0"/>
            <p:nvPr/>
          </p:nvPicPr>
          <p:blipFill>
            <a:blip r:embed="rId3">
              <a:extLst>
                <a:ext uri="{28A0092B-C50C-407E-A947-70E740481C1C}">
                  <a14:useLocalDpi xmlns:a14="http://schemas.microsoft.com/office/drawing/2010/main" val="0"/>
                </a:ext>
              </a:extLst>
            </a:blip>
            <a:stretch>
              <a:fillRect/>
            </a:stretch>
          </p:blipFill>
          <p:spPr>
            <a:xfrm>
              <a:off x="-76185" y="1190817"/>
              <a:ext cx="2967573" cy="2226595"/>
            </a:xfrm>
            <a:prstGeom prst="rect">
              <a:avLst/>
            </a:prstGeom>
            <a:noFill/>
            <a:ln>
              <a:noFill/>
            </a:ln>
          </p:spPr>
        </p:pic>
        <p:sp>
          <p:nvSpPr>
            <p:cNvPr id="683" name="Google Shape;683;p33"/>
            <p:cNvSpPr txBox="1"/>
            <p:nvPr/>
          </p:nvSpPr>
          <p:spPr>
            <a:xfrm>
              <a:off x="1973831" y="2793672"/>
              <a:ext cx="539237"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grpSp>
      <p:grpSp>
        <p:nvGrpSpPr>
          <p:cNvPr id="684" name="Google Shape;684;p33"/>
          <p:cNvGrpSpPr/>
          <p:nvPr/>
        </p:nvGrpSpPr>
        <p:grpSpPr>
          <a:xfrm>
            <a:off x="4790427" y="2021134"/>
            <a:ext cx="4170855" cy="3127248"/>
            <a:chOff x="4790427" y="2021134"/>
            <a:chExt cx="4170855" cy="3127248"/>
          </a:xfrm>
        </p:grpSpPr>
        <p:pic>
          <p:nvPicPr>
            <p:cNvPr id="685" name="Google Shape;685;p33"/>
            <p:cNvPicPr preferRelativeResize="0"/>
            <p:nvPr/>
          </p:nvPicPr>
          <p:blipFill>
            <a:blip r:embed="rId4">
              <a:extLst>
                <a:ext uri="{28A0092B-C50C-407E-A947-70E740481C1C}">
                  <a14:useLocalDpi xmlns:a14="http://schemas.microsoft.com/office/drawing/2010/main" val="0"/>
                </a:ext>
              </a:extLst>
            </a:blip>
            <a:stretch>
              <a:fillRect/>
            </a:stretch>
          </p:blipFill>
          <p:spPr>
            <a:xfrm>
              <a:off x="4790427" y="2021134"/>
              <a:ext cx="4170855" cy="3127248"/>
            </a:xfrm>
            <a:prstGeom prst="rect">
              <a:avLst/>
            </a:prstGeom>
            <a:noFill/>
            <a:ln>
              <a:noFill/>
            </a:ln>
          </p:spPr>
        </p:pic>
        <p:sp>
          <p:nvSpPr>
            <p:cNvPr id="686" name="Google Shape;686;p33"/>
            <p:cNvSpPr txBox="1"/>
            <p:nvPr/>
          </p:nvSpPr>
          <p:spPr>
            <a:xfrm>
              <a:off x="7619999" y="4272863"/>
              <a:ext cx="6434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8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693" name="Google Shape;693;p89"/>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2024.11-2024.12 </a:t>
            </a:r>
            <a:endParaRPr sz="1400" b="0" i="0" u="none" strike="noStrike" cap="none" dirty="0">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dirty="0">
                <a:solidFill>
                  <a:srgbClr val="FF0000"/>
                </a:solidFill>
                <a:latin typeface="Calibri"/>
                <a:ea typeface="Calibri"/>
                <a:cs typeface="Calibri"/>
                <a:sym typeface="Calibri"/>
              </a:rPr>
              <a:t>KI vs RAOB </a:t>
            </a:r>
            <a:endParaRPr sz="1400" b="0" i="0" u="none" strike="noStrike" cap="none" dirty="0">
              <a:solidFill>
                <a:srgbClr val="000000"/>
              </a:solidFill>
              <a:latin typeface="Arial"/>
              <a:ea typeface="Arial"/>
              <a:cs typeface="Arial"/>
              <a:sym typeface="Arial"/>
            </a:endParaRPr>
          </a:p>
        </p:txBody>
      </p:sp>
      <p:sp>
        <p:nvSpPr>
          <p:cNvPr id="694" name="Google Shape;694;p89"/>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42</a:t>
            </a:fld>
            <a:endParaRPr sz="1200" b="0" i="0" u="none" strike="noStrike" cap="none">
              <a:solidFill>
                <a:schemeClr val="lt1"/>
              </a:solidFill>
              <a:latin typeface="Calibri"/>
              <a:ea typeface="Calibri"/>
              <a:cs typeface="Calibri"/>
              <a:sym typeface="Calibri"/>
            </a:endParaRPr>
          </a:p>
        </p:txBody>
      </p:sp>
      <p:sp>
        <p:nvSpPr>
          <p:cNvPr id="695" name="Google Shape;695;p89"/>
          <p:cNvSpPr txBox="1"/>
          <p:nvPr/>
        </p:nvSpPr>
        <p:spPr>
          <a:xfrm>
            <a:off x="173287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989</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bias: -0.88 K</a:t>
            </a:r>
            <a:endParaRPr dirty="0">
              <a:solidFill>
                <a:schemeClr val="lt1"/>
              </a:solidFil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std: 5.54 K</a:t>
            </a:r>
            <a:endParaRPr dirty="0">
              <a:solidFill>
                <a:schemeClr val="lt1"/>
              </a:solidFill>
            </a:endParaRPr>
          </a:p>
        </p:txBody>
      </p:sp>
      <p:sp>
        <p:nvSpPr>
          <p:cNvPr id="696" name="Google Shape;696;p89"/>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956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bias: 0.09 K</a:t>
            </a:r>
            <a:endParaRPr dirty="0">
              <a:solidFill>
                <a:schemeClr val="lt1"/>
              </a:solidFil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std: 5.62 K</a:t>
            </a:r>
            <a:endParaRPr dirty="0">
              <a:solidFill>
                <a:schemeClr val="lt1"/>
              </a:solidFill>
            </a:endParaRPr>
          </a:p>
        </p:txBody>
      </p:sp>
      <p:grpSp>
        <p:nvGrpSpPr>
          <p:cNvPr id="697" name="Google Shape;697;p89"/>
          <p:cNvGrpSpPr/>
          <p:nvPr/>
        </p:nvGrpSpPr>
        <p:grpSpPr>
          <a:xfrm>
            <a:off x="336974" y="2019943"/>
            <a:ext cx="4174064" cy="3129629"/>
            <a:chOff x="-76197" y="1190817"/>
            <a:chExt cx="2967595" cy="2226594"/>
          </a:xfrm>
        </p:grpSpPr>
        <p:pic>
          <p:nvPicPr>
            <p:cNvPr id="698" name="Google Shape;698;p89"/>
            <p:cNvPicPr preferRelativeResize="0"/>
            <p:nvPr/>
          </p:nvPicPr>
          <p:blipFill>
            <a:blip r:embed="rId3">
              <a:extLst>
                <a:ext uri="{28A0092B-C50C-407E-A947-70E740481C1C}">
                  <a14:useLocalDpi xmlns:a14="http://schemas.microsoft.com/office/drawing/2010/main" val="0"/>
                </a:ext>
              </a:extLst>
            </a:blip>
            <a:stretch>
              <a:fillRect/>
            </a:stretch>
          </p:blipFill>
          <p:spPr>
            <a:xfrm>
              <a:off x="-76197" y="1190817"/>
              <a:ext cx="2967595" cy="2226594"/>
            </a:xfrm>
            <a:prstGeom prst="rect">
              <a:avLst/>
            </a:prstGeom>
            <a:noFill/>
            <a:ln>
              <a:noFill/>
            </a:ln>
          </p:spPr>
        </p:pic>
        <p:sp>
          <p:nvSpPr>
            <p:cNvPr id="699" name="Google Shape;699;p89"/>
            <p:cNvSpPr txBox="1"/>
            <p:nvPr/>
          </p:nvSpPr>
          <p:spPr>
            <a:xfrm>
              <a:off x="1973831" y="2793672"/>
              <a:ext cx="539237"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grpSp>
        <p:nvGrpSpPr>
          <p:cNvPr id="700" name="Google Shape;700;p89"/>
          <p:cNvGrpSpPr/>
          <p:nvPr/>
        </p:nvGrpSpPr>
        <p:grpSpPr>
          <a:xfrm>
            <a:off x="4790411" y="2021134"/>
            <a:ext cx="4170887" cy="3127246"/>
            <a:chOff x="4790411" y="2021134"/>
            <a:chExt cx="4170887" cy="3127246"/>
          </a:xfrm>
        </p:grpSpPr>
        <p:pic>
          <p:nvPicPr>
            <p:cNvPr id="701" name="Google Shape;701;p89"/>
            <p:cNvPicPr preferRelativeResize="0"/>
            <p:nvPr/>
          </p:nvPicPr>
          <p:blipFill>
            <a:blip r:embed="rId4">
              <a:extLst>
                <a:ext uri="{28A0092B-C50C-407E-A947-70E740481C1C}">
                  <a14:useLocalDpi xmlns:a14="http://schemas.microsoft.com/office/drawing/2010/main" val="0"/>
                </a:ext>
              </a:extLst>
            </a:blip>
            <a:stretch>
              <a:fillRect/>
            </a:stretch>
          </p:blipFill>
          <p:spPr>
            <a:xfrm>
              <a:off x="4790411" y="2021134"/>
              <a:ext cx="4170887" cy="3127246"/>
            </a:xfrm>
            <a:prstGeom prst="rect">
              <a:avLst/>
            </a:prstGeom>
            <a:noFill/>
            <a:ln>
              <a:noFill/>
            </a:ln>
          </p:spPr>
        </p:pic>
        <p:sp>
          <p:nvSpPr>
            <p:cNvPr id="702" name="Google Shape;702;p89"/>
            <p:cNvSpPr txBox="1"/>
            <p:nvPr/>
          </p:nvSpPr>
          <p:spPr>
            <a:xfrm>
              <a:off x="7619999" y="4272863"/>
              <a:ext cx="6434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sp>
        <p:nvSpPr>
          <p:cNvPr id="703" name="Google Shape;703;p89"/>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Accuracy spec: 2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Precision spec: 6.5 K</a:t>
            </a:r>
            <a:endParaRPr sz="1400" b="0" i="0" u="none" strike="noStrike" cap="none" dirty="0">
              <a:solidFill>
                <a:srgbClr val="000000"/>
              </a:solidFill>
              <a:latin typeface="Arial"/>
              <a:ea typeface="Arial"/>
              <a:cs typeface="Arial"/>
              <a:sym typeface="Arial"/>
            </a:endParaRPr>
          </a:p>
        </p:txBody>
      </p:sp>
      <p:sp>
        <p:nvSpPr>
          <p:cNvPr id="2" name="Google Shape;678;p33">
            <a:extLst>
              <a:ext uri="{FF2B5EF4-FFF2-40B4-BE49-F238E27FC236}">
                <a16:creationId xmlns:a16="http://schemas.microsoft.com/office/drawing/2014/main" id="{7710E105-8D15-BE52-D2E1-7A5A653D7F10}"/>
              </a:ext>
            </a:extLst>
          </p:cNvPr>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710" name="Google Shape;710;p90"/>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2024.11-2024.12 </a:t>
            </a:r>
            <a:endParaRPr sz="1400" b="0" i="0" u="none" strike="noStrike" cap="none" dirty="0">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dirty="0">
                <a:solidFill>
                  <a:srgbClr val="FF0000"/>
                </a:solidFill>
                <a:latin typeface="Calibri"/>
                <a:ea typeface="Calibri"/>
                <a:cs typeface="Calibri"/>
                <a:sym typeface="Calibri"/>
              </a:rPr>
              <a:t>KI vs RAOB (KI&gt;20)</a:t>
            </a:r>
            <a:endParaRPr sz="1400" b="0" i="0" u="none" strike="noStrike" cap="none" dirty="0">
              <a:solidFill>
                <a:srgbClr val="000000"/>
              </a:solidFill>
              <a:latin typeface="Arial"/>
              <a:ea typeface="Arial"/>
              <a:cs typeface="Arial"/>
              <a:sym typeface="Arial"/>
            </a:endParaRPr>
          </a:p>
        </p:txBody>
      </p:sp>
      <p:sp>
        <p:nvSpPr>
          <p:cNvPr id="711" name="Google Shape;711;p90"/>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43</a:t>
            </a:fld>
            <a:endParaRPr sz="1200" b="0" i="0" u="none" strike="noStrike" cap="none">
              <a:solidFill>
                <a:schemeClr val="lt1"/>
              </a:solidFill>
              <a:latin typeface="Calibri"/>
              <a:ea typeface="Calibri"/>
              <a:cs typeface="Calibri"/>
              <a:sym typeface="Calibri"/>
            </a:endParaRPr>
          </a:p>
        </p:txBody>
      </p:sp>
      <p:sp>
        <p:nvSpPr>
          <p:cNvPr id="712" name="Google Shape;712;p90"/>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653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-1.33 K</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3.82 K</a:t>
            </a:r>
            <a:endParaRPr sz="1400" b="0" i="0" u="none" strike="noStrike" cap="none" dirty="0">
              <a:solidFill>
                <a:schemeClr val="lt1"/>
              </a:solidFill>
              <a:latin typeface="Arial"/>
              <a:ea typeface="Arial"/>
              <a:cs typeface="Arial"/>
              <a:sym typeface="Arial"/>
            </a:endParaRPr>
          </a:p>
        </p:txBody>
      </p:sp>
      <p:grpSp>
        <p:nvGrpSpPr>
          <p:cNvPr id="713" name="Google Shape;713;p90"/>
          <p:cNvGrpSpPr/>
          <p:nvPr/>
        </p:nvGrpSpPr>
        <p:grpSpPr>
          <a:xfrm>
            <a:off x="4790409" y="2028502"/>
            <a:ext cx="4170888" cy="3127248"/>
            <a:chOff x="4790409" y="2028502"/>
            <a:chExt cx="4170888" cy="3127248"/>
          </a:xfrm>
        </p:grpSpPr>
        <p:pic>
          <p:nvPicPr>
            <p:cNvPr id="714" name="Google Shape;714;p90"/>
            <p:cNvPicPr preferRelativeResize="0"/>
            <p:nvPr/>
          </p:nvPicPr>
          <p:blipFill>
            <a:blip r:embed="rId3">
              <a:extLst>
                <a:ext uri="{28A0092B-C50C-407E-A947-70E740481C1C}">
                  <a14:useLocalDpi xmlns:a14="http://schemas.microsoft.com/office/drawing/2010/main" val="0"/>
                </a:ext>
              </a:extLst>
            </a:blip>
            <a:stretch>
              <a:fillRect/>
            </a:stretch>
          </p:blipFill>
          <p:spPr>
            <a:xfrm>
              <a:off x="4790409" y="2028502"/>
              <a:ext cx="4170888" cy="3127248"/>
            </a:xfrm>
            <a:prstGeom prst="rect">
              <a:avLst/>
            </a:prstGeom>
            <a:noFill/>
            <a:ln>
              <a:noFill/>
            </a:ln>
          </p:spPr>
        </p:pic>
        <p:sp>
          <p:nvSpPr>
            <p:cNvPr id="715" name="Google Shape;715;p90"/>
            <p:cNvSpPr txBox="1"/>
            <p:nvPr/>
          </p:nvSpPr>
          <p:spPr>
            <a:xfrm>
              <a:off x="7619999" y="4272863"/>
              <a:ext cx="6434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sp>
        <p:nvSpPr>
          <p:cNvPr id="716" name="Google Shape;716;p90"/>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Accuracy spec: 2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Precision spec: 6.5 K</a:t>
            </a:r>
            <a:endParaRPr sz="1400" b="0" i="0" u="none" strike="noStrike" cap="none" dirty="0">
              <a:solidFill>
                <a:srgbClr val="000000"/>
              </a:solidFill>
              <a:latin typeface="Arial"/>
              <a:ea typeface="Arial"/>
              <a:cs typeface="Arial"/>
              <a:sym typeface="Arial"/>
            </a:endParaRPr>
          </a:p>
        </p:txBody>
      </p:sp>
      <p:sp>
        <p:nvSpPr>
          <p:cNvPr id="717" name="Google Shape;717;p90"/>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graphicFrame>
        <p:nvGraphicFramePr>
          <p:cNvPr id="718" name="Google Shape;718;p90"/>
          <p:cNvGraphicFramePr/>
          <p:nvPr/>
        </p:nvGraphicFramePr>
        <p:xfrm>
          <a:off x="525194" y="2355423"/>
          <a:ext cx="3704475" cy="2134500"/>
        </p:xfrm>
        <a:graphic>
          <a:graphicData uri="http://schemas.openxmlformats.org/drawingml/2006/table">
            <a:tbl>
              <a:tblPr firstRow="1" bandRow="1">
                <a:noFill/>
                <a:tableStyleId>{2BE3C5E5-4063-439E-9A32-EABF72456D19}</a:tableStyleId>
              </a:tblPr>
              <a:tblGrid>
                <a:gridCol w="1182050">
                  <a:extLst>
                    <a:ext uri="{9D8B030D-6E8A-4147-A177-3AD203B41FA5}">
                      <a16:colId xmlns:a16="http://schemas.microsoft.com/office/drawing/2014/main" val="20000"/>
                    </a:ext>
                  </a:extLst>
                </a:gridCol>
                <a:gridCol w="2522425">
                  <a:extLst>
                    <a:ext uri="{9D8B030D-6E8A-4147-A177-3AD203B41FA5}">
                      <a16:colId xmlns:a16="http://schemas.microsoft.com/office/drawing/2014/main" val="20001"/>
                    </a:ext>
                  </a:extLst>
                </a:gridCol>
              </a:tblGrid>
              <a:tr h="3557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K-Index</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Thunderstorm Probability</a:t>
                      </a:r>
                      <a:endParaRPr sz="1400" u="none" strike="noStrike" cap="none"/>
                    </a:p>
                  </a:txBody>
                  <a:tcPr marL="91450" marR="91450" marT="45725" marB="45725"/>
                </a:tc>
                <a:extLst>
                  <a:ext uri="{0D108BD9-81ED-4DB2-BD59-A6C34878D82A}">
                    <a16:rowId xmlns:a16="http://schemas.microsoft.com/office/drawing/2014/main" val="10000"/>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Less than 20</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None</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1"/>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20-25</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Isolated Thunderstorms</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2"/>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26-30</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lt1"/>
                          </a:solidFill>
                        </a:rPr>
                        <a:t>Widely Scattered Thunderstorms</a:t>
                      </a:r>
                      <a:endParaRPr sz="1200" u="none" strike="noStrike" cap="none" dirty="0">
                        <a:solidFill>
                          <a:schemeClr val="lt1"/>
                        </a:solidFill>
                      </a:endParaRPr>
                    </a:p>
                  </a:txBody>
                  <a:tcPr marL="91450" marR="91450" marT="45725" marB="45725"/>
                </a:tc>
                <a:extLst>
                  <a:ext uri="{0D108BD9-81ED-4DB2-BD59-A6C34878D82A}">
                    <a16:rowId xmlns:a16="http://schemas.microsoft.com/office/drawing/2014/main" val="10003"/>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31-35</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lt1"/>
                          </a:solidFill>
                        </a:rPr>
                        <a:t>Scattered Thunderstorms</a:t>
                      </a:r>
                      <a:endParaRPr sz="1200" u="none" strike="noStrike" cap="none" dirty="0">
                        <a:solidFill>
                          <a:schemeClr val="lt1"/>
                        </a:solidFill>
                      </a:endParaRPr>
                    </a:p>
                  </a:txBody>
                  <a:tcPr marL="91450" marR="91450" marT="45725" marB="45725"/>
                </a:tc>
                <a:extLst>
                  <a:ext uri="{0D108BD9-81ED-4DB2-BD59-A6C34878D82A}">
                    <a16:rowId xmlns:a16="http://schemas.microsoft.com/office/drawing/2014/main" val="10004"/>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Above 35</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Numerous Thunderstorms</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725" name="Google Shape;725;p91"/>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2024.11-2024.12 </a:t>
            </a:r>
            <a:endParaRPr sz="1400" b="0" i="0" u="none" strike="noStrike" cap="none" dirty="0">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dirty="0">
                <a:solidFill>
                  <a:srgbClr val="FF0000"/>
                </a:solidFill>
                <a:latin typeface="Calibri"/>
                <a:ea typeface="Calibri"/>
                <a:cs typeface="Calibri"/>
                <a:sym typeface="Calibri"/>
              </a:rPr>
              <a:t>TT vs RAOB</a:t>
            </a:r>
            <a:endParaRPr sz="1400" b="0" i="0" u="none" strike="noStrike" cap="none" dirty="0">
              <a:solidFill>
                <a:srgbClr val="000000"/>
              </a:solidFill>
              <a:latin typeface="Arial"/>
              <a:ea typeface="Arial"/>
              <a:cs typeface="Arial"/>
              <a:sym typeface="Arial"/>
            </a:endParaRPr>
          </a:p>
        </p:txBody>
      </p:sp>
      <p:sp>
        <p:nvSpPr>
          <p:cNvPr id="726" name="Google Shape;726;p91"/>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44</a:t>
            </a:fld>
            <a:endParaRPr sz="1200" b="0" i="0" u="none" strike="noStrike" cap="none">
              <a:solidFill>
                <a:schemeClr val="lt1"/>
              </a:solidFill>
              <a:latin typeface="Calibri"/>
              <a:ea typeface="Calibri"/>
              <a:cs typeface="Calibri"/>
              <a:sym typeface="Calibri"/>
            </a:endParaRPr>
          </a:p>
        </p:txBody>
      </p:sp>
      <p:sp>
        <p:nvSpPr>
          <p:cNvPr id="727" name="Google Shape;727;p91"/>
          <p:cNvSpPr txBox="1"/>
          <p:nvPr/>
        </p:nvSpPr>
        <p:spPr>
          <a:xfrm>
            <a:off x="173287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2213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bias: 0.84 K</a:t>
            </a:r>
            <a:endParaRPr dirty="0">
              <a:solidFill>
                <a:schemeClr val="lt1"/>
              </a:solidFill>
            </a:endParaRPr>
          </a:p>
          <a:p>
            <a:pPr marL="0" marR="0" lvl="0" indent="0" algn="l" rtl="0">
              <a:lnSpc>
                <a:spcPct val="100000"/>
              </a:lnSpc>
              <a:spcBef>
                <a:spcPts val="0"/>
              </a:spcBef>
              <a:spcAft>
                <a:spcPts val="0"/>
              </a:spcAft>
              <a:buClr>
                <a:schemeClr val="lt1"/>
              </a:buClr>
              <a:buSzPts val="1400"/>
              <a:buFont typeface="Arial"/>
              <a:buNone/>
            </a:pPr>
            <a:r>
              <a:rPr lang="en-US" dirty="0">
                <a:solidFill>
                  <a:srgbClr val="FF0000"/>
                </a:solidFill>
              </a:rPr>
              <a:t>std: 5.51 K</a:t>
            </a:r>
            <a:endParaRPr dirty="0">
              <a:solidFill>
                <a:srgbClr val="FF0000"/>
              </a:solidFill>
            </a:endParaRPr>
          </a:p>
        </p:txBody>
      </p:sp>
      <p:sp>
        <p:nvSpPr>
          <p:cNvPr id="728" name="Google Shape;728;p91"/>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2135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bias: 0.61 K</a:t>
            </a:r>
            <a:endParaRPr dirty="0">
              <a:solidFill>
                <a:schemeClr val="lt1"/>
              </a:solidFill>
            </a:endParaRPr>
          </a:p>
          <a:p>
            <a:pPr marL="0" marR="0" lvl="0" indent="0" algn="l" rtl="0">
              <a:lnSpc>
                <a:spcPct val="100000"/>
              </a:lnSpc>
              <a:spcBef>
                <a:spcPts val="0"/>
              </a:spcBef>
              <a:spcAft>
                <a:spcPts val="0"/>
              </a:spcAft>
              <a:buClr>
                <a:schemeClr val="lt1"/>
              </a:buClr>
              <a:buSzPts val="1400"/>
              <a:buFont typeface="Arial"/>
              <a:buNone/>
            </a:pPr>
            <a:r>
              <a:rPr lang="en-US" dirty="0">
                <a:solidFill>
                  <a:srgbClr val="FF0000"/>
                </a:solidFill>
              </a:rPr>
              <a:t>std: 4.94 K</a:t>
            </a:r>
            <a:endParaRPr dirty="0">
              <a:solidFill>
                <a:srgbClr val="FF0000"/>
              </a:solidFill>
            </a:endParaRPr>
          </a:p>
        </p:txBody>
      </p:sp>
      <p:grpSp>
        <p:nvGrpSpPr>
          <p:cNvPr id="729" name="Google Shape;729;p91"/>
          <p:cNvGrpSpPr/>
          <p:nvPr/>
        </p:nvGrpSpPr>
        <p:grpSpPr>
          <a:xfrm>
            <a:off x="336991" y="2019943"/>
            <a:ext cx="4174030" cy="3129629"/>
            <a:chOff x="-76185" y="1190817"/>
            <a:chExt cx="2967571" cy="2226594"/>
          </a:xfrm>
        </p:grpSpPr>
        <p:pic>
          <p:nvPicPr>
            <p:cNvPr id="730" name="Google Shape;730;p91"/>
            <p:cNvPicPr preferRelativeResize="0"/>
            <p:nvPr/>
          </p:nvPicPr>
          <p:blipFill>
            <a:blip r:embed="rId3">
              <a:extLst>
                <a:ext uri="{28A0092B-C50C-407E-A947-70E740481C1C}">
                  <a14:useLocalDpi xmlns:a14="http://schemas.microsoft.com/office/drawing/2010/main" val="0"/>
                </a:ext>
              </a:extLst>
            </a:blip>
            <a:stretch>
              <a:fillRect/>
            </a:stretch>
          </p:blipFill>
          <p:spPr>
            <a:xfrm>
              <a:off x="-76185" y="1190817"/>
              <a:ext cx="2967571" cy="2226594"/>
            </a:xfrm>
            <a:prstGeom prst="rect">
              <a:avLst/>
            </a:prstGeom>
            <a:noFill/>
            <a:ln>
              <a:noFill/>
            </a:ln>
          </p:spPr>
        </p:pic>
        <p:sp>
          <p:nvSpPr>
            <p:cNvPr id="731" name="Google Shape;731;p91"/>
            <p:cNvSpPr txBox="1"/>
            <p:nvPr/>
          </p:nvSpPr>
          <p:spPr>
            <a:xfrm>
              <a:off x="1973831" y="2793672"/>
              <a:ext cx="539237"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grpSp>
        <p:nvGrpSpPr>
          <p:cNvPr id="732" name="Google Shape;732;p91"/>
          <p:cNvGrpSpPr/>
          <p:nvPr/>
        </p:nvGrpSpPr>
        <p:grpSpPr>
          <a:xfrm>
            <a:off x="4790428" y="2021134"/>
            <a:ext cx="4170853" cy="3127247"/>
            <a:chOff x="4790428" y="2021134"/>
            <a:chExt cx="4170853" cy="3127247"/>
          </a:xfrm>
        </p:grpSpPr>
        <p:pic>
          <p:nvPicPr>
            <p:cNvPr id="733" name="Google Shape;733;p91"/>
            <p:cNvPicPr preferRelativeResize="0"/>
            <p:nvPr/>
          </p:nvPicPr>
          <p:blipFill>
            <a:blip r:embed="rId4">
              <a:extLst>
                <a:ext uri="{28A0092B-C50C-407E-A947-70E740481C1C}">
                  <a14:useLocalDpi xmlns:a14="http://schemas.microsoft.com/office/drawing/2010/main" val="0"/>
                </a:ext>
              </a:extLst>
            </a:blip>
            <a:stretch>
              <a:fillRect/>
            </a:stretch>
          </p:blipFill>
          <p:spPr>
            <a:xfrm>
              <a:off x="4790428" y="2021134"/>
              <a:ext cx="4170853" cy="3127247"/>
            </a:xfrm>
            <a:prstGeom prst="rect">
              <a:avLst/>
            </a:prstGeom>
            <a:noFill/>
            <a:ln>
              <a:noFill/>
            </a:ln>
          </p:spPr>
        </p:pic>
        <p:sp>
          <p:nvSpPr>
            <p:cNvPr id="734" name="Google Shape;734;p91"/>
            <p:cNvSpPr txBox="1"/>
            <p:nvPr/>
          </p:nvSpPr>
          <p:spPr>
            <a:xfrm>
              <a:off x="7619999" y="4272863"/>
              <a:ext cx="7450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sp>
        <p:nvSpPr>
          <p:cNvPr id="735" name="Google Shape;735;p91"/>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4 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2"/>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742" name="Google Shape;742;p92"/>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2024.11-2024.12 </a:t>
            </a:r>
            <a:endParaRPr sz="1400" b="0" i="0" u="none" strike="noStrike" cap="none" dirty="0">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dirty="0">
                <a:solidFill>
                  <a:srgbClr val="FF0000"/>
                </a:solidFill>
                <a:latin typeface="Calibri"/>
                <a:ea typeface="Calibri"/>
                <a:cs typeface="Calibri"/>
                <a:sym typeface="Calibri"/>
              </a:rPr>
              <a:t>TT vs RAOB (TT&gt;20)</a:t>
            </a:r>
            <a:endParaRPr sz="1400" b="0" i="0" u="none" strike="noStrike" cap="none" dirty="0">
              <a:solidFill>
                <a:srgbClr val="000000"/>
              </a:solidFill>
              <a:latin typeface="Arial"/>
              <a:ea typeface="Arial"/>
              <a:cs typeface="Arial"/>
              <a:sym typeface="Arial"/>
            </a:endParaRPr>
          </a:p>
        </p:txBody>
      </p:sp>
      <p:sp>
        <p:nvSpPr>
          <p:cNvPr id="743" name="Google Shape;743;p92"/>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45</a:t>
            </a:fld>
            <a:endParaRPr sz="1200" b="0" i="0" u="none" strike="noStrike" cap="none">
              <a:solidFill>
                <a:schemeClr val="lt1"/>
              </a:solidFill>
              <a:latin typeface="Calibri"/>
              <a:ea typeface="Calibri"/>
              <a:cs typeface="Calibri"/>
              <a:sym typeface="Calibri"/>
            </a:endParaRPr>
          </a:p>
        </p:txBody>
      </p:sp>
      <p:sp>
        <p:nvSpPr>
          <p:cNvPr id="744" name="Google Shape;744;p92"/>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3505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-0.41 K</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3.42 K</a:t>
            </a:r>
            <a:endParaRPr sz="1400" b="0" i="0" u="none" strike="noStrike" cap="none" dirty="0">
              <a:solidFill>
                <a:schemeClr val="lt1"/>
              </a:solidFill>
              <a:latin typeface="Arial"/>
              <a:ea typeface="Arial"/>
              <a:cs typeface="Arial"/>
              <a:sym typeface="Arial"/>
            </a:endParaRPr>
          </a:p>
        </p:txBody>
      </p:sp>
      <p:grpSp>
        <p:nvGrpSpPr>
          <p:cNvPr id="745" name="Google Shape;745;p92"/>
          <p:cNvGrpSpPr/>
          <p:nvPr/>
        </p:nvGrpSpPr>
        <p:grpSpPr>
          <a:xfrm>
            <a:off x="4790409" y="2028502"/>
            <a:ext cx="4170888" cy="3127247"/>
            <a:chOff x="4790409" y="2028502"/>
            <a:chExt cx="4170888" cy="3127247"/>
          </a:xfrm>
        </p:grpSpPr>
        <p:pic>
          <p:nvPicPr>
            <p:cNvPr id="746" name="Google Shape;746;p92"/>
            <p:cNvPicPr preferRelativeResize="0"/>
            <p:nvPr/>
          </p:nvPicPr>
          <p:blipFill>
            <a:blip r:embed="rId3">
              <a:extLst>
                <a:ext uri="{28A0092B-C50C-407E-A947-70E740481C1C}">
                  <a14:useLocalDpi xmlns:a14="http://schemas.microsoft.com/office/drawing/2010/main" val="0"/>
                </a:ext>
              </a:extLst>
            </a:blip>
            <a:stretch>
              <a:fillRect/>
            </a:stretch>
          </p:blipFill>
          <p:spPr>
            <a:xfrm>
              <a:off x="4790409" y="2028502"/>
              <a:ext cx="4170888" cy="3127247"/>
            </a:xfrm>
            <a:prstGeom prst="rect">
              <a:avLst/>
            </a:prstGeom>
            <a:noFill/>
            <a:ln>
              <a:noFill/>
            </a:ln>
          </p:spPr>
        </p:pic>
        <p:sp>
          <p:nvSpPr>
            <p:cNvPr id="747" name="Google Shape;747;p92"/>
            <p:cNvSpPr txBox="1"/>
            <p:nvPr/>
          </p:nvSpPr>
          <p:spPr>
            <a:xfrm>
              <a:off x="7619998" y="4272863"/>
              <a:ext cx="78240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graphicFrame>
        <p:nvGraphicFramePr>
          <p:cNvPr id="748" name="Google Shape;748;p92"/>
          <p:cNvGraphicFramePr/>
          <p:nvPr/>
        </p:nvGraphicFramePr>
        <p:xfrm>
          <a:off x="525194" y="2748404"/>
          <a:ext cx="3704475" cy="1524460"/>
        </p:xfrm>
        <a:graphic>
          <a:graphicData uri="http://schemas.openxmlformats.org/drawingml/2006/table">
            <a:tbl>
              <a:tblPr firstRow="1" bandRow="1">
                <a:noFill/>
                <a:tableStyleId>{2BE3C5E5-4063-439E-9A32-EABF72456D19}</a:tableStyleId>
              </a:tblPr>
              <a:tblGrid>
                <a:gridCol w="1182050">
                  <a:extLst>
                    <a:ext uri="{9D8B030D-6E8A-4147-A177-3AD203B41FA5}">
                      <a16:colId xmlns:a16="http://schemas.microsoft.com/office/drawing/2014/main" val="20000"/>
                    </a:ext>
                  </a:extLst>
                </a:gridCol>
                <a:gridCol w="2522425">
                  <a:extLst>
                    <a:ext uri="{9D8B030D-6E8A-4147-A177-3AD203B41FA5}">
                      <a16:colId xmlns:a16="http://schemas.microsoft.com/office/drawing/2014/main" val="20001"/>
                    </a:ext>
                  </a:extLst>
                </a:gridCol>
              </a:tblGrid>
              <a:tr h="3557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TT</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Thunderstorm Probability</a:t>
                      </a:r>
                      <a:endParaRPr sz="1400" u="none" strike="noStrike" cap="none"/>
                    </a:p>
                  </a:txBody>
                  <a:tcPr marL="91450" marR="91450" marT="45725" marB="45725"/>
                </a:tc>
                <a:extLst>
                  <a:ext uri="{0D108BD9-81ED-4DB2-BD59-A6C34878D82A}">
                    <a16:rowId xmlns:a16="http://schemas.microsoft.com/office/drawing/2014/main" val="10000"/>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45-50</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Thunderstorms possible</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1"/>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50-55</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Thunderstorms more likely, possibly server</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2"/>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55-60</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Severe thunderstorms most likely</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749" name="Google Shape;749;p92"/>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750" name="Google Shape;750;p92"/>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4 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757" name="Google Shape;757;p93"/>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LI vs RAOB</a:t>
            </a:r>
            <a:endParaRPr sz="1400" b="0" i="0" u="none" strike="noStrike" cap="none">
              <a:solidFill>
                <a:srgbClr val="000000"/>
              </a:solidFill>
              <a:latin typeface="Arial"/>
              <a:ea typeface="Arial"/>
              <a:cs typeface="Arial"/>
              <a:sym typeface="Arial"/>
            </a:endParaRPr>
          </a:p>
        </p:txBody>
      </p:sp>
      <p:sp>
        <p:nvSpPr>
          <p:cNvPr id="758" name="Google Shape;758;p9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46</a:t>
            </a:fld>
            <a:endParaRPr sz="1200" b="0" i="0" u="none" strike="noStrike" cap="none">
              <a:solidFill>
                <a:schemeClr val="lt1"/>
              </a:solidFill>
              <a:latin typeface="Calibri"/>
              <a:ea typeface="Calibri"/>
              <a:cs typeface="Calibri"/>
              <a:sym typeface="Calibri"/>
            </a:endParaRPr>
          </a:p>
        </p:txBody>
      </p:sp>
      <p:sp>
        <p:nvSpPr>
          <p:cNvPr id="759" name="Google Shape;759;p93"/>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sp>
        <p:nvSpPr>
          <p:cNvPr id="760" name="Google Shape;760;p93"/>
          <p:cNvSpPr txBox="1"/>
          <p:nvPr/>
        </p:nvSpPr>
        <p:spPr>
          <a:xfrm>
            <a:off x="173287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1717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-0.41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std</a:t>
            </a:r>
            <a:r>
              <a:rPr lang="en-US" sz="1400" b="0" i="0" u="none" strike="noStrike" cap="none">
                <a:solidFill>
                  <a:schemeClr val="lt1"/>
                </a:solidFill>
                <a:latin typeface="Arial"/>
                <a:ea typeface="Arial"/>
                <a:cs typeface="Arial"/>
                <a:sym typeface="Arial"/>
              </a:rPr>
              <a:t>: 1.52 </a:t>
            </a:r>
            <a:r>
              <a:rPr lang="en-US" sz="1400" b="0" i="0" u="none" strike="noStrike" cap="none" dirty="0">
                <a:solidFill>
                  <a:schemeClr val="lt1"/>
                </a:solidFill>
                <a:latin typeface="Arial"/>
                <a:ea typeface="Arial"/>
                <a:cs typeface="Arial"/>
                <a:sym typeface="Arial"/>
              </a:rPr>
              <a:t>K</a:t>
            </a:r>
            <a:endParaRPr sz="1400" b="0" i="0" u="none" strike="noStrike" cap="none" dirty="0">
              <a:solidFill>
                <a:srgbClr val="000000"/>
              </a:solidFill>
              <a:latin typeface="Arial"/>
              <a:ea typeface="Arial"/>
              <a:cs typeface="Arial"/>
              <a:sym typeface="Arial"/>
            </a:endParaRPr>
          </a:p>
        </p:txBody>
      </p:sp>
      <p:sp>
        <p:nvSpPr>
          <p:cNvPr id="761" name="Google Shape;761;p93"/>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1921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-0.44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1.59 K</a:t>
            </a:r>
            <a:endParaRPr sz="1400" b="0" i="0" u="none" strike="noStrike" cap="none" dirty="0">
              <a:solidFill>
                <a:srgbClr val="000000"/>
              </a:solidFill>
              <a:latin typeface="Arial"/>
              <a:ea typeface="Arial"/>
              <a:cs typeface="Arial"/>
              <a:sym typeface="Arial"/>
            </a:endParaRPr>
          </a:p>
        </p:txBody>
      </p:sp>
      <p:sp>
        <p:nvSpPr>
          <p:cNvPr id="762" name="Google Shape;762;p93"/>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grpSp>
        <p:nvGrpSpPr>
          <p:cNvPr id="763" name="Google Shape;763;p93"/>
          <p:cNvGrpSpPr/>
          <p:nvPr/>
        </p:nvGrpSpPr>
        <p:grpSpPr>
          <a:xfrm>
            <a:off x="336991" y="2019943"/>
            <a:ext cx="4174032" cy="3129630"/>
            <a:chOff x="-76185" y="1190817"/>
            <a:chExt cx="2967573" cy="2226595"/>
          </a:xfrm>
        </p:grpSpPr>
        <p:pic>
          <p:nvPicPr>
            <p:cNvPr id="764" name="Google Shape;764;p93"/>
            <p:cNvPicPr preferRelativeResize="0"/>
            <p:nvPr/>
          </p:nvPicPr>
          <p:blipFill>
            <a:blip r:embed="rId3">
              <a:extLst>
                <a:ext uri="{28A0092B-C50C-407E-A947-70E740481C1C}">
                  <a14:useLocalDpi xmlns:a14="http://schemas.microsoft.com/office/drawing/2010/main" val="0"/>
                </a:ext>
              </a:extLst>
            </a:blip>
            <a:stretch>
              <a:fillRect/>
            </a:stretch>
          </p:blipFill>
          <p:spPr>
            <a:xfrm>
              <a:off x="-76185" y="1190817"/>
              <a:ext cx="2967573" cy="2226595"/>
            </a:xfrm>
            <a:prstGeom prst="rect">
              <a:avLst/>
            </a:prstGeom>
            <a:noFill/>
            <a:ln>
              <a:noFill/>
            </a:ln>
          </p:spPr>
        </p:pic>
        <p:sp>
          <p:nvSpPr>
            <p:cNvPr id="765" name="Google Shape;765;p93"/>
            <p:cNvSpPr txBox="1"/>
            <p:nvPr/>
          </p:nvSpPr>
          <p:spPr>
            <a:xfrm>
              <a:off x="1973831" y="2793672"/>
              <a:ext cx="376659"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grpSp>
      <p:grpSp>
        <p:nvGrpSpPr>
          <p:cNvPr id="766" name="Google Shape;766;p93"/>
          <p:cNvGrpSpPr/>
          <p:nvPr/>
        </p:nvGrpSpPr>
        <p:grpSpPr>
          <a:xfrm>
            <a:off x="4790411" y="2021134"/>
            <a:ext cx="4170888" cy="3127247"/>
            <a:chOff x="4790411" y="2021134"/>
            <a:chExt cx="4170888" cy="3127247"/>
          </a:xfrm>
        </p:grpSpPr>
        <p:pic>
          <p:nvPicPr>
            <p:cNvPr id="767" name="Google Shape;767;p93"/>
            <p:cNvPicPr preferRelativeResize="0"/>
            <p:nvPr/>
          </p:nvPicPr>
          <p:blipFill>
            <a:blip r:embed="rId4">
              <a:extLst>
                <a:ext uri="{28A0092B-C50C-407E-A947-70E740481C1C}">
                  <a14:useLocalDpi xmlns:a14="http://schemas.microsoft.com/office/drawing/2010/main" val="0"/>
                </a:ext>
              </a:extLst>
            </a:blip>
            <a:stretch>
              <a:fillRect/>
            </a:stretch>
          </p:blipFill>
          <p:spPr>
            <a:xfrm>
              <a:off x="4790411" y="2021134"/>
              <a:ext cx="4170888" cy="3127247"/>
            </a:xfrm>
            <a:prstGeom prst="rect">
              <a:avLst/>
            </a:prstGeom>
            <a:noFill/>
            <a:ln>
              <a:noFill/>
            </a:ln>
          </p:spPr>
        </p:pic>
        <p:sp>
          <p:nvSpPr>
            <p:cNvPr id="768" name="Google Shape;768;p93"/>
            <p:cNvSpPr txBox="1"/>
            <p:nvPr/>
          </p:nvSpPr>
          <p:spPr>
            <a:xfrm>
              <a:off x="7619999" y="4272863"/>
              <a:ext cx="52978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9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775" name="Google Shape;775;p94"/>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CAPE vs RAOB</a:t>
            </a:r>
            <a:endParaRPr sz="1400" b="0" i="0" u="none" strike="noStrike" cap="none">
              <a:solidFill>
                <a:srgbClr val="000000"/>
              </a:solidFill>
              <a:latin typeface="Arial"/>
              <a:ea typeface="Arial"/>
              <a:cs typeface="Arial"/>
              <a:sym typeface="Arial"/>
            </a:endParaRPr>
          </a:p>
        </p:txBody>
      </p:sp>
      <p:sp>
        <p:nvSpPr>
          <p:cNvPr id="776" name="Google Shape;776;p94"/>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47</a:t>
            </a:fld>
            <a:endParaRPr sz="1200" b="0" i="0" u="none" strike="noStrike" cap="none">
              <a:solidFill>
                <a:schemeClr val="lt1"/>
              </a:solidFill>
              <a:latin typeface="Calibri"/>
              <a:ea typeface="Calibri"/>
              <a:cs typeface="Calibri"/>
              <a:sym typeface="Calibri"/>
            </a:endParaRPr>
          </a:p>
        </p:txBody>
      </p:sp>
      <p:sp>
        <p:nvSpPr>
          <p:cNvPr id="777" name="Google Shape;777;p94"/>
          <p:cNvSpPr txBox="1"/>
          <p:nvPr/>
        </p:nvSpPr>
        <p:spPr>
          <a:xfrm>
            <a:off x="1732872" y="5401921"/>
            <a:ext cx="189086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341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bias: -161.56 J/kg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std: 310.00 J/kg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78" name="Google Shape;778;p94"/>
          <p:cNvSpPr txBox="1"/>
          <p:nvPr/>
        </p:nvSpPr>
        <p:spPr>
          <a:xfrm>
            <a:off x="6343670" y="5401962"/>
            <a:ext cx="269788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282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bias: -118.73 J/kg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323.00 J/kg</a:t>
            </a:r>
            <a:endParaRPr sz="1400" b="0" i="0" u="none" strike="noStrike" cap="none" dirty="0">
              <a:solidFill>
                <a:srgbClr val="000000"/>
              </a:solidFill>
              <a:latin typeface="Arial"/>
              <a:ea typeface="Arial"/>
              <a:cs typeface="Arial"/>
              <a:sym typeface="Arial"/>
            </a:endParaRPr>
          </a:p>
        </p:txBody>
      </p:sp>
      <p:sp>
        <p:nvSpPr>
          <p:cNvPr id="779" name="Google Shape;779;p94"/>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grpSp>
        <p:nvGrpSpPr>
          <p:cNvPr id="780" name="Google Shape;780;p94"/>
          <p:cNvGrpSpPr/>
          <p:nvPr/>
        </p:nvGrpSpPr>
        <p:grpSpPr>
          <a:xfrm>
            <a:off x="336989" y="2019945"/>
            <a:ext cx="4249120" cy="3129630"/>
            <a:chOff x="-76186" y="1190818"/>
            <a:chExt cx="3020957" cy="2226594"/>
          </a:xfrm>
        </p:grpSpPr>
        <p:pic>
          <p:nvPicPr>
            <p:cNvPr id="781" name="Google Shape;781;p94"/>
            <p:cNvPicPr preferRelativeResize="0"/>
            <p:nvPr/>
          </p:nvPicPr>
          <p:blipFill>
            <a:blip r:embed="rId3">
              <a:extLst>
                <a:ext uri="{28A0092B-C50C-407E-A947-70E740481C1C}">
                  <a14:useLocalDpi xmlns:a14="http://schemas.microsoft.com/office/drawing/2010/main" val="0"/>
                </a:ext>
              </a:extLst>
            </a:blip>
            <a:stretch>
              <a:fillRect/>
            </a:stretch>
          </p:blipFill>
          <p:spPr>
            <a:xfrm>
              <a:off x="-76186" y="1190818"/>
              <a:ext cx="2967573" cy="2226594"/>
            </a:xfrm>
            <a:prstGeom prst="rect">
              <a:avLst/>
            </a:prstGeom>
            <a:noFill/>
            <a:ln>
              <a:noFill/>
            </a:ln>
          </p:spPr>
        </p:pic>
        <p:sp>
          <p:nvSpPr>
            <p:cNvPr id="782" name="Google Shape;782;p94"/>
            <p:cNvSpPr txBox="1"/>
            <p:nvPr/>
          </p:nvSpPr>
          <p:spPr>
            <a:xfrm>
              <a:off x="1973831" y="2793672"/>
              <a:ext cx="970940"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grpSp>
      <p:grpSp>
        <p:nvGrpSpPr>
          <p:cNvPr id="783" name="Google Shape;783;p94"/>
          <p:cNvGrpSpPr/>
          <p:nvPr/>
        </p:nvGrpSpPr>
        <p:grpSpPr>
          <a:xfrm>
            <a:off x="4790411" y="2021134"/>
            <a:ext cx="4251145" cy="3127247"/>
            <a:chOff x="4790411" y="2021134"/>
            <a:chExt cx="4251145" cy="3127247"/>
          </a:xfrm>
        </p:grpSpPr>
        <p:pic>
          <p:nvPicPr>
            <p:cNvPr id="784" name="Google Shape;784;p94"/>
            <p:cNvPicPr preferRelativeResize="0"/>
            <p:nvPr/>
          </p:nvPicPr>
          <p:blipFill>
            <a:blip r:embed="rId4">
              <a:extLst>
                <a:ext uri="{28A0092B-C50C-407E-A947-70E740481C1C}">
                  <a14:useLocalDpi xmlns:a14="http://schemas.microsoft.com/office/drawing/2010/main" val="0"/>
                </a:ext>
              </a:extLst>
            </a:blip>
            <a:stretch>
              <a:fillRect/>
            </a:stretch>
          </p:blipFill>
          <p:spPr>
            <a:xfrm>
              <a:off x="4790411" y="2021134"/>
              <a:ext cx="4170887" cy="3127247"/>
            </a:xfrm>
            <a:prstGeom prst="rect">
              <a:avLst/>
            </a:prstGeom>
            <a:noFill/>
            <a:ln>
              <a:noFill/>
            </a:ln>
          </p:spPr>
        </p:pic>
        <p:sp>
          <p:nvSpPr>
            <p:cNvPr id="785" name="Google Shape;785;p94"/>
            <p:cNvSpPr txBox="1"/>
            <p:nvPr/>
          </p:nvSpPr>
          <p:spPr>
            <a:xfrm>
              <a:off x="7619999" y="4272863"/>
              <a:ext cx="14215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grpSp>
      <p:sp>
        <p:nvSpPr>
          <p:cNvPr id="786" name="Google Shape;786;p94"/>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1000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2500 J/kg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9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793" name="Google Shape;793;p95"/>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Calibri"/>
                <a:ea typeface="Calibri"/>
                <a:cs typeface="Calibri"/>
                <a:sym typeface="Calibri"/>
              </a:rPr>
              <a:t>SI vs RAOB</a:t>
            </a:r>
            <a:endParaRPr sz="1400" b="0" i="0" u="none" strike="noStrike" cap="none">
              <a:solidFill>
                <a:srgbClr val="000000"/>
              </a:solidFill>
              <a:latin typeface="Arial"/>
              <a:ea typeface="Arial"/>
              <a:cs typeface="Arial"/>
              <a:sym typeface="Arial"/>
            </a:endParaRPr>
          </a:p>
        </p:txBody>
      </p:sp>
      <p:sp>
        <p:nvSpPr>
          <p:cNvPr id="794" name="Google Shape;794;p95"/>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48</a:t>
            </a:fld>
            <a:endParaRPr sz="1200" b="0" i="0" u="none" strike="noStrike" cap="none">
              <a:solidFill>
                <a:schemeClr val="lt1"/>
              </a:solidFill>
              <a:latin typeface="Calibri"/>
              <a:ea typeface="Calibri"/>
              <a:cs typeface="Calibri"/>
              <a:sym typeface="Calibri"/>
            </a:endParaRPr>
          </a:p>
        </p:txBody>
      </p:sp>
      <p:sp>
        <p:nvSpPr>
          <p:cNvPr id="795" name="Google Shape;795;p95"/>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sp>
        <p:nvSpPr>
          <p:cNvPr id="796" name="Google Shape;796;p95"/>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a:solidFill>
                  <a:schemeClr val="lt1"/>
                </a:solidFill>
                <a:latin typeface="Calibri"/>
                <a:ea typeface="Calibri"/>
                <a:cs typeface="Calibri"/>
                <a:sym typeface="Calibri"/>
              </a:rPr>
              <a:t>PASSED</a:t>
            </a:r>
            <a:endParaRPr sz="1400" b="0" i="0" u="none" strike="noStrike" cap="none" dirty="0">
              <a:solidFill>
                <a:srgbClr val="000000"/>
              </a:solidFill>
              <a:latin typeface="Arial"/>
              <a:ea typeface="Arial"/>
              <a:cs typeface="Arial"/>
              <a:sym typeface="Arial"/>
            </a:endParaRPr>
          </a:p>
        </p:txBody>
      </p:sp>
      <p:sp>
        <p:nvSpPr>
          <p:cNvPr id="797" name="Google Shape;797;p95"/>
          <p:cNvSpPr txBox="1"/>
          <p:nvPr/>
        </p:nvSpPr>
        <p:spPr>
          <a:xfrm>
            <a:off x="173287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1877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-0.60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2.76 K</a:t>
            </a:r>
            <a:endParaRPr sz="1400" b="0" i="0" u="none" strike="noStrike" cap="none" dirty="0">
              <a:solidFill>
                <a:srgbClr val="000000"/>
              </a:solidFill>
              <a:latin typeface="Arial"/>
              <a:ea typeface="Arial"/>
              <a:cs typeface="Arial"/>
              <a:sym typeface="Arial"/>
            </a:endParaRPr>
          </a:p>
        </p:txBody>
      </p:sp>
      <p:sp>
        <p:nvSpPr>
          <p:cNvPr id="798" name="Google Shape;798;p95"/>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1711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-1.04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2.54 K</a:t>
            </a:r>
            <a:endParaRPr sz="1400" b="0" i="0" u="none" strike="noStrike" cap="none" dirty="0">
              <a:solidFill>
                <a:srgbClr val="000000"/>
              </a:solidFill>
              <a:latin typeface="Arial"/>
              <a:ea typeface="Arial"/>
              <a:cs typeface="Arial"/>
              <a:sym typeface="Arial"/>
            </a:endParaRPr>
          </a:p>
        </p:txBody>
      </p:sp>
      <p:grpSp>
        <p:nvGrpSpPr>
          <p:cNvPr id="799" name="Google Shape;799;p95"/>
          <p:cNvGrpSpPr/>
          <p:nvPr/>
        </p:nvGrpSpPr>
        <p:grpSpPr>
          <a:xfrm>
            <a:off x="336989" y="2019943"/>
            <a:ext cx="4174033" cy="3129630"/>
            <a:chOff x="-76186" y="1190817"/>
            <a:chExt cx="2967573" cy="2226595"/>
          </a:xfrm>
        </p:grpSpPr>
        <p:pic>
          <p:nvPicPr>
            <p:cNvPr id="800" name="Google Shape;800;p95"/>
            <p:cNvPicPr preferRelativeResize="0"/>
            <p:nvPr/>
          </p:nvPicPr>
          <p:blipFill>
            <a:blip r:embed="rId3">
              <a:extLst>
                <a:ext uri="{28A0092B-C50C-407E-A947-70E740481C1C}">
                  <a14:useLocalDpi xmlns:a14="http://schemas.microsoft.com/office/drawing/2010/main" val="0"/>
                </a:ext>
              </a:extLst>
            </a:blip>
            <a:stretch>
              <a:fillRect/>
            </a:stretch>
          </p:blipFill>
          <p:spPr>
            <a:xfrm>
              <a:off x="-76186" y="1190817"/>
              <a:ext cx="2967573" cy="2226595"/>
            </a:xfrm>
            <a:prstGeom prst="rect">
              <a:avLst/>
            </a:prstGeom>
            <a:noFill/>
            <a:ln>
              <a:noFill/>
            </a:ln>
          </p:spPr>
        </p:pic>
        <p:sp>
          <p:nvSpPr>
            <p:cNvPr id="801" name="Google Shape;801;p95"/>
            <p:cNvSpPr txBox="1"/>
            <p:nvPr/>
          </p:nvSpPr>
          <p:spPr>
            <a:xfrm>
              <a:off x="1973831" y="2793672"/>
              <a:ext cx="539237"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grpSp>
      <p:grpSp>
        <p:nvGrpSpPr>
          <p:cNvPr id="802" name="Google Shape;802;p95"/>
          <p:cNvGrpSpPr/>
          <p:nvPr/>
        </p:nvGrpSpPr>
        <p:grpSpPr>
          <a:xfrm>
            <a:off x="4790428" y="2021134"/>
            <a:ext cx="4170853" cy="3127247"/>
            <a:chOff x="4790428" y="2021134"/>
            <a:chExt cx="4170853" cy="3127247"/>
          </a:xfrm>
        </p:grpSpPr>
        <p:pic>
          <p:nvPicPr>
            <p:cNvPr id="803" name="Google Shape;803;p95"/>
            <p:cNvPicPr preferRelativeResize="0"/>
            <p:nvPr/>
          </p:nvPicPr>
          <p:blipFill>
            <a:blip r:embed="rId4">
              <a:extLst>
                <a:ext uri="{28A0092B-C50C-407E-A947-70E740481C1C}">
                  <a14:useLocalDpi xmlns:a14="http://schemas.microsoft.com/office/drawing/2010/main" val="0"/>
                </a:ext>
              </a:extLst>
            </a:blip>
            <a:stretch>
              <a:fillRect/>
            </a:stretch>
          </p:blipFill>
          <p:spPr>
            <a:xfrm>
              <a:off x="4790428" y="2021134"/>
              <a:ext cx="4170853" cy="3127247"/>
            </a:xfrm>
            <a:prstGeom prst="rect">
              <a:avLst/>
            </a:prstGeom>
            <a:noFill/>
            <a:ln>
              <a:noFill/>
            </a:ln>
          </p:spPr>
        </p:pic>
        <p:sp>
          <p:nvSpPr>
            <p:cNvPr id="804" name="Google Shape;804;p95"/>
            <p:cNvSpPr txBox="1"/>
            <p:nvPr/>
          </p:nvSpPr>
          <p:spPr>
            <a:xfrm>
              <a:off x="7619999" y="4272863"/>
              <a:ext cx="6434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96"/>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811" name="Google Shape;811;p96"/>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2024.11-2024.12 </a:t>
            </a:r>
            <a:endParaRPr sz="1400" b="0" i="0" u="none" strike="noStrike" cap="none" dirty="0">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dirty="0">
                <a:solidFill>
                  <a:srgbClr val="FF0000"/>
                </a:solidFill>
                <a:latin typeface="Calibri"/>
                <a:ea typeface="Calibri"/>
                <a:cs typeface="Calibri"/>
                <a:sym typeface="Calibri"/>
              </a:rPr>
              <a:t>KI vs RAOB</a:t>
            </a:r>
            <a:endParaRPr sz="1400" b="0" i="0" u="none" strike="noStrike" cap="none" dirty="0">
              <a:solidFill>
                <a:srgbClr val="000000"/>
              </a:solidFill>
              <a:latin typeface="Arial"/>
              <a:ea typeface="Arial"/>
              <a:cs typeface="Arial"/>
              <a:sym typeface="Arial"/>
            </a:endParaRPr>
          </a:p>
        </p:txBody>
      </p:sp>
      <p:sp>
        <p:nvSpPr>
          <p:cNvPr id="812" name="Google Shape;812;p9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49</a:t>
            </a:fld>
            <a:endParaRPr sz="1200" b="0" i="0" u="none" strike="noStrike" cap="none">
              <a:solidFill>
                <a:schemeClr val="lt1"/>
              </a:solidFill>
              <a:latin typeface="Calibri"/>
              <a:ea typeface="Calibri"/>
              <a:cs typeface="Calibri"/>
              <a:sym typeface="Calibri"/>
            </a:endParaRPr>
          </a:p>
        </p:txBody>
      </p:sp>
      <p:sp>
        <p:nvSpPr>
          <p:cNvPr id="813" name="Google Shape;813;p96"/>
          <p:cNvSpPr txBox="1"/>
          <p:nvPr/>
        </p:nvSpPr>
        <p:spPr>
          <a:xfrm>
            <a:off x="173287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706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bias: -0.68 K</a:t>
            </a:r>
            <a:endParaRPr dirty="0">
              <a:solidFill>
                <a:schemeClr val="lt1"/>
              </a:solidFil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std: 5.51 K</a:t>
            </a:r>
            <a:endParaRPr dirty="0">
              <a:solidFill>
                <a:schemeClr val="lt1"/>
              </a:solidFill>
            </a:endParaRPr>
          </a:p>
        </p:txBody>
      </p:sp>
      <p:sp>
        <p:nvSpPr>
          <p:cNvPr id="814" name="Google Shape;814;p96"/>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666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bias: 0.04 K</a:t>
            </a:r>
            <a:endParaRPr dirty="0">
              <a:solidFill>
                <a:schemeClr val="lt1"/>
              </a:solidFill>
            </a:endParaRPr>
          </a:p>
          <a:p>
            <a:pPr marL="0" marR="0" lvl="0" indent="0" algn="l" rtl="0">
              <a:lnSpc>
                <a:spcPct val="100000"/>
              </a:lnSpc>
              <a:spcBef>
                <a:spcPts val="0"/>
              </a:spcBef>
              <a:spcAft>
                <a:spcPts val="0"/>
              </a:spcAft>
              <a:buClr>
                <a:schemeClr val="lt1"/>
              </a:buClr>
              <a:buSzPts val="1400"/>
              <a:buFont typeface="Arial"/>
              <a:buNone/>
            </a:pPr>
            <a:r>
              <a:rPr lang="en-US" dirty="0">
                <a:solidFill>
                  <a:schemeClr val="lt1"/>
                </a:solidFill>
              </a:rPr>
              <a:t>std: 5.12 K</a:t>
            </a:r>
            <a:endParaRPr dirty="0">
              <a:solidFill>
                <a:schemeClr val="lt1"/>
              </a:solidFill>
            </a:endParaRPr>
          </a:p>
        </p:txBody>
      </p:sp>
      <p:grpSp>
        <p:nvGrpSpPr>
          <p:cNvPr id="815" name="Google Shape;815;p96"/>
          <p:cNvGrpSpPr/>
          <p:nvPr/>
        </p:nvGrpSpPr>
        <p:grpSpPr>
          <a:xfrm>
            <a:off x="336974" y="2019943"/>
            <a:ext cx="4174064" cy="3129628"/>
            <a:chOff x="-76197" y="1190817"/>
            <a:chExt cx="2967595" cy="2226593"/>
          </a:xfrm>
        </p:grpSpPr>
        <p:pic>
          <p:nvPicPr>
            <p:cNvPr id="816" name="Google Shape;816;p96"/>
            <p:cNvPicPr preferRelativeResize="0"/>
            <p:nvPr/>
          </p:nvPicPr>
          <p:blipFill>
            <a:blip r:embed="rId3">
              <a:extLst>
                <a:ext uri="{28A0092B-C50C-407E-A947-70E740481C1C}">
                  <a14:useLocalDpi xmlns:a14="http://schemas.microsoft.com/office/drawing/2010/main" val="0"/>
                </a:ext>
              </a:extLst>
            </a:blip>
            <a:stretch>
              <a:fillRect/>
            </a:stretch>
          </p:blipFill>
          <p:spPr>
            <a:xfrm>
              <a:off x="-76197" y="1190817"/>
              <a:ext cx="2967595" cy="2226593"/>
            </a:xfrm>
            <a:prstGeom prst="rect">
              <a:avLst/>
            </a:prstGeom>
            <a:noFill/>
            <a:ln>
              <a:noFill/>
            </a:ln>
          </p:spPr>
        </p:pic>
        <p:sp>
          <p:nvSpPr>
            <p:cNvPr id="817" name="Google Shape;817;p96"/>
            <p:cNvSpPr txBox="1"/>
            <p:nvPr/>
          </p:nvSpPr>
          <p:spPr>
            <a:xfrm>
              <a:off x="1973831" y="2793672"/>
              <a:ext cx="539237"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grpSp>
        <p:nvGrpSpPr>
          <p:cNvPr id="818" name="Google Shape;818;p96"/>
          <p:cNvGrpSpPr/>
          <p:nvPr/>
        </p:nvGrpSpPr>
        <p:grpSpPr>
          <a:xfrm>
            <a:off x="4790411" y="2021134"/>
            <a:ext cx="4170886" cy="3127246"/>
            <a:chOff x="4790411" y="2021134"/>
            <a:chExt cx="4170886" cy="3127246"/>
          </a:xfrm>
        </p:grpSpPr>
        <p:pic>
          <p:nvPicPr>
            <p:cNvPr id="819" name="Google Shape;819;p96"/>
            <p:cNvPicPr preferRelativeResize="0"/>
            <p:nvPr/>
          </p:nvPicPr>
          <p:blipFill>
            <a:blip r:embed="rId4">
              <a:extLst>
                <a:ext uri="{28A0092B-C50C-407E-A947-70E740481C1C}">
                  <a14:useLocalDpi xmlns:a14="http://schemas.microsoft.com/office/drawing/2010/main" val="0"/>
                </a:ext>
              </a:extLst>
            </a:blip>
            <a:stretch>
              <a:fillRect/>
            </a:stretch>
          </p:blipFill>
          <p:spPr>
            <a:xfrm>
              <a:off x="4790411" y="2021134"/>
              <a:ext cx="4170886" cy="3127246"/>
            </a:xfrm>
            <a:prstGeom prst="rect">
              <a:avLst/>
            </a:prstGeom>
            <a:noFill/>
            <a:ln>
              <a:noFill/>
            </a:ln>
          </p:spPr>
        </p:pic>
        <p:sp>
          <p:nvSpPr>
            <p:cNvPr id="820" name="Google Shape;820;p96"/>
            <p:cNvSpPr txBox="1"/>
            <p:nvPr/>
          </p:nvSpPr>
          <p:spPr>
            <a:xfrm>
              <a:off x="7619999" y="4272863"/>
              <a:ext cx="6434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sp>
        <p:nvSpPr>
          <p:cNvPr id="821" name="Google Shape;821;p96"/>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Accuracy spec: 2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Precision spec: 6.5 K</a:t>
            </a:r>
            <a:endParaRPr sz="1400" b="0" i="0" u="none" strike="noStrike" cap="none" dirty="0">
              <a:solidFill>
                <a:srgbClr val="000000"/>
              </a:solidFill>
              <a:latin typeface="Arial"/>
              <a:ea typeface="Arial"/>
              <a:cs typeface="Arial"/>
              <a:sym typeface="Arial"/>
            </a:endParaRPr>
          </a:p>
        </p:txBody>
      </p:sp>
      <p:sp>
        <p:nvSpPr>
          <p:cNvPr id="2" name="Google Shape;796;p95">
            <a:extLst>
              <a:ext uri="{FF2B5EF4-FFF2-40B4-BE49-F238E27FC236}">
                <a16:creationId xmlns:a16="http://schemas.microsoft.com/office/drawing/2014/main" id="{15111D75-6A3B-C002-4B91-7A783DCA0003}"/>
              </a:ext>
            </a:extLst>
          </p:cNvPr>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dirty="0">
                <a:solidFill>
                  <a:schemeClr val="lt1"/>
                </a:solidFill>
                <a:latin typeface="Calibri"/>
                <a:ea typeface="Calibri"/>
                <a:cs typeface="Calibri"/>
                <a:sym typeface="Calibri"/>
              </a:rPr>
              <a:t>PASSED</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120" name="Google Shape;120;p5"/>
          <p:cNvGraphicFramePr/>
          <p:nvPr>
            <p:extLst>
              <p:ext uri="{D42A27DB-BD31-4B8C-83A1-F6EECF244321}">
                <p14:modId xmlns:p14="http://schemas.microsoft.com/office/powerpoint/2010/main" val="1765529975"/>
              </p:ext>
            </p:extLst>
          </p:nvPr>
        </p:nvGraphicFramePr>
        <p:xfrm>
          <a:off x="109416" y="1453665"/>
          <a:ext cx="8933000" cy="1979800"/>
        </p:xfrm>
        <a:graphic>
          <a:graphicData uri="http://schemas.openxmlformats.org/drawingml/2006/table">
            <a:tbl>
              <a:tblPr>
                <a:noFill/>
                <a:tableStyleId>{D3C4581A-DFAC-4EA2-A650-3D48A02F8ED9}</a:tableStyleId>
              </a:tblPr>
              <a:tblGrid>
                <a:gridCol w="1994125">
                  <a:extLst>
                    <a:ext uri="{9D8B030D-6E8A-4147-A177-3AD203B41FA5}">
                      <a16:colId xmlns:a16="http://schemas.microsoft.com/office/drawing/2014/main" val="20000"/>
                    </a:ext>
                  </a:extLst>
                </a:gridCol>
                <a:gridCol w="3075500">
                  <a:extLst>
                    <a:ext uri="{9D8B030D-6E8A-4147-A177-3AD203B41FA5}">
                      <a16:colId xmlns:a16="http://schemas.microsoft.com/office/drawing/2014/main" val="20001"/>
                    </a:ext>
                  </a:extLst>
                </a:gridCol>
                <a:gridCol w="1398750">
                  <a:extLst>
                    <a:ext uri="{9D8B030D-6E8A-4147-A177-3AD203B41FA5}">
                      <a16:colId xmlns:a16="http://schemas.microsoft.com/office/drawing/2014/main" val="20002"/>
                    </a:ext>
                  </a:extLst>
                </a:gridCol>
                <a:gridCol w="1207850">
                  <a:extLst>
                    <a:ext uri="{9D8B030D-6E8A-4147-A177-3AD203B41FA5}">
                      <a16:colId xmlns:a16="http://schemas.microsoft.com/office/drawing/2014/main" val="20003"/>
                    </a:ext>
                  </a:extLst>
                </a:gridCol>
                <a:gridCol w="1256775">
                  <a:extLst>
                    <a:ext uri="{9D8B030D-6E8A-4147-A177-3AD203B41FA5}">
                      <a16:colId xmlns:a16="http://schemas.microsoft.com/office/drawing/2014/main" val="20004"/>
                    </a:ext>
                  </a:extLst>
                </a:gridCol>
              </a:tblGrid>
              <a:tr h="443325">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44332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ABI-FD_TPW06</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FD TPW</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5465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ABI-CONUS_TPW07</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CONUS TPW</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5465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ABI-MESO_TPW08</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Meso TPW</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dirty="0"/>
                        <a:t>AWG</a:t>
                      </a:r>
                      <a:endParaRPr sz="1400" u="none" strike="noStrike" cap="none"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9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828" name="Google Shape;828;p97"/>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2024.11-2024.12 </a:t>
            </a:r>
            <a:endParaRPr sz="1400" b="0" i="0" u="none" strike="noStrike" cap="none" dirty="0">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dirty="0">
                <a:solidFill>
                  <a:srgbClr val="FF0000"/>
                </a:solidFill>
                <a:latin typeface="Calibri"/>
                <a:ea typeface="Calibri"/>
                <a:cs typeface="Calibri"/>
                <a:sym typeface="Calibri"/>
              </a:rPr>
              <a:t>KI vs RAOB (KI&gt;20)</a:t>
            </a:r>
            <a:endParaRPr sz="1400" b="0" i="0" u="none" strike="noStrike" cap="none" dirty="0">
              <a:solidFill>
                <a:srgbClr val="000000"/>
              </a:solidFill>
              <a:latin typeface="Arial"/>
              <a:ea typeface="Arial"/>
              <a:cs typeface="Arial"/>
              <a:sym typeface="Arial"/>
            </a:endParaRPr>
          </a:p>
        </p:txBody>
      </p:sp>
      <p:sp>
        <p:nvSpPr>
          <p:cNvPr id="829" name="Google Shape;829;p97"/>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50</a:t>
            </a:fld>
            <a:endParaRPr sz="1200" b="0" i="0" u="none" strike="noStrike" cap="none">
              <a:solidFill>
                <a:schemeClr val="lt1"/>
              </a:solidFill>
              <a:latin typeface="Calibri"/>
              <a:ea typeface="Calibri"/>
              <a:cs typeface="Calibri"/>
              <a:sym typeface="Calibri"/>
            </a:endParaRPr>
          </a:p>
        </p:txBody>
      </p:sp>
      <p:sp>
        <p:nvSpPr>
          <p:cNvPr id="830" name="Google Shape;830;p97"/>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a:t>
            </a:r>
            <a:r>
              <a:rPr lang="en-US" dirty="0">
                <a:solidFill>
                  <a:schemeClr val="lt1"/>
                </a:solidFill>
              </a:rPr>
              <a:t>360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-1.12 K</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3.67 K</a:t>
            </a:r>
            <a:endParaRPr sz="1400" b="0" i="0" u="none" strike="noStrike" cap="none" dirty="0">
              <a:solidFill>
                <a:schemeClr val="lt1"/>
              </a:solidFill>
              <a:latin typeface="Arial"/>
              <a:ea typeface="Arial"/>
              <a:cs typeface="Arial"/>
              <a:sym typeface="Arial"/>
            </a:endParaRPr>
          </a:p>
        </p:txBody>
      </p:sp>
      <p:grpSp>
        <p:nvGrpSpPr>
          <p:cNvPr id="831" name="Google Shape;831;p97"/>
          <p:cNvGrpSpPr/>
          <p:nvPr/>
        </p:nvGrpSpPr>
        <p:grpSpPr>
          <a:xfrm>
            <a:off x="4790409" y="2028502"/>
            <a:ext cx="4170888" cy="3127247"/>
            <a:chOff x="4790409" y="2028502"/>
            <a:chExt cx="4170888" cy="3127247"/>
          </a:xfrm>
        </p:grpSpPr>
        <p:pic>
          <p:nvPicPr>
            <p:cNvPr id="832" name="Google Shape;832;p97"/>
            <p:cNvPicPr preferRelativeResize="0"/>
            <p:nvPr/>
          </p:nvPicPr>
          <p:blipFill>
            <a:blip r:embed="rId3">
              <a:extLst>
                <a:ext uri="{28A0092B-C50C-407E-A947-70E740481C1C}">
                  <a14:useLocalDpi xmlns:a14="http://schemas.microsoft.com/office/drawing/2010/main" val="0"/>
                </a:ext>
              </a:extLst>
            </a:blip>
            <a:stretch>
              <a:fillRect/>
            </a:stretch>
          </p:blipFill>
          <p:spPr>
            <a:xfrm>
              <a:off x="4790409" y="2028502"/>
              <a:ext cx="4170888" cy="3127247"/>
            </a:xfrm>
            <a:prstGeom prst="rect">
              <a:avLst/>
            </a:prstGeom>
            <a:noFill/>
            <a:ln>
              <a:noFill/>
            </a:ln>
          </p:spPr>
        </p:pic>
        <p:sp>
          <p:nvSpPr>
            <p:cNvPr id="833" name="Google Shape;833;p97"/>
            <p:cNvSpPr txBox="1"/>
            <p:nvPr/>
          </p:nvSpPr>
          <p:spPr>
            <a:xfrm>
              <a:off x="7619999" y="4272863"/>
              <a:ext cx="6434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sp>
        <p:nvSpPr>
          <p:cNvPr id="834" name="Google Shape;834;p97"/>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Accuracy spec: 2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Precision spec: 6.5 K</a:t>
            </a:r>
            <a:endParaRPr sz="1400" b="0" i="0" u="none" strike="noStrike" cap="none" dirty="0">
              <a:solidFill>
                <a:srgbClr val="000000"/>
              </a:solidFill>
              <a:latin typeface="Arial"/>
              <a:ea typeface="Arial"/>
              <a:cs typeface="Arial"/>
              <a:sym typeface="Arial"/>
            </a:endParaRPr>
          </a:p>
        </p:txBody>
      </p:sp>
      <p:graphicFrame>
        <p:nvGraphicFramePr>
          <p:cNvPr id="835" name="Google Shape;835;p97"/>
          <p:cNvGraphicFramePr/>
          <p:nvPr/>
        </p:nvGraphicFramePr>
        <p:xfrm>
          <a:off x="525194" y="2355423"/>
          <a:ext cx="3704475" cy="2134500"/>
        </p:xfrm>
        <a:graphic>
          <a:graphicData uri="http://schemas.openxmlformats.org/drawingml/2006/table">
            <a:tbl>
              <a:tblPr firstRow="1" bandRow="1">
                <a:noFill/>
                <a:tableStyleId>{2BE3C5E5-4063-439E-9A32-EABF72456D19}</a:tableStyleId>
              </a:tblPr>
              <a:tblGrid>
                <a:gridCol w="1182050">
                  <a:extLst>
                    <a:ext uri="{9D8B030D-6E8A-4147-A177-3AD203B41FA5}">
                      <a16:colId xmlns:a16="http://schemas.microsoft.com/office/drawing/2014/main" val="20000"/>
                    </a:ext>
                  </a:extLst>
                </a:gridCol>
                <a:gridCol w="2522425">
                  <a:extLst>
                    <a:ext uri="{9D8B030D-6E8A-4147-A177-3AD203B41FA5}">
                      <a16:colId xmlns:a16="http://schemas.microsoft.com/office/drawing/2014/main" val="20001"/>
                    </a:ext>
                  </a:extLst>
                </a:gridCol>
              </a:tblGrid>
              <a:tr h="3557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K-Index</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Thunderstorm Probability</a:t>
                      </a:r>
                      <a:endParaRPr sz="1400" u="none" strike="noStrike" cap="none"/>
                    </a:p>
                  </a:txBody>
                  <a:tcPr marL="91450" marR="91450" marT="45725" marB="45725"/>
                </a:tc>
                <a:extLst>
                  <a:ext uri="{0D108BD9-81ED-4DB2-BD59-A6C34878D82A}">
                    <a16:rowId xmlns:a16="http://schemas.microsoft.com/office/drawing/2014/main" val="10000"/>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Less than 20</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None</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1"/>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20-25</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Isolated Thunderstorms</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2"/>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26-30</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lt1"/>
                          </a:solidFill>
                        </a:rPr>
                        <a:t>Widely Scattered Thunderstorms</a:t>
                      </a:r>
                      <a:endParaRPr sz="1200" u="none" strike="noStrike" cap="none" dirty="0">
                        <a:solidFill>
                          <a:schemeClr val="lt1"/>
                        </a:solidFill>
                      </a:endParaRPr>
                    </a:p>
                  </a:txBody>
                  <a:tcPr marL="91450" marR="91450" marT="45725" marB="45725"/>
                </a:tc>
                <a:extLst>
                  <a:ext uri="{0D108BD9-81ED-4DB2-BD59-A6C34878D82A}">
                    <a16:rowId xmlns:a16="http://schemas.microsoft.com/office/drawing/2014/main" val="10003"/>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31-35</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lt1"/>
                          </a:solidFill>
                        </a:rPr>
                        <a:t>Scattered Thunderstorms</a:t>
                      </a:r>
                      <a:endParaRPr sz="1200" u="none" strike="noStrike" cap="none" dirty="0">
                        <a:solidFill>
                          <a:schemeClr val="lt1"/>
                        </a:solidFill>
                      </a:endParaRPr>
                    </a:p>
                  </a:txBody>
                  <a:tcPr marL="91450" marR="91450" marT="45725" marB="45725"/>
                </a:tc>
                <a:extLst>
                  <a:ext uri="{0D108BD9-81ED-4DB2-BD59-A6C34878D82A}">
                    <a16:rowId xmlns:a16="http://schemas.microsoft.com/office/drawing/2014/main" val="10004"/>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Above 35</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Numerous Thunderstorms</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5"/>
                  </a:ext>
                </a:extLst>
              </a:tr>
            </a:tbl>
          </a:graphicData>
        </a:graphic>
      </p:graphicFrame>
      <p:sp>
        <p:nvSpPr>
          <p:cNvPr id="836" name="Google Shape;836;p97"/>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98"/>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843" name="Google Shape;843;p98"/>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2024.11-2024.12 </a:t>
            </a:r>
            <a:endParaRPr sz="1400" b="0" i="0" u="none" strike="noStrike" cap="none" dirty="0">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dirty="0">
                <a:solidFill>
                  <a:srgbClr val="FF0000"/>
                </a:solidFill>
                <a:latin typeface="Calibri"/>
                <a:ea typeface="Calibri"/>
                <a:cs typeface="Calibri"/>
                <a:sym typeface="Calibri"/>
              </a:rPr>
              <a:t>TT vs RAOB</a:t>
            </a:r>
            <a:endParaRPr sz="1400" b="0" i="0" u="none" strike="noStrike" cap="none" dirty="0">
              <a:solidFill>
                <a:srgbClr val="000000"/>
              </a:solidFill>
              <a:latin typeface="Arial"/>
              <a:ea typeface="Arial"/>
              <a:cs typeface="Arial"/>
              <a:sym typeface="Arial"/>
            </a:endParaRPr>
          </a:p>
        </p:txBody>
      </p:sp>
      <p:sp>
        <p:nvSpPr>
          <p:cNvPr id="844" name="Google Shape;844;p98"/>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51</a:t>
            </a:fld>
            <a:endParaRPr sz="1200" b="0" i="0" u="none" strike="noStrike" cap="none">
              <a:solidFill>
                <a:schemeClr val="lt1"/>
              </a:solidFill>
              <a:latin typeface="Calibri"/>
              <a:ea typeface="Calibri"/>
              <a:cs typeface="Calibri"/>
              <a:sym typeface="Calibri"/>
            </a:endParaRPr>
          </a:p>
        </p:txBody>
      </p:sp>
      <p:sp>
        <p:nvSpPr>
          <p:cNvPr id="845" name="Google Shape;845;p98"/>
          <p:cNvSpPr txBox="1"/>
          <p:nvPr/>
        </p:nvSpPr>
        <p:spPr>
          <a:xfrm>
            <a:off x="173287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1877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rgbClr val="C00000"/>
                </a:solidFill>
                <a:latin typeface="Arial"/>
                <a:ea typeface="Arial"/>
                <a:cs typeface="Arial"/>
                <a:sym typeface="Arial"/>
              </a:rPr>
              <a:t>bias: </a:t>
            </a:r>
            <a:r>
              <a:rPr lang="en-US" dirty="0">
                <a:solidFill>
                  <a:srgbClr val="C00000"/>
                </a:solidFill>
              </a:rPr>
              <a:t>1.15</a:t>
            </a:r>
            <a:r>
              <a:rPr lang="en-US" sz="1400" b="0" i="0" u="none" strike="noStrike" cap="none" dirty="0">
                <a:solidFill>
                  <a:srgbClr val="C00000"/>
                </a:solidFill>
                <a:latin typeface="Arial"/>
                <a:ea typeface="Arial"/>
                <a:cs typeface="Arial"/>
                <a:sym typeface="Arial"/>
              </a:rPr>
              <a:t> K</a:t>
            </a:r>
            <a:endParaRPr sz="1400" b="0" i="0"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rgbClr val="C00000"/>
                </a:solidFill>
                <a:latin typeface="Arial"/>
                <a:ea typeface="Arial"/>
                <a:cs typeface="Arial"/>
                <a:sym typeface="Arial"/>
              </a:rPr>
              <a:t>std</a:t>
            </a:r>
            <a:r>
              <a:rPr lang="en-US" sz="1400" b="0" i="0" u="none" strike="noStrike" cap="none" dirty="0">
                <a:solidFill>
                  <a:srgbClr val="C00000"/>
                </a:solidFill>
                <a:latin typeface="Arial"/>
                <a:ea typeface="Arial"/>
                <a:cs typeface="Arial"/>
                <a:sym typeface="Arial"/>
              </a:rPr>
              <a:t>: 5.49 K</a:t>
            </a:r>
            <a:endParaRPr sz="1400" b="0" i="0" u="none" strike="noStrike" cap="none" dirty="0">
              <a:solidFill>
                <a:srgbClr val="C00000"/>
              </a:solidFill>
              <a:latin typeface="Arial"/>
              <a:ea typeface="Arial"/>
              <a:cs typeface="Arial"/>
              <a:sym typeface="Arial"/>
            </a:endParaRPr>
          </a:p>
        </p:txBody>
      </p:sp>
      <p:sp>
        <p:nvSpPr>
          <p:cNvPr id="846" name="Google Shape;846;p98"/>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1718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a:t>
            </a:r>
            <a:r>
              <a:rPr lang="en-US" dirty="0">
                <a:solidFill>
                  <a:schemeClr val="lt1"/>
                </a:solidFill>
              </a:rPr>
              <a:t>0.83</a:t>
            </a:r>
            <a:r>
              <a:rPr lang="en-US" sz="1400" b="0" i="0" u="none" strike="noStrike" cap="none" dirty="0">
                <a:solidFill>
                  <a:schemeClr val="lt1"/>
                </a:solidFill>
                <a:latin typeface="Arial"/>
                <a:ea typeface="Arial"/>
                <a:cs typeface="Arial"/>
                <a:sym typeface="Arial"/>
              </a:rPr>
              <a:t>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rgbClr val="C00000"/>
                </a:solidFill>
                <a:latin typeface="Arial"/>
                <a:ea typeface="Arial"/>
                <a:cs typeface="Arial"/>
                <a:sym typeface="Arial"/>
              </a:rPr>
              <a:t>std</a:t>
            </a:r>
            <a:r>
              <a:rPr lang="en-US" sz="1400" b="0" i="0" u="none" strike="noStrike" cap="none" dirty="0">
                <a:solidFill>
                  <a:srgbClr val="C00000"/>
                </a:solidFill>
                <a:latin typeface="Arial"/>
                <a:ea typeface="Arial"/>
                <a:cs typeface="Arial"/>
                <a:sym typeface="Arial"/>
              </a:rPr>
              <a:t>: 5.20 K</a:t>
            </a:r>
            <a:endParaRPr sz="1400" b="0" i="0" u="none" strike="noStrike" cap="none" dirty="0">
              <a:solidFill>
                <a:srgbClr val="C00000"/>
              </a:solidFill>
              <a:latin typeface="Arial"/>
              <a:ea typeface="Arial"/>
              <a:cs typeface="Arial"/>
              <a:sym typeface="Arial"/>
            </a:endParaRPr>
          </a:p>
        </p:txBody>
      </p:sp>
      <p:grpSp>
        <p:nvGrpSpPr>
          <p:cNvPr id="847" name="Google Shape;847;p98"/>
          <p:cNvGrpSpPr/>
          <p:nvPr/>
        </p:nvGrpSpPr>
        <p:grpSpPr>
          <a:xfrm>
            <a:off x="336991" y="2019943"/>
            <a:ext cx="4174030" cy="3129629"/>
            <a:chOff x="-76185" y="1190817"/>
            <a:chExt cx="2967571" cy="2226594"/>
          </a:xfrm>
        </p:grpSpPr>
        <p:pic>
          <p:nvPicPr>
            <p:cNvPr id="848" name="Google Shape;848;p98"/>
            <p:cNvPicPr preferRelativeResize="0"/>
            <p:nvPr/>
          </p:nvPicPr>
          <p:blipFill>
            <a:blip r:embed="rId3">
              <a:extLst>
                <a:ext uri="{28A0092B-C50C-407E-A947-70E740481C1C}">
                  <a14:useLocalDpi xmlns:a14="http://schemas.microsoft.com/office/drawing/2010/main" val="0"/>
                </a:ext>
              </a:extLst>
            </a:blip>
            <a:stretch>
              <a:fillRect/>
            </a:stretch>
          </p:blipFill>
          <p:spPr>
            <a:xfrm>
              <a:off x="-76185" y="1190817"/>
              <a:ext cx="2967571" cy="2226594"/>
            </a:xfrm>
            <a:prstGeom prst="rect">
              <a:avLst/>
            </a:prstGeom>
            <a:noFill/>
            <a:ln>
              <a:noFill/>
            </a:ln>
          </p:spPr>
        </p:pic>
        <p:sp>
          <p:nvSpPr>
            <p:cNvPr id="849" name="Google Shape;849;p98"/>
            <p:cNvSpPr txBox="1"/>
            <p:nvPr/>
          </p:nvSpPr>
          <p:spPr>
            <a:xfrm>
              <a:off x="1973831" y="2793672"/>
              <a:ext cx="539237" cy="4160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grpSp>
        <p:nvGrpSpPr>
          <p:cNvPr id="850" name="Google Shape;850;p98"/>
          <p:cNvGrpSpPr/>
          <p:nvPr/>
        </p:nvGrpSpPr>
        <p:grpSpPr>
          <a:xfrm>
            <a:off x="4790428" y="2021134"/>
            <a:ext cx="4170852" cy="3127246"/>
            <a:chOff x="4790428" y="2021134"/>
            <a:chExt cx="4170852" cy="3127246"/>
          </a:xfrm>
        </p:grpSpPr>
        <p:pic>
          <p:nvPicPr>
            <p:cNvPr id="851" name="Google Shape;851;p98"/>
            <p:cNvPicPr preferRelativeResize="0"/>
            <p:nvPr/>
          </p:nvPicPr>
          <p:blipFill>
            <a:blip r:embed="rId4">
              <a:extLst>
                <a:ext uri="{28A0092B-C50C-407E-A947-70E740481C1C}">
                  <a14:useLocalDpi xmlns:a14="http://schemas.microsoft.com/office/drawing/2010/main" val="0"/>
                </a:ext>
              </a:extLst>
            </a:blip>
            <a:stretch>
              <a:fillRect/>
            </a:stretch>
          </p:blipFill>
          <p:spPr>
            <a:xfrm>
              <a:off x="4790428" y="2021134"/>
              <a:ext cx="4170852" cy="3127246"/>
            </a:xfrm>
            <a:prstGeom prst="rect">
              <a:avLst/>
            </a:prstGeom>
            <a:noFill/>
            <a:ln>
              <a:noFill/>
            </a:ln>
          </p:spPr>
        </p:pic>
        <p:sp>
          <p:nvSpPr>
            <p:cNvPr id="852" name="Google Shape;852;p98"/>
            <p:cNvSpPr txBox="1"/>
            <p:nvPr/>
          </p:nvSpPr>
          <p:spPr>
            <a:xfrm>
              <a:off x="7619999" y="4272863"/>
              <a:ext cx="7450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sp>
        <p:nvSpPr>
          <p:cNvPr id="853" name="Google Shape;853;p98"/>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4 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9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860" name="Google Shape;860;p99"/>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2024.11-2024.12 </a:t>
            </a:r>
            <a:endParaRPr sz="1400" b="0" i="0" u="none" strike="noStrike" cap="none" dirty="0">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dirty="0">
                <a:solidFill>
                  <a:srgbClr val="FF0000"/>
                </a:solidFill>
                <a:latin typeface="Calibri"/>
                <a:ea typeface="Calibri"/>
                <a:cs typeface="Calibri"/>
                <a:sym typeface="Calibri"/>
              </a:rPr>
              <a:t>TT vs RAOB (TT&gt;20)</a:t>
            </a:r>
            <a:endParaRPr sz="1400" b="0" i="0" u="none" strike="noStrike" cap="none" dirty="0">
              <a:solidFill>
                <a:srgbClr val="000000"/>
              </a:solidFill>
              <a:latin typeface="Arial"/>
              <a:ea typeface="Arial"/>
              <a:cs typeface="Arial"/>
              <a:sym typeface="Arial"/>
            </a:endParaRPr>
          </a:p>
        </p:txBody>
      </p:sp>
      <p:sp>
        <p:nvSpPr>
          <p:cNvPr id="861" name="Google Shape;861;p99"/>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52</a:t>
            </a:fld>
            <a:endParaRPr sz="1200" b="0" i="0" u="none" strike="noStrike" cap="none">
              <a:solidFill>
                <a:schemeClr val="lt1"/>
              </a:solidFill>
              <a:latin typeface="Calibri"/>
              <a:ea typeface="Calibri"/>
              <a:cs typeface="Calibri"/>
              <a:sym typeface="Calibri"/>
            </a:endParaRPr>
          </a:p>
        </p:txBody>
      </p:sp>
      <p:sp>
        <p:nvSpPr>
          <p:cNvPr id="862" name="Google Shape;862;p99"/>
          <p:cNvSpPr txBox="1"/>
          <p:nvPr/>
        </p:nvSpPr>
        <p:spPr>
          <a:xfrm>
            <a:off x="6343670" y="5401962"/>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2766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-0.26 K</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err="1">
                <a:solidFill>
                  <a:schemeClr val="lt1"/>
                </a:solidFill>
                <a:latin typeface="Arial"/>
                <a:ea typeface="Arial"/>
                <a:cs typeface="Arial"/>
                <a:sym typeface="Arial"/>
              </a:rPr>
              <a:t>std</a:t>
            </a:r>
            <a:r>
              <a:rPr lang="en-US" sz="1400" b="0" i="0" u="none" strike="noStrike" cap="none" dirty="0">
                <a:solidFill>
                  <a:schemeClr val="lt1"/>
                </a:solidFill>
                <a:latin typeface="Arial"/>
                <a:ea typeface="Arial"/>
                <a:cs typeface="Arial"/>
                <a:sym typeface="Arial"/>
              </a:rPr>
              <a:t>: 3.48 K</a:t>
            </a:r>
            <a:endParaRPr sz="1400" b="0" i="0" u="none" strike="noStrike" cap="none" dirty="0">
              <a:solidFill>
                <a:schemeClr val="lt1"/>
              </a:solidFill>
              <a:latin typeface="Arial"/>
              <a:ea typeface="Arial"/>
              <a:cs typeface="Arial"/>
              <a:sym typeface="Arial"/>
            </a:endParaRPr>
          </a:p>
        </p:txBody>
      </p:sp>
      <p:grpSp>
        <p:nvGrpSpPr>
          <p:cNvPr id="863" name="Google Shape;863;p99"/>
          <p:cNvGrpSpPr/>
          <p:nvPr/>
        </p:nvGrpSpPr>
        <p:grpSpPr>
          <a:xfrm>
            <a:off x="4790409" y="2028502"/>
            <a:ext cx="4170887" cy="3127247"/>
            <a:chOff x="4790409" y="2028502"/>
            <a:chExt cx="4170887" cy="3127247"/>
          </a:xfrm>
        </p:grpSpPr>
        <p:pic>
          <p:nvPicPr>
            <p:cNvPr id="864" name="Google Shape;864;p99"/>
            <p:cNvPicPr preferRelativeResize="0"/>
            <p:nvPr/>
          </p:nvPicPr>
          <p:blipFill>
            <a:blip r:embed="rId3">
              <a:extLst>
                <a:ext uri="{28A0092B-C50C-407E-A947-70E740481C1C}">
                  <a14:useLocalDpi xmlns:a14="http://schemas.microsoft.com/office/drawing/2010/main" val="0"/>
                </a:ext>
              </a:extLst>
            </a:blip>
            <a:stretch>
              <a:fillRect/>
            </a:stretch>
          </p:blipFill>
          <p:spPr>
            <a:xfrm>
              <a:off x="4790409" y="2028502"/>
              <a:ext cx="4170887" cy="3127247"/>
            </a:xfrm>
            <a:prstGeom prst="rect">
              <a:avLst/>
            </a:prstGeom>
            <a:noFill/>
            <a:ln>
              <a:noFill/>
            </a:ln>
          </p:spPr>
        </p:pic>
        <p:sp>
          <p:nvSpPr>
            <p:cNvPr id="865" name="Google Shape;865;p99"/>
            <p:cNvSpPr txBox="1"/>
            <p:nvPr/>
          </p:nvSpPr>
          <p:spPr>
            <a:xfrm>
              <a:off x="7619998" y="4272863"/>
              <a:ext cx="78240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graphicFrame>
        <p:nvGraphicFramePr>
          <p:cNvPr id="866" name="Google Shape;866;p99"/>
          <p:cNvGraphicFramePr/>
          <p:nvPr/>
        </p:nvGraphicFramePr>
        <p:xfrm>
          <a:off x="525194" y="2748404"/>
          <a:ext cx="3704475" cy="1524460"/>
        </p:xfrm>
        <a:graphic>
          <a:graphicData uri="http://schemas.openxmlformats.org/drawingml/2006/table">
            <a:tbl>
              <a:tblPr firstRow="1" bandRow="1">
                <a:noFill/>
                <a:tableStyleId>{2BE3C5E5-4063-439E-9A32-EABF72456D19}</a:tableStyleId>
              </a:tblPr>
              <a:tblGrid>
                <a:gridCol w="1182050">
                  <a:extLst>
                    <a:ext uri="{9D8B030D-6E8A-4147-A177-3AD203B41FA5}">
                      <a16:colId xmlns:a16="http://schemas.microsoft.com/office/drawing/2014/main" val="20000"/>
                    </a:ext>
                  </a:extLst>
                </a:gridCol>
                <a:gridCol w="2522425">
                  <a:extLst>
                    <a:ext uri="{9D8B030D-6E8A-4147-A177-3AD203B41FA5}">
                      <a16:colId xmlns:a16="http://schemas.microsoft.com/office/drawing/2014/main" val="20001"/>
                    </a:ext>
                  </a:extLst>
                </a:gridCol>
              </a:tblGrid>
              <a:tr h="3557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TT</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Thunderstorm Probability</a:t>
                      </a:r>
                      <a:endParaRPr sz="1400" u="none" strike="noStrike" cap="none"/>
                    </a:p>
                  </a:txBody>
                  <a:tcPr marL="91450" marR="91450" marT="45725" marB="45725"/>
                </a:tc>
                <a:extLst>
                  <a:ext uri="{0D108BD9-81ED-4DB2-BD59-A6C34878D82A}">
                    <a16:rowId xmlns:a16="http://schemas.microsoft.com/office/drawing/2014/main" val="10000"/>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45-50</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Thunderstorms possible</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1"/>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50-55</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Thunderstorms more likely, possibly server</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2"/>
                  </a:ext>
                </a:extLst>
              </a:tr>
              <a:tr h="3557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55-60</a:t>
                      </a:r>
                      <a:endParaRPr sz="12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lt1"/>
                          </a:solidFill>
                        </a:rPr>
                        <a:t>Severe thunderstorms most likely</a:t>
                      </a:r>
                      <a:endParaRPr sz="1200" u="none" strike="noStrike" cap="none">
                        <a:solidFill>
                          <a:schemeClr val="lt1"/>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867" name="Google Shape;867;p99"/>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868" name="Google Shape;868;p99"/>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4 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0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MESO1</a:t>
            </a:r>
            <a:r>
              <a:rPr lang="en-US"/>
              <a:t>-DSI:</a:t>
            </a:r>
            <a:endParaRPr/>
          </a:p>
        </p:txBody>
      </p:sp>
      <p:sp>
        <p:nvSpPr>
          <p:cNvPr id="875" name="Google Shape;875;p100"/>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1400" b="0" i="0" u="none" strike="noStrike" cap="none">
              <a:solidFill>
                <a:srgbClr val="000000"/>
              </a:solidFill>
              <a:latin typeface="Arial"/>
              <a:ea typeface="Arial"/>
              <a:cs typeface="Arial"/>
              <a:sym typeface="Arial"/>
            </a:endParaRPr>
          </a:p>
        </p:txBody>
      </p:sp>
      <p:sp>
        <p:nvSpPr>
          <p:cNvPr id="876" name="Google Shape;876;p100"/>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53</a:t>
            </a:fld>
            <a:endParaRPr sz="1200" b="0" i="0" u="none" strike="noStrike" cap="none">
              <a:solidFill>
                <a:schemeClr val="lt1"/>
              </a:solidFill>
              <a:latin typeface="Calibri"/>
              <a:ea typeface="Calibri"/>
              <a:cs typeface="Calibri"/>
              <a:sym typeface="Calibri"/>
            </a:endParaRPr>
          </a:p>
        </p:txBody>
      </p:sp>
      <p:sp>
        <p:nvSpPr>
          <p:cNvPr id="877" name="Google Shape;877;p100"/>
          <p:cNvSpPr txBox="1"/>
          <p:nvPr/>
        </p:nvSpPr>
        <p:spPr>
          <a:xfrm>
            <a:off x="96551" y="1060380"/>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sp>
        <p:nvSpPr>
          <p:cNvPr id="878" name="Google Shape;878;p100"/>
          <p:cNvSpPr txBox="1"/>
          <p:nvPr/>
        </p:nvSpPr>
        <p:spPr>
          <a:xfrm>
            <a:off x="1555670" y="5488981"/>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190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-0.50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1.48 K</a:t>
            </a:r>
            <a:endParaRPr sz="1400" b="0" i="0" u="none" strike="noStrike" cap="none">
              <a:solidFill>
                <a:srgbClr val="000000"/>
              </a:solidFill>
              <a:latin typeface="Arial"/>
              <a:ea typeface="Arial"/>
              <a:cs typeface="Arial"/>
              <a:sym typeface="Arial"/>
            </a:endParaRPr>
          </a:p>
        </p:txBody>
      </p:sp>
      <p:sp>
        <p:nvSpPr>
          <p:cNvPr id="879" name="Google Shape;879;p100"/>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grpSp>
        <p:nvGrpSpPr>
          <p:cNvPr id="880" name="Google Shape;880;p100"/>
          <p:cNvGrpSpPr/>
          <p:nvPr/>
        </p:nvGrpSpPr>
        <p:grpSpPr>
          <a:xfrm>
            <a:off x="291996" y="2121934"/>
            <a:ext cx="4170887" cy="3127247"/>
            <a:chOff x="4790411" y="2021134"/>
            <a:chExt cx="4170887" cy="3127247"/>
          </a:xfrm>
        </p:grpSpPr>
        <p:pic>
          <p:nvPicPr>
            <p:cNvPr id="881" name="Google Shape;881;p100"/>
            <p:cNvPicPr preferRelativeResize="0"/>
            <p:nvPr/>
          </p:nvPicPr>
          <p:blipFill rotWithShape="1">
            <a:blip r:embed="rId3">
              <a:alphaModFix/>
            </a:blip>
            <a:srcRect/>
            <a:stretch/>
          </p:blipFill>
          <p:spPr>
            <a:xfrm>
              <a:off x="4790411" y="2021134"/>
              <a:ext cx="4170887" cy="3127247"/>
            </a:xfrm>
            <a:prstGeom prst="rect">
              <a:avLst/>
            </a:prstGeom>
            <a:noFill/>
            <a:ln>
              <a:noFill/>
            </a:ln>
          </p:spPr>
        </p:pic>
        <p:sp>
          <p:nvSpPr>
            <p:cNvPr id="882" name="Google Shape;882;p100"/>
            <p:cNvSpPr txBox="1"/>
            <p:nvPr/>
          </p:nvSpPr>
          <p:spPr>
            <a:xfrm>
              <a:off x="7619999" y="4272863"/>
              <a:ext cx="52978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grpSp>
      <p:sp>
        <p:nvSpPr>
          <p:cNvPr id="883" name="Google Shape;883;p100"/>
          <p:cNvSpPr/>
          <p:nvPr/>
        </p:nvSpPr>
        <p:spPr>
          <a:xfrm>
            <a:off x="1285271" y="1562248"/>
            <a:ext cx="2154757" cy="584775"/>
          </a:xfrm>
          <a:prstGeom prst="rect">
            <a:avLst/>
          </a:prstGeom>
          <a:noFill/>
          <a:ln>
            <a:noFill/>
          </a:ln>
        </p:spPr>
        <p:txBody>
          <a:bodyPr spcFirstLastPara="1" wrap="square" lIns="91425" tIns="45700" rIns="91425" bIns="45700" anchor="t" anchorCtr="0">
            <a:spAutoFit/>
          </a:bodyPr>
          <a:lstStyle/>
          <a:p>
            <a:pPr marL="342900" marR="0" lvl="0" indent="-139700" algn="ctr" rtl="0">
              <a:lnSpc>
                <a:spcPct val="100000"/>
              </a:lnSpc>
              <a:spcBef>
                <a:spcPts val="0"/>
              </a:spcBef>
              <a:spcAft>
                <a:spcPts val="0"/>
              </a:spcAft>
              <a:buNone/>
            </a:pPr>
            <a:r>
              <a:rPr lang="en-US" sz="3200" b="0" i="0" u="none" strike="noStrike" cap="none">
                <a:solidFill>
                  <a:srgbClr val="FF0000"/>
                </a:solidFill>
                <a:latin typeface="Calibri"/>
                <a:ea typeface="Calibri"/>
                <a:cs typeface="Calibri"/>
                <a:sym typeface="Calibri"/>
              </a:rPr>
              <a:t>LI vs RAOB</a:t>
            </a:r>
            <a:endParaRPr sz="3200" b="0" i="0" u="none" strike="noStrike" cap="none">
              <a:solidFill>
                <a:srgbClr val="FF0000"/>
              </a:solidFill>
              <a:latin typeface="Calibri"/>
              <a:ea typeface="Calibri"/>
              <a:cs typeface="Calibri"/>
              <a:sym typeface="Calibri"/>
            </a:endParaRPr>
          </a:p>
        </p:txBody>
      </p:sp>
      <p:grpSp>
        <p:nvGrpSpPr>
          <p:cNvPr id="884" name="Google Shape;884;p100"/>
          <p:cNvGrpSpPr/>
          <p:nvPr/>
        </p:nvGrpSpPr>
        <p:grpSpPr>
          <a:xfrm>
            <a:off x="4790411" y="2129134"/>
            <a:ext cx="4251145" cy="3127246"/>
            <a:chOff x="4790411" y="2021134"/>
            <a:chExt cx="4251145" cy="3127246"/>
          </a:xfrm>
        </p:grpSpPr>
        <p:pic>
          <p:nvPicPr>
            <p:cNvPr id="885" name="Google Shape;885;p100"/>
            <p:cNvPicPr preferRelativeResize="0"/>
            <p:nvPr/>
          </p:nvPicPr>
          <p:blipFill rotWithShape="1">
            <a:blip r:embed="rId4">
              <a:alphaModFix/>
            </a:blip>
            <a:srcRect/>
            <a:stretch/>
          </p:blipFill>
          <p:spPr>
            <a:xfrm>
              <a:off x="4790411" y="2021134"/>
              <a:ext cx="4170887" cy="3127246"/>
            </a:xfrm>
            <a:prstGeom prst="rect">
              <a:avLst/>
            </a:prstGeom>
            <a:noFill/>
            <a:ln>
              <a:noFill/>
            </a:ln>
          </p:spPr>
        </p:pic>
        <p:sp>
          <p:nvSpPr>
            <p:cNvPr id="886" name="Google Shape;886;p100"/>
            <p:cNvSpPr txBox="1"/>
            <p:nvPr/>
          </p:nvSpPr>
          <p:spPr>
            <a:xfrm>
              <a:off x="7619999" y="4272863"/>
              <a:ext cx="14215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grpSp>
      <p:sp>
        <p:nvSpPr>
          <p:cNvPr id="887" name="Google Shape;887;p100"/>
          <p:cNvSpPr/>
          <p:nvPr/>
        </p:nvSpPr>
        <p:spPr>
          <a:xfrm>
            <a:off x="5347702" y="1585112"/>
            <a:ext cx="2746266" cy="584775"/>
          </a:xfrm>
          <a:prstGeom prst="rect">
            <a:avLst/>
          </a:prstGeom>
          <a:noFill/>
          <a:ln>
            <a:noFill/>
          </a:ln>
        </p:spPr>
        <p:txBody>
          <a:bodyPr spcFirstLastPara="1" wrap="square" lIns="91425" tIns="45700" rIns="91425" bIns="45700" anchor="t" anchorCtr="0">
            <a:spAutoFit/>
          </a:bodyPr>
          <a:lstStyle/>
          <a:p>
            <a:pPr marL="342900" marR="0" lvl="0" indent="-139700" algn="ctr" rtl="0">
              <a:lnSpc>
                <a:spcPct val="100000"/>
              </a:lnSpc>
              <a:spcBef>
                <a:spcPts val="0"/>
              </a:spcBef>
              <a:spcAft>
                <a:spcPts val="0"/>
              </a:spcAft>
              <a:buNone/>
            </a:pPr>
            <a:r>
              <a:rPr lang="en-US" sz="3200" b="0" i="0" u="none" strike="noStrike" cap="none">
                <a:solidFill>
                  <a:srgbClr val="FF0000"/>
                </a:solidFill>
                <a:latin typeface="Calibri"/>
                <a:ea typeface="Calibri"/>
                <a:cs typeface="Calibri"/>
                <a:sym typeface="Calibri"/>
              </a:rPr>
              <a:t>CAPE vs RAOB</a:t>
            </a:r>
            <a:endParaRPr sz="3200" b="0" i="0" u="none" strike="noStrike" cap="none">
              <a:solidFill>
                <a:srgbClr val="FF0000"/>
              </a:solidFill>
              <a:latin typeface="Calibri"/>
              <a:ea typeface="Calibri"/>
              <a:cs typeface="Calibri"/>
              <a:sym typeface="Calibri"/>
            </a:endParaRPr>
          </a:p>
        </p:txBody>
      </p:sp>
      <p:sp>
        <p:nvSpPr>
          <p:cNvPr id="888" name="Google Shape;888;p100"/>
          <p:cNvSpPr txBox="1"/>
          <p:nvPr/>
        </p:nvSpPr>
        <p:spPr>
          <a:xfrm>
            <a:off x="7098627" y="111587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1000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2500 J/kg</a:t>
            </a:r>
            <a:endParaRPr sz="1400" b="0" i="0" u="none" strike="noStrike" cap="none">
              <a:solidFill>
                <a:srgbClr val="000000"/>
              </a:solidFill>
              <a:latin typeface="Arial"/>
              <a:ea typeface="Arial"/>
              <a:cs typeface="Arial"/>
              <a:sym typeface="Arial"/>
            </a:endParaRPr>
          </a:p>
        </p:txBody>
      </p:sp>
      <p:sp>
        <p:nvSpPr>
          <p:cNvPr id="889" name="Google Shape;889;p100"/>
          <p:cNvSpPr txBox="1"/>
          <p:nvPr/>
        </p:nvSpPr>
        <p:spPr>
          <a:xfrm>
            <a:off x="6343670" y="5401962"/>
            <a:ext cx="269788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18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bias: -19.73 J/kg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std: 174.61 J/kg</a:t>
            </a:r>
            <a:endParaRPr sz="1400" b="0" i="0" u="none" strike="noStrike" cap="none" dirty="0">
              <a:solidFill>
                <a:srgbClr val="000000"/>
              </a:solidFill>
              <a:latin typeface="Arial"/>
              <a:ea typeface="Arial"/>
              <a:cs typeface="Arial"/>
              <a:sym typeface="Arial"/>
            </a:endParaRPr>
          </a:p>
        </p:txBody>
      </p:sp>
      <p:sp>
        <p:nvSpPr>
          <p:cNvPr id="890" name="Google Shape;890;p100"/>
          <p:cNvSpPr txBox="1"/>
          <p:nvPr/>
        </p:nvSpPr>
        <p:spPr>
          <a:xfrm>
            <a:off x="3440028"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6"/>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MESO1</a:t>
            </a:r>
            <a:r>
              <a:rPr lang="en-US"/>
              <a:t>-DSI:</a:t>
            </a:r>
            <a:endParaRPr/>
          </a:p>
        </p:txBody>
      </p:sp>
      <p:sp>
        <p:nvSpPr>
          <p:cNvPr id="897" name="Google Shape;897;p16"/>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1400" b="0" i="0" u="none" strike="noStrike" cap="none">
              <a:solidFill>
                <a:srgbClr val="000000"/>
              </a:solidFill>
              <a:latin typeface="Arial"/>
              <a:ea typeface="Arial"/>
              <a:cs typeface="Arial"/>
              <a:sym typeface="Arial"/>
            </a:endParaRPr>
          </a:p>
        </p:txBody>
      </p:sp>
      <p:sp>
        <p:nvSpPr>
          <p:cNvPr id="898" name="Google Shape;898;p1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54</a:t>
            </a:fld>
            <a:endParaRPr sz="1200" b="0" i="0" u="none" strike="noStrike" cap="none">
              <a:solidFill>
                <a:schemeClr val="lt1"/>
              </a:solidFill>
              <a:latin typeface="Calibri"/>
              <a:ea typeface="Calibri"/>
              <a:cs typeface="Calibri"/>
              <a:sym typeface="Calibri"/>
            </a:endParaRPr>
          </a:p>
        </p:txBody>
      </p:sp>
      <p:sp>
        <p:nvSpPr>
          <p:cNvPr id="899" name="Google Shape;899;p16"/>
          <p:cNvSpPr txBox="1"/>
          <p:nvPr/>
        </p:nvSpPr>
        <p:spPr>
          <a:xfrm>
            <a:off x="96551" y="1060380"/>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sp>
        <p:nvSpPr>
          <p:cNvPr id="900" name="Google Shape;900;p16"/>
          <p:cNvSpPr txBox="1"/>
          <p:nvPr/>
        </p:nvSpPr>
        <p:spPr>
          <a:xfrm>
            <a:off x="1555670" y="5488981"/>
            <a:ext cx="142872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183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bias: -1.60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std: 2.30 K</a:t>
            </a:r>
            <a:endParaRPr sz="1400" b="0" i="0" u="none" strike="noStrike" cap="none" dirty="0">
              <a:solidFill>
                <a:srgbClr val="000000"/>
              </a:solidFill>
              <a:latin typeface="Arial"/>
              <a:ea typeface="Arial"/>
              <a:cs typeface="Arial"/>
              <a:sym typeface="Arial"/>
            </a:endParaRPr>
          </a:p>
        </p:txBody>
      </p:sp>
      <p:sp>
        <p:nvSpPr>
          <p:cNvPr id="901" name="Google Shape;901;p16"/>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grpSp>
        <p:nvGrpSpPr>
          <p:cNvPr id="902" name="Google Shape;902;p16"/>
          <p:cNvGrpSpPr/>
          <p:nvPr/>
        </p:nvGrpSpPr>
        <p:grpSpPr>
          <a:xfrm>
            <a:off x="291996" y="2121934"/>
            <a:ext cx="4170887" cy="3127246"/>
            <a:chOff x="4790411" y="2021134"/>
            <a:chExt cx="4170887" cy="3127246"/>
          </a:xfrm>
        </p:grpSpPr>
        <p:pic>
          <p:nvPicPr>
            <p:cNvPr id="903" name="Google Shape;903;p16"/>
            <p:cNvPicPr preferRelativeResize="0"/>
            <p:nvPr/>
          </p:nvPicPr>
          <p:blipFill rotWithShape="1">
            <a:blip r:embed="rId3">
              <a:alphaModFix/>
            </a:blip>
            <a:srcRect/>
            <a:stretch/>
          </p:blipFill>
          <p:spPr>
            <a:xfrm>
              <a:off x="4790411" y="2021134"/>
              <a:ext cx="4170887" cy="3127246"/>
            </a:xfrm>
            <a:prstGeom prst="rect">
              <a:avLst/>
            </a:prstGeom>
            <a:noFill/>
            <a:ln>
              <a:noFill/>
            </a:ln>
          </p:spPr>
        </p:pic>
        <p:sp>
          <p:nvSpPr>
            <p:cNvPr id="904" name="Google Shape;904;p16"/>
            <p:cNvSpPr txBox="1"/>
            <p:nvPr/>
          </p:nvSpPr>
          <p:spPr>
            <a:xfrm>
              <a:off x="7619999" y="4272863"/>
              <a:ext cx="62961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grpSp>
      <p:sp>
        <p:nvSpPr>
          <p:cNvPr id="905" name="Google Shape;905;p16"/>
          <p:cNvSpPr/>
          <p:nvPr/>
        </p:nvSpPr>
        <p:spPr>
          <a:xfrm>
            <a:off x="1277256" y="1562248"/>
            <a:ext cx="2170787" cy="584775"/>
          </a:xfrm>
          <a:prstGeom prst="rect">
            <a:avLst/>
          </a:prstGeom>
          <a:noFill/>
          <a:ln>
            <a:noFill/>
          </a:ln>
        </p:spPr>
        <p:txBody>
          <a:bodyPr spcFirstLastPara="1" wrap="square" lIns="91425" tIns="45700" rIns="91425" bIns="45700" anchor="t" anchorCtr="0">
            <a:spAutoFit/>
          </a:bodyPr>
          <a:lstStyle/>
          <a:p>
            <a:pPr marL="342900" marR="0" lvl="0" indent="-139700" algn="ctr" rtl="0">
              <a:lnSpc>
                <a:spcPct val="100000"/>
              </a:lnSpc>
              <a:spcBef>
                <a:spcPts val="0"/>
              </a:spcBef>
              <a:spcAft>
                <a:spcPts val="0"/>
              </a:spcAft>
              <a:buNone/>
            </a:pPr>
            <a:r>
              <a:rPr lang="en-US" sz="3200" b="0" i="0" u="none" strike="noStrike" cap="none">
                <a:solidFill>
                  <a:srgbClr val="FF0000"/>
                </a:solidFill>
                <a:latin typeface="Calibri"/>
                <a:ea typeface="Calibri"/>
                <a:cs typeface="Calibri"/>
                <a:sym typeface="Calibri"/>
              </a:rPr>
              <a:t>SI vs RAOB</a:t>
            </a:r>
            <a:endParaRPr sz="3200" b="0" i="0" u="none" strike="noStrike" cap="none">
              <a:solidFill>
                <a:srgbClr val="FF0000"/>
              </a:solidFill>
              <a:latin typeface="Calibri"/>
              <a:ea typeface="Calibri"/>
              <a:cs typeface="Calibri"/>
              <a:sym typeface="Calibri"/>
            </a:endParaRPr>
          </a:p>
        </p:txBody>
      </p:sp>
      <p:grpSp>
        <p:nvGrpSpPr>
          <p:cNvPr id="906" name="Google Shape;906;p16"/>
          <p:cNvGrpSpPr/>
          <p:nvPr/>
        </p:nvGrpSpPr>
        <p:grpSpPr>
          <a:xfrm>
            <a:off x="4790411" y="2129134"/>
            <a:ext cx="4251145" cy="3127246"/>
            <a:chOff x="4790411" y="2021134"/>
            <a:chExt cx="4251145" cy="3127246"/>
          </a:xfrm>
        </p:grpSpPr>
        <p:pic>
          <p:nvPicPr>
            <p:cNvPr id="907" name="Google Shape;907;p16"/>
            <p:cNvPicPr preferRelativeResize="0"/>
            <p:nvPr/>
          </p:nvPicPr>
          <p:blipFill rotWithShape="1">
            <a:blip r:embed="rId4">
              <a:alphaModFix/>
            </a:blip>
            <a:srcRect/>
            <a:stretch/>
          </p:blipFill>
          <p:spPr>
            <a:xfrm>
              <a:off x="4790411" y="2021134"/>
              <a:ext cx="4170886" cy="3127246"/>
            </a:xfrm>
            <a:prstGeom prst="rect">
              <a:avLst/>
            </a:prstGeom>
            <a:noFill/>
            <a:ln>
              <a:noFill/>
            </a:ln>
          </p:spPr>
        </p:pic>
        <p:sp>
          <p:nvSpPr>
            <p:cNvPr id="908" name="Google Shape;908;p16"/>
            <p:cNvSpPr txBox="1"/>
            <p:nvPr/>
          </p:nvSpPr>
          <p:spPr>
            <a:xfrm>
              <a:off x="7619999" y="4272863"/>
              <a:ext cx="14215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grpSp>
      <p:sp>
        <p:nvSpPr>
          <p:cNvPr id="909" name="Google Shape;909;p16"/>
          <p:cNvSpPr/>
          <p:nvPr/>
        </p:nvSpPr>
        <p:spPr>
          <a:xfrm>
            <a:off x="5623419" y="1585112"/>
            <a:ext cx="2194832" cy="584775"/>
          </a:xfrm>
          <a:prstGeom prst="rect">
            <a:avLst/>
          </a:prstGeom>
          <a:noFill/>
          <a:ln>
            <a:noFill/>
          </a:ln>
        </p:spPr>
        <p:txBody>
          <a:bodyPr spcFirstLastPara="1" wrap="square" lIns="91425" tIns="45700" rIns="91425" bIns="45700" anchor="t" anchorCtr="0">
            <a:spAutoFit/>
          </a:bodyPr>
          <a:lstStyle/>
          <a:p>
            <a:pPr marL="342900" marR="0" lvl="0" indent="-139700" algn="ctr" rtl="0">
              <a:lnSpc>
                <a:spcPct val="100000"/>
              </a:lnSpc>
              <a:spcBef>
                <a:spcPts val="0"/>
              </a:spcBef>
              <a:spcAft>
                <a:spcPts val="0"/>
              </a:spcAft>
              <a:buNone/>
            </a:pPr>
            <a:r>
              <a:rPr lang="en-US" sz="3200" b="0" i="0" u="none" strike="noStrike" cap="none" dirty="0">
                <a:solidFill>
                  <a:srgbClr val="FF0000"/>
                </a:solidFill>
                <a:latin typeface="Calibri"/>
                <a:ea typeface="Calibri"/>
                <a:cs typeface="Calibri"/>
                <a:sym typeface="Calibri"/>
              </a:rPr>
              <a:t>KI vs RAOB</a:t>
            </a:r>
            <a:endParaRPr sz="3200" b="0" i="0" u="none" strike="noStrike" cap="none" dirty="0">
              <a:solidFill>
                <a:srgbClr val="FF0000"/>
              </a:solidFill>
              <a:latin typeface="Calibri"/>
              <a:ea typeface="Calibri"/>
              <a:cs typeface="Calibri"/>
              <a:sym typeface="Calibri"/>
            </a:endParaRPr>
          </a:p>
        </p:txBody>
      </p:sp>
      <p:sp>
        <p:nvSpPr>
          <p:cNvPr id="910" name="Google Shape;910;p16"/>
          <p:cNvSpPr txBox="1"/>
          <p:nvPr/>
        </p:nvSpPr>
        <p:spPr>
          <a:xfrm>
            <a:off x="6343670" y="5401962"/>
            <a:ext cx="269788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bias: 0.39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std: 4.38 K</a:t>
            </a:r>
            <a:endParaRPr sz="1400" b="0" i="0" u="none" strike="noStrike" cap="none">
              <a:solidFill>
                <a:srgbClr val="000000"/>
              </a:solidFill>
              <a:latin typeface="Arial"/>
              <a:ea typeface="Arial"/>
              <a:cs typeface="Arial"/>
              <a:sym typeface="Arial"/>
            </a:endParaRPr>
          </a:p>
        </p:txBody>
      </p:sp>
      <p:sp>
        <p:nvSpPr>
          <p:cNvPr id="911" name="Google Shape;911;p16"/>
          <p:cNvSpPr txBox="1"/>
          <p:nvPr/>
        </p:nvSpPr>
        <p:spPr>
          <a:xfrm>
            <a:off x="3440028"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912" name="Google Shape;912;p16"/>
          <p:cNvSpPr txBox="1"/>
          <p:nvPr/>
        </p:nvSpPr>
        <p:spPr>
          <a:xfrm>
            <a:off x="7121316" y="1060380"/>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Accuracy spec: 2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Narrow"/>
                <a:ea typeface="Arial Narrow"/>
                <a:cs typeface="Arial Narrow"/>
                <a:sym typeface="Arial Narrow"/>
              </a:rPr>
              <a:t>Precision spec: 6.5 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MESO1</a:t>
            </a:r>
            <a:r>
              <a:rPr lang="en-US"/>
              <a:t>-DSI:</a:t>
            </a:r>
            <a:endParaRPr/>
          </a:p>
        </p:txBody>
      </p:sp>
      <p:sp>
        <p:nvSpPr>
          <p:cNvPr id="919" name="Google Shape;919;p19"/>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2024.11-2024.12 </a:t>
            </a:r>
            <a:endParaRPr sz="1400" b="0" i="0" u="none" strike="noStrike" cap="none">
              <a:solidFill>
                <a:srgbClr val="000000"/>
              </a:solidFill>
              <a:latin typeface="Arial"/>
              <a:ea typeface="Arial"/>
              <a:cs typeface="Arial"/>
              <a:sym typeface="Arial"/>
            </a:endParaRPr>
          </a:p>
        </p:txBody>
      </p:sp>
      <p:sp>
        <p:nvSpPr>
          <p:cNvPr id="920" name="Google Shape;920;p19"/>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55</a:t>
            </a:fld>
            <a:endParaRPr sz="1200" b="0" i="0" u="none" strike="noStrike" cap="none">
              <a:solidFill>
                <a:schemeClr val="lt1"/>
              </a:solidFill>
              <a:latin typeface="Calibri"/>
              <a:ea typeface="Calibri"/>
              <a:cs typeface="Calibri"/>
              <a:sym typeface="Calibri"/>
            </a:endParaRPr>
          </a:p>
        </p:txBody>
      </p:sp>
      <p:sp>
        <p:nvSpPr>
          <p:cNvPr id="921" name="Google Shape;921;p19"/>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grpSp>
        <p:nvGrpSpPr>
          <p:cNvPr id="922" name="Google Shape;922;p19"/>
          <p:cNvGrpSpPr/>
          <p:nvPr/>
        </p:nvGrpSpPr>
        <p:grpSpPr>
          <a:xfrm>
            <a:off x="291996" y="2121934"/>
            <a:ext cx="4170886" cy="3127245"/>
            <a:chOff x="4790411" y="2021134"/>
            <a:chExt cx="4170886" cy="3127245"/>
          </a:xfrm>
        </p:grpSpPr>
        <p:pic>
          <p:nvPicPr>
            <p:cNvPr id="923" name="Google Shape;923;p19"/>
            <p:cNvPicPr preferRelativeResize="0"/>
            <p:nvPr/>
          </p:nvPicPr>
          <p:blipFill>
            <a:blip r:embed="rId3">
              <a:extLst>
                <a:ext uri="{28A0092B-C50C-407E-A947-70E740481C1C}">
                  <a14:useLocalDpi xmlns:a14="http://schemas.microsoft.com/office/drawing/2010/main" val="0"/>
                </a:ext>
              </a:extLst>
            </a:blip>
            <a:stretch>
              <a:fillRect/>
            </a:stretch>
          </p:blipFill>
          <p:spPr>
            <a:xfrm>
              <a:off x="4790411" y="2021134"/>
              <a:ext cx="4170886" cy="3127245"/>
            </a:xfrm>
            <a:prstGeom prst="rect">
              <a:avLst/>
            </a:prstGeom>
            <a:noFill/>
            <a:ln>
              <a:noFill/>
            </a:ln>
          </p:spPr>
        </p:pic>
        <p:sp>
          <p:nvSpPr>
            <p:cNvPr id="924" name="Google Shape;924;p19"/>
            <p:cNvSpPr txBox="1"/>
            <p:nvPr/>
          </p:nvSpPr>
          <p:spPr>
            <a:xfrm>
              <a:off x="7619999" y="4272863"/>
              <a:ext cx="76641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sp>
        <p:nvSpPr>
          <p:cNvPr id="925" name="Google Shape;925;p19"/>
          <p:cNvSpPr/>
          <p:nvPr/>
        </p:nvSpPr>
        <p:spPr>
          <a:xfrm>
            <a:off x="1223557" y="1562248"/>
            <a:ext cx="2278188" cy="584775"/>
          </a:xfrm>
          <a:prstGeom prst="rect">
            <a:avLst/>
          </a:prstGeom>
          <a:noFill/>
          <a:ln>
            <a:noFill/>
          </a:ln>
        </p:spPr>
        <p:txBody>
          <a:bodyPr spcFirstLastPara="1" wrap="square" lIns="91425" tIns="45700" rIns="91425" bIns="45700" anchor="t" anchorCtr="0">
            <a:spAutoFit/>
          </a:bodyPr>
          <a:lstStyle/>
          <a:p>
            <a:pPr marL="342900" marR="0" lvl="0" indent="-139700" algn="ctr" rtl="0">
              <a:lnSpc>
                <a:spcPct val="100000"/>
              </a:lnSpc>
              <a:spcBef>
                <a:spcPts val="0"/>
              </a:spcBef>
              <a:spcAft>
                <a:spcPts val="0"/>
              </a:spcAft>
              <a:buNone/>
            </a:pPr>
            <a:r>
              <a:rPr lang="en-US" sz="3200" b="0" i="0" u="none" strike="noStrike" cap="none" dirty="0">
                <a:solidFill>
                  <a:srgbClr val="FF0000"/>
                </a:solidFill>
                <a:latin typeface="Calibri"/>
                <a:ea typeface="Calibri"/>
                <a:cs typeface="Calibri"/>
                <a:sym typeface="Calibri"/>
              </a:rPr>
              <a:t>TT vs RAOB</a:t>
            </a:r>
            <a:endParaRPr sz="3200" b="0" i="0" u="none" strike="noStrike" cap="none" dirty="0">
              <a:solidFill>
                <a:srgbClr val="FF0000"/>
              </a:solidFill>
              <a:latin typeface="Calibri"/>
              <a:ea typeface="Calibri"/>
              <a:cs typeface="Calibri"/>
              <a:sym typeface="Calibri"/>
            </a:endParaRPr>
          </a:p>
        </p:txBody>
      </p:sp>
      <p:grpSp>
        <p:nvGrpSpPr>
          <p:cNvPr id="926" name="Google Shape;926;p19"/>
          <p:cNvGrpSpPr/>
          <p:nvPr/>
        </p:nvGrpSpPr>
        <p:grpSpPr>
          <a:xfrm>
            <a:off x="4790411" y="2129134"/>
            <a:ext cx="4251145" cy="3127245"/>
            <a:chOff x="4790411" y="2021134"/>
            <a:chExt cx="4251145" cy="3127245"/>
          </a:xfrm>
        </p:grpSpPr>
        <p:pic>
          <p:nvPicPr>
            <p:cNvPr id="927" name="Google Shape;927;p19"/>
            <p:cNvPicPr preferRelativeResize="0"/>
            <p:nvPr/>
          </p:nvPicPr>
          <p:blipFill rotWithShape="1">
            <a:blip r:embed="rId4">
              <a:alphaModFix/>
            </a:blip>
            <a:srcRect/>
            <a:stretch/>
          </p:blipFill>
          <p:spPr>
            <a:xfrm>
              <a:off x="4790411" y="2021134"/>
              <a:ext cx="4170886" cy="3127245"/>
            </a:xfrm>
            <a:prstGeom prst="rect">
              <a:avLst/>
            </a:prstGeom>
            <a:noFill/>
            <a:ln>
              <a:noFill/>
            </a:ln>
          </p:spPr>
        </p:pic>
        <p:sp>
          <p:nvSpPr>
            <p:cNvPr id="928" name="Google Shape;928;p19"/>
            <p:cNvSpPr txBox="1"/>
            <p:nvPr/>
          </p:nvSpPr>
          <p:spPr>
            <a:xfrm>
              <a:off x="7619999" y="4272863"/>
              <a:ext cx="14215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grpSp>
      <p:sp>
        <p:nvSpPr>
          <p:cNvPr id="929" name="Google Shape;929;p19"/>
          <p:cNvSpPr/>
          <p:nvPr/>
        </p:nvSpPr>
        <p:spPr>
          <a:xfrm>
            <a:off x="4745777" y="1585112"/>
            <a:ext cx="3950120" cy="584775"/>
          </a:xfrm>
          <a:prstGeom prst="rect">
            <a:avLst/>
          </a:prstGeom>
          <a:noFill/>
          <a:ln>
            <a:noFill/>
          </a:ln>
        </p:spPr>
        <p:txBody>
          <a:bodyPr spcFirstLastPara="1" wrap="square" lIns="91425" tIns="45700" rIns="91425" bIns="45700" anchor="t" anchorCtr="0">
            <a:spAutoFit/>
          </a:bodyPr>
          <a:lstStyle/>
          <a:p>
            <a:pPr marL="342900" marR="0" lvl="0" indent="-139700" algn="ctr" rtl="0">
              <a:lnSpc>
                <a:spcPct val="100000"/>
              </a:lnSpc>
              <a:spcBef>
                <a:spcPts val="0"/>
              </a:spcBef>
              <a:spcAft>
                <a:spcPts val="0"/>
              </a:spcAft>
              <a:buNone/>
            </a:pPr>
            <a:r>
              <a:rPr lang="en-US" sz="3200" b="0" i="0" u="none" strike="noStrike" cap="none" dirty="0">
                <a:solidFill>
                  <a:srgbClr val="FF0000"/>
                </a:solidFill>
                <a:latin typeface="Calibri"/>
                <a:ea typeface="Calibri"/>
                <a:cs typeface="Calibri"/>
                <a:sym typeface="Calibri"/>
              </a:rPr>
              <a:t>TT vs RAOB (TT&gt;20 K)</a:t>
            </a:r>
            <a:endParaRPr sz="3200" b="0" i="0" u="none" strike="noStrike" cap="none" dirty="0">
              <a:solidFill>
                <a:srgbClr val="FF0000"/>
              </a:solidFill>
              <a:latin typeface="Calibri"/>
              <a:ea typeface="Calibri"/>
              <a:cs typeface="Calibri"/>
              <a:sym typeface="Calibri"/>
            </a:endParaRPr>
          </a:p>
        </p:txBody>
      </p:sp>
      <p:sp>
        <p:nvSpPr>
          <p:cNvPr id="930" name="Google Shape;930;p19"/>
          <p:cNvSpPr txBox="1"/>
          <p:nvPr/>
        </p:nvSpPr>
        <p:spPr>
          <a:xfrm>
            <a:off x="6343670" y="5401962"/>
            <a:ext cx="269788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bias: 0.06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std: 3.13 K</a:t>
            </a:r>
            <a:endParaRPr sz="1400" b="0" i="0" u="none" strike="noStrike" cap="none">
              <a:solidFill>
                <a:srgbClr val="000000"/>
              </a:solidFill>
              <a:latin typeface="Arial"/>
              <a:ea typeface="Arial"/>
              <a:cs typeface="Arial"/>
              <a:sym typeface="Arial"/>
            </a:endParaRPr>
          </a:p>
        </p:txBody>
      </p:sp>
      <p:sp>
        <p:nvSpPr>
          <p:cNvPr id="931" name="Google Shape;931;p19"/>
          <p:cNvSpPr txBox="1"/>
          <p:nvPr/>
        </p:nvSpPr>
        <p:spPr>
          <a:xfrm>
            <a:off x="7121316" y="1060380"/>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4 K</a:t>
            </a:r>
            <a:endParaRPr sz="1400" b="0" i="0" u="none" strike="noStrike" cap="none">
              <a:solidFill>
                <a:srgbClr val="000000"/>
              </a:solidFill>
              <a:latin typeface="Arial"/>
              <a:ea typeface="Arial"/>
              <a:cs typeface="Arial"/>
              <a:sym typeface="Arial"/>
            </a:endParaRPr>
          </a:p>
        </p:txBody>
      </p:sp>
      <p:sp>
        <p:nvSpPr>
          <p:cNvPr id="932" name="Google Shape;932;p19"/>
          <p:cNvSpPr txBox="1"/>
          <p:nvPr/>
        </p:nvSpPr>
        <p:spPr>
          <a:xfrm>
            <a:off x="1938502" y="5401921"/>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number: 183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rgbClr val="C00000"/>
                </a:solidFill>
                <a:latin typeface="Arial"/>
                <a:ea typeface="Arial"/>
                <a:cs typeface="Arial"/>
                <a:sym typeface="Arial"/>
              </a:rPr>
              <a:t>bias: 2.23 K</a:t>
            </a:r>
            <a:endParaRPr sz="1400" b="0" i="0"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rgbClr val="C00000"/>
                </a:solidFill>
                <a:latin typeface="Arial"/>
                <a:ea typeface="Arial"/>
                <a:cs typeface="Arial"/>
                <a:sym typeface="Arial"/>
              </a:rPr>
              <a:t>std: 6.79 K</a:t>
            </a:r>
            <a:endParaRPr sz="1400" b="0" i="0" u="none" strike="noStrike" cap="none" dirty="0">
              <a:solidFill>
                <a:srgbClr val="C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46"/>
          <p:cNvSpPr txBox="1">
            <a:spLocks noGrp="1"/>
          </p:cNvSpPr>
          <p:nvPr>
            <p:ph type="title"/>
          </p:nvPr>
        </p:nvSpPr>
        <p:spPr>
          <a:xfrm>
            <a:off x="457200" y="98664"/>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FF00"/>
              </a:buClr>
              <a:buSzPts val="3600"/>
              <a:buFont typeface="Calibri"/>
              <a:buNone/>
            </a:pPr>
            <a:r>
              <a:rPr lang="en-US">
                <a:solidFill>
                  <a:srgbClr val="00FF00"/>
                </a:solidFill>
              </a:rPr>
              <a:t>DSI Performance Summary</a:t>
            </a:r>
            <a:endParaRPr/>
          </a:p>
        </p:txBody>
      </p:sp>
      <p:sp>
        <p:nvSpPr>
          <p:cNvPr id="939" name="Google Shape;939;p46"/>
          <p:cNvSpPr txBox="1">
            <a:spLocks noGrp="1"/>
          </p:cNvSpPr>
          <p:nvPr>
            <p:ph type="body" idx="1"/>
          </p:nvPr>
        </p:nvSpPr>
        <p:spPr>
          <a:xfrm>
            <a:off x="-177799" y="1328427"/>
            <a:ext cx="9321799" cy="5191583"/>
          </a:xfrm>
          <a:prstGeom prst="rect">
            <a:avLst/>
          </a:prstGeom>
          <a:noFill/>
          <a:ln>
            <a:noFill/>
          </a:ln>
        </p:spPr>
        <p:txBody>
          <a:bodyPr spcFirstLastPara="1" wrap="square" lIns="91425" tIns="91425" rIns="91425" bIns="91425" anchor="t" anchorCtr="0">
            <a:noAutofit/>
          </a:bodyPr>
          <a:lstStyle/>
          <a:p>
            <a:pPr marL="685800" lvl="0" indent="-457200" algn="l" rtl="0">
              <a:lnSpc>
                <a:spcPct val="100000"/>
              </a:lnSpc>
              <a:spcBef>
                <a:spcPts val="0"/>
              </a:spcBef>
              <a:spcAft>
                <a:spcPts val="0"/>
              </a:spcAft>
              <a:buSzPts val="2800"/>
              <a:buFont typeface="Courier New"/>
              <a:buChar char="o"/>
            </a:pPr>
            <a:r>
              <a:rPr lang="en-US" sz="2800" dirty="0"/>
              <a:t>DSI retrieval is working as expected on GOES-19 ABI data when combined with NWP short-range forecasts (as first guess);</a:t>
            </a:r>
            <a:endParaRPr dirty="0"/>
          </a:p>
          <a:p>
            <a:pPr marL="685800" lvl="0" indent="-457200" algn="l" rtl="0">
              <a:lnSpc>
                <a:spcPct val="100000"/>
              </a:lnSpc>
              <a:spcBef>
                <a:spcPts val="0"/>
              </a:spcBef>
              <a:spcAft>
                <a:spcPts val="0"/>
              </a:spcAft>
              <a:buSzPts val="2800"/>
              <a:buFont typeface="Courier New"/>
              <a:buChar char="o"/>
            </a:pPr>
            <a:r>
              <a:rPr lang="en-US" sz="2800" dirty="0"/>
              <a:t>With a highly quantitative web-based tool (</a:t>
            </a:r>
            <a:r>
              <a:rPr lang="en-US" sz="2800" dirty="0">
                <a:solidFill>
                  <a:srgbClr val="00FF00"/>
                </a:solidFill>
              </a:rPr>
              <a:t>http://</a:t>
            </a:r>
            <a:r>
              <a:rPr lang="en-US" sz="2800" dirty="0" err="1">
                <a:solidFill>
                  <a:srgbClr val="00FF00"/>
                </a:solidFill>
              </a:rPr>
              <a:t>soundingval.ssec.wisc.edu</a:t>
            </a:r>
            <a:r>
              <a:rPr lang="en-US" sz="2800" dirty="0"/>
              <a:t>) and the comparisons with RAOB, it indicates the performances from LI, CAPE and SI meet spec. for all the coverages</a:t>
            </a:r>
            <a:endParaRPr sz="2800" dirty="0"/>
          </a:p>
          <a:p>
            <a:pPr marL="685800" lvl="0" indent="-457200" algn="l" rtl="0">
              <a:lnSpc>
                <a:spcPct val="100000"/>
              </a:lnSpc>
              <a:spcBef>
                <a:spcPts val="0"/>
              </a:spcBef>
              <a:spcAft>
                <a:spcPts val="0"/>
              </a:spcAft>
              <a:buSzPts val="2800"/>
              <a:buFont typeface="Courier New"/>
              <a:buChar char="o"/>
            </a:pPr>
            <a:r>
              <a:rPr lang="en-US" sz="2800" dirty="0"/>
              <a:t>The comparisons of TT </a:t>
            </a:r>
            <a:r>
              <a:rPr lang="en-US" sz="2800" dirty="0">
                <a:solidFill>
                  <a:schemeClr val="lt1"/>
                </a:solidFill>
              </a:rPr>
              <a:t>with RAOBs show the </a:t>
            </a:r>
            <a:r>
              <a:rPr lang="en-US" sz="2800" dirty="0"/>
              <a:t>precisions</a:t>
            </a:r>
            <a:r>
              <a:rPr lang="en-US" sz="2800" dirty="0">
                <a:solidFill>
                  <a:schemeClr val="lt1"/>
                </a:solidFill>
              </a:rPr>
              <a:t> are larger </a:t>
            </a:r>
            <a:r>
              <a:rPr lang="en-US" sz="2800" dirty="0"/>
              <a:t>than specs. However, for unstable atmosphere</a:t>
            </a:r>
            <a:r>
              <a:rPr lang="en-US" sz="2800" dirty="0">
                <a:solidFill>
                  <a:schemeClr val="lt1"/>
                </a:solidFill>
              </a:rPr>
              <a:t>, </a:t>
            </a:r>
            <a:r>
              <a:rPr lang="en-US" sz="2800" dirty="0"/>
              <a:t>the precisions meet the requirement</a:t>
            </a:r>
            <a:r>
              <a:rPr lang="en-US" sz="2800" dirty="0">
                <a:solidFill>
                  <a:schemeClr val="lt1"/>
                </a:solidFill>
              </a:rPr>
              <a:t>. </a:t>
            </a:r>
            <a:endParaRPr sz="2800" dirty="0"/>
          </a:p>
        </p:txBody>
      </p:sp>
      <p:sp>
        <p:nvSpPr>
          <p:cNvPr id="940" name="Google Shape;940;p4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56</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75"/>
          <p:cNvPicPr preferRelativeResize="0"/>
          <p:nvPr/>
        </p:nvPicPr>
        <p:blipFill rotWithShape="1">
          <a:blip r:embed="rId3">
            <a:alphaModFix/>
          </a:blip>
          <a:srcRect l="12685" t="20885" r="34768" b="18914"/>
          <a:stretch/>
        </p:blipFill>
        <p:spPr>
          <a:xfrm>
            <a:off x="1301744" y="1438377"/>
            <a:ext cx="5940425" cy="2878667"/>
          </a:xfrm>
          <a:prstGeom prst="rect">
            <a:avLst/>
          </a:prstGeom>
          <a:noFill/>
          <a:ln>
            <a:noFill/>
          </a:ln>
        </p:spPr>
      </p:pic>
      <p:pic>
        <p:nvPicPr>
          <p:cNvPr id="947" name="Google Shape;947;p75"/>
          <p:cNvPicPr preferRelativeResize="0"/>
          <p:nvPr/>
        </p:nvPicPr>
        <p:blipFill rotWithShape="1">
          <a:blip r:embed="rId3">
            <a:alphaModFix/>
          </a:blip>
          <a:srcRect l="65278" t="20447" r="7314" b="19131"/>
          <a:stretch/>
        </p:blipFill>
        <p:spPr>
          <a:xfrm>
            <a:off x="2750341" y="4201528"/>
            <a:ext cx="2848970" cy="2656472"/>
          </a:xfrm>
          <a:prstGeom prst="rect">
            <a:avLst/>
          </a:prstGeom>
          <a:noFill/>
          <a:ln>
            <a:noFill/>
          </a:ln>
        </p:spPr>
      </p:pic>
      <p:sp>
        <p:nvSpPr>
          <p:cNvPr id="948" name="Google Shape;948;p75"/>
          <p:cNvSpPr txBox="1">
            <a:spLocks noGrp="1"/>
          </p:cNvSpPr>
          <p:nvPr>
            <p:ph type="title"/>
          </p:nvPr>
        </p:nvSpPr>
        <p:spPr>
          <a:xfrm>
            <a:off x="1531916" y="255669"/>
            <a:ext cx="6056415" cy="7714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r>
              <a:rPr lang="en-US" sz="3200" b="0" i="0" u="none" strike="noStrike" cap="none">
                <a:solidFill>
                  <a:schemeClr val="lt1"/>
                </a:solidFill>
                <a:latin typeface="Calibri"/>
                <a:ea typeface="Calibri"/>
                <a:cs typeface="Calibri"/>
                <a:sym typeface="Calibri"/>
              </a:rPr>
              <a:t>GOES-16 vs. GOES-19 ABI LAP Products comparisons</a:t>
            </a:r>
            <a:endParaRPr/>
          </a:p>
        </p:txBody>
      </p:sp>
      <p:sp>
        <p:nvSpPr>
          <p:cNvPr id="949" name="Google Shape;949;p7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300"/>
              <a:buNone/>
            </a:pPr>
            <a:fld id="{00000000-1234-1234-1234-123412341234}" type="slidenum">
              <a:rPr lang="en-US" sz="1200">
                <a:solidFill>
                  <a:schemeClr val="lt1"/>
                </a:solidFill>
                <a:latin typeface="Calibri"/>
                <a:ea typeface="Calibri"/>
                <a:cs typeface="Calibri"/>
                <a:sym typeface="Calibri"/>
              </a:rPr>
              <a:t>57</a:t>
            </a:fld>
            <a:endParaRPr sz="1200">
              <a:solidFill>
                <a:schemeClr val="lt1"/>
              </a:solidFill>
              <a:latin typeface="Calibri"/>
              <a:ea typeface="Calibri"/>
              <a:cs typeface="Calibri"/>
              <a:sym typeface="Calibri"/>
            </a:endParaRPr>
          </a:p>
        </p:txBody>
      </p:sp>
      <p:sp>
        <p:nvSpPr>
          <p:cNvPr id="950" name="Google Shape;950;p75"/>
          <p:cNvSpPr/>
          <p:nvPr/>
        </p:nvSpPr>
        <p:spPr>
          <a:xfrm>
            <a:off x="1625600" y="1800639"/>
            <a:ext cx="1913466" cy="2202258"/>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1" name="Google Shape;951;p75"/>
          <p:cNvSpPr txBox="1"/>
          <p:nvPr/>
        </p:nvSpPr>
        <p:spPr>
          <a:xfrm>
            <a:off x="1531917" y="4647189"/>
            <a:ext cx="152572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Clear-sky, Overlapped coverage</a:t>
            </a:r>
            <a:endParaRPr sz="1800" b="0" i="0" u="none" strike="noStrike" cap="none">
              <a:solidFill>
                <a:schemeClr val="lt1"/>
              </a:solidFill>
              <a:latin typeface="Calibri"/>
              <a:ea typeface="Calibri"/>
              <a:cs typeface="Calibri"/>
              <a:sym typeface="Calibri"/>
            </a:endParaRPr>
          </a:p>
        </p:txBody>
      </p:sp>
      <p:sp>
        <p:nvSpPr>
          <p:cNvPr id="952" name="Google Shape;952;p75"/>
          <p:cNvSpPr txBox="1"/>
          <p:nvPr/>
        </p:nvSpPr>
        <p:spPr>
          <a:xfrm>
            <a:off x="1012023" y="2693044"/>
            <a:ext cx="1156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16</a:t>
            </a:r>
            <a:endParaRPr sz="1800" b="1" i="0" u="none" strike="noStrike" cap="none">
              <a:solidFill>
                <a:srgbClr val="0000FF"/>
              </a:solidFill>
              <a:latin typeface="Calibri"/>
              <a:ea typeface="Calibri"/>
              <a:cs typeface="Calibri"/>
              <a:sym typeface="Calibri"/>
            </a:endParaRPr>
          </a:p>
        </p:txBody>
      </p:sp>
      <p:sp>
        <p:nvSpPr>
          <p:cNvPr id="953" name="Google Shape;953;p75"/>
          <p:cNvSpPr txBox="1"/>
          <p:nvPr/>
        </p:nvSpPr>
        <p:spPr>
          <a:xfrm>
            <a:off x="6318543" y="2693044"/>
            <a:ext cx="1156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19</a:t>
            </a:r>
            <a:endParaRPr sz="1800" b="1" i="0" u="none" strike="noStrike" cap="none">
              <a:solidFill>
                <a:srgbClr val="0000FF"/>
              </a:solidFill>
              <a:latin typeface="Calibri"/>
              <a:ea typeface="Calibri"/>
              <a:cs typeface="Calibri"/>
              <a:sym typeface="Calibri"/>
            </a:endParaRPr>
          </a:p>
        </p:txBody>
      </p:sp>
      <p:sp>
        <p:nvSpPr>
          <p:cNvPr id="954" name="Google Shape;954;p75"/>
          <p:cNvSpPr/>
          <p:nvPr/>
        </p:nvSpPr>
        <p:spPr>
          <a:xfrm>
            <a:off x="3185301" y="4530710"/>
            <a:ext cx="1463350" cy="2047889"/>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5" name="Google Shape;955;p75"/>
          <p:cNvSpPr txBox="1"/>
          <p:nvPr/>
        </p:nvSpPr>
        <p:spPr>
          <a:xfrm>
            <a:off x="3185301" y="5844376"/>
            <a:ext cx="22261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FF"/>
                </a:solidFill>
                <a:latin typeface="Calibri"/>
                <a:ea typeface="Calibri"/>
                <a:cs typeface="Calibri"/>
                <a:sym typeface="Calibri"/>
              </a:rPr>
              <a:t>GOES 1</a:t>
            </a:r>
            <a:r>
              <a:rPr lang="en-US" altLang="zh-CN" sz="1800" b="1" i="0" u="none" strike="noStrike" cap="none" dirty="0">
                <a:solidFill>
                  <a:srgbClr val="0000FF"/>
                </a:solidFill>
                <a:latin typeface="Calibri"/>
                <a:ea typeface="Calibri"/>
                <a:cs typeface="Calibri"/>
                <a:sym typeface="Calibri"/>
              </a:rPr>
              <a:t>6</a:t>
            </a:r>
            <a:r>
              <a:rPr lang="en-US" sz="1800" b="1" i="0" u="none" strike="noStrike" cap="none" dirty="0">
                <a:solidFill>
                  <a:srgbClr val="0000FF"/>
                </a:solidFill>
                <a:latin typeface="Calibri"/>
                <a:ea typeface="Calibri"/>
                <a:cs typeface="Calibri"/>
                <a:sym typeface="Calibri"/>
              </a:rPr>
              <a:t> – GOES 1</a:t>
            </a:r>
            <a:r>
              <a:rPr lang="en-US" altLang="zh-CN" sz="1800" b="1" i="0" u="none" strike="noStrike" cap="none" dirty="0">
                <a:solidFill>
                  <a:srgbClr val="0000FF"/>
                </a:solidFill>
                <a:latin typeface="Calibri"/>
                <a:ea typeface="Calibri"/>
                <a:cs typeface="Calibri"/>
                <a:sym typeface="Calibri"/>
              </a:rPr>
              <a:t>9</a:t>
            </a:r>
            <a:endParaRPr sz="1800" b="1" i="0" u="none" strike="noStrike" cap="none" dirty="0">
              <a:solidFill>
                <a:srgbClr val="0000FF"/>
              </a:solidFill>
              <a:latin typeface="Calibri"/>
              <a:ea typeface="Calibri"/>
              <a:cs typeface="Calibri"/>
              <a:sym typeface="Calibri"/>
            </a:endParaRPr>
          </a:p>
        </p:txBody>
      </p:sp>
      <p:sp>
        <p:nvSpPr>
          <p:cNvPr id="956" name="Google Shape;956;p75"/>
          <p:cNvSpPr/>
          <p:nvPr/>
        </p:nvSpPr>
        <p:spPr>
          <a:xfrm>
            <a:off x="4504095" y="1782242"/>
            <a:ext cx="1814448" cy="2220656"/>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7" name="Google Shape;957;p75"/>
          <p:cNvSpPr txBox="1"/>
          <p:nvPr/>
        </p:nvSpPr>
        <p:spPr>
          <a:xfrm>
            <a:off x="3250617" y="1010838"/>
            <a:ext cx="25732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Calibri"/>
                <a:ea typeface="Calibri"/>
                <a:cs typeface="Calibri"/>
                <a:sym typeface="Calibri"/>
              </a:rPr>
              <a:t>Temp at 500 mb</a:t>
            </a:r>
            <a:endParaRPr sz="2400" b="1" i="0" u="none" strike="noStrike" cap="none">
              <a:solidFill>
                <a:srgbClr val="FF0000"/>
              </a:solidFill>
              <a:latin typeface="Calibri"/>
              <a:ea typeface="Calibri"/>
              <a:cs typeface="Calibri"/>
              <a:sym typeface="Calibri"/>
            </a:endParaRPr>
          </a:p>
        </p:txBody>
      </p:sp>
      <p:sp>
        <p:nvSpPr>
          <p:cNvPr id="958" name="Google Shape;958;p75"/>
          <p:cNvSpPr/>
          <p:nvPr/>
        </p:nvSpPr>
        <p:spPr>
          <a:xfrm>
            <a:off x="7276234" y="1062827"/>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2024.11.15 00Z</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48"/>
          <p:cNvSpPr txBox="1"/>
          <p:nvPr/>
        </p:nvSpPr>
        <p:spPr>
          <a:xfrm>
            <a:off x="2158071" y="267590"/>
            <a:ext cx="532338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GOES-19 vs. GOES-16 comparisons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LVT and LVM </a:t>
            </a:r>
            <a:endParaRPr sz="1400" b="0" i="0" u="none" strike="noStrike" cap="none">
              <a:solidFill>
                <a:srgbClr val="000000"/>
              </a:solidFill>
              <a:latin typeface="Arial"/>
              <a:ea typeface="Arial"/>
              <a:cs typeface="Arial"/>
              <a:sym typeface="Arial"/>
            </a:endParaRPr>
          </a:p>
        </p:txBody>
      </p:sp>
      <p:sp>
        <p:nvSpPr>
          <p:cNvPr id="965" name="Google Shape;965;p48"/>
          <p:cNvSpPr txBox="1"/>
          <p:nvPr/>
        </p:nvSpPr>
        <p:spPr>
          <a:xfrm>
            <a:off x="547680" y="1725311"/>
            <a:ext cx="721625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Statistical and STD for the overlapped area (zenith angle ≤ 65)</a:t>
            </a:r>
            <a:endParaRPr sz="2000" b="1" i="0" u="none" strike="noStrike" cap="none">
              <a:solidFill>
                <a:schemeClr val="lt1"/>
              </a:solidFill>
              <a:latin typeface="Calibri"/>
              <a:ea typeface="Calibri"/>
              <a:cs typeface="Calibri"/>
              <a:sym typeface="Calibri"/>
            </a:endParaRPr>
          </a:p>
        </p:txBody>
      </p:sp>
      <p:sp>
        <p:nvSpPr>
          <p:cNvPr id="966" name="Google Shape;966;p48"/>
          <p:cNvSpPr txBox="1"/>
          <p:nvPr/>
        </p:nvSpPr>
        <p:spPr>
          <a:xfrm>
            <a:off x="7481454" y="5537084"/>
            <a:ext cx="10631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133,237</a:t>
            </a:r>
            <a:endParaRPr sz="1400" b="1" i="0" u="none" strike="noStrike" cap="none">
              <a:solidFill>
                <a:schemeClr val="dk1"/>
              </a:solidFill>
              <a:latin typeface="Calibri"/>
              <a:ea typeface="Calibri"/>
              <a:cs typeface="Calibri"/>
              <a:sym typeface="Calibri"/>
            </a:endParaRPr>
          </a:p>
        </p:txBody>
      </p:sp>
      <p:sp>
        <p:nvSpPr>
          <p:cNvPr id="967" name="Google Shape;967;p48"/>
          <p:cNvSpPr txBox="1"/>
          <p:nvPr/>
        </p:nvSpPr>
        <p:spPr>
          <a:xfrm>
            <a:off x="3508888" y="5537084"/>
            <a:ext cx="10631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133,237</a:t>
            </a:r>
            <a:endParaRPr sz="1400" b="1" i="0" u="none" strike="noStrike" cap="none">
              <a:solidFill>
                <a:schemeClr val="dk1"/>
              </a:solidFill>
              <a:latin typeface="Calibri"/>
              <a:ea typeface="Calibri"/>
              <a:cs typeface="Calibri"/>
              <a:sym typeface="Calibri"/>
            </a:endParaRPr>
          </a:p>
        </p:txBody>
      </p:sp>
      <p:sp>
        <p:nvSpPr>
          <p:cNvPr id="968" name="Google Shape;968;p48"/>
          <p:cNvSpPr/>
          <p:nvPr/>
        </p:nvSpPr>
        <p:spPr>
          <a:xfrm>
            <a:off x="7276234" y="1237003"/>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2024.11.15 00Z</a:t>
            </a:r>
            <a:endParaRPr sz="1400" b="0" i="0" u="none" strike="noStrike" cap="none">
              <a:solidFill>
                <a:srgbClr val="000000"/>
              </a:solidFill>
              <a:latin typeface="Arial"/>
              <a:ea typeface="Arial"/>
              <a:cs typeface="Arial"/>
              <a:sym typeface="Arial"/>
            </a:endParaRPr>
          </a:p>
        </p:txBody>
      </p:sp>
      <p:pic>
        <p:nvPicPr>
          <p:cNvPr id="969" name="Google Shape;969;p48"/>
          <p:cNvPicPr preferRelativeResize="0"/>
          <p:nvPr/>
        </p:nvPicPr>
        <p:blipFill rotWithShape="1">
          <a:blip r:embed="rId3">
            <a:alphaModFix/>
          </a:blip>
          <a:srcRect l="8426" r="7683" b="20289"/>
          <a:stretch/>
        </p:blipFill>
        <p:spPr>
          <a:xfrm>
            <a:off x="-2739" y="2377823"/>
            <a:ext cx="9149478" cy="367709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49"/>
          <p:cNvSpPr txBox="1"/>
          <p:nvPr/>
        </p:nvSpPr>
        <p:spPr>
          <a:xfrm>
            <a:off x="2158071" y="267590"/>
            <a:ext cx="532338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GOES-19 vs. GOES-16 comparisons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TPW and DSI </a:t>
            </a:r>
            <a:endParaRPr sz="1400" b="0" i="0" u="none" strike="noStrike" cap="none">
              <a:solidFill>
                <a:srgbClr val="000000"/>
              </a:solidFill>
              <a:latin typeface="Arial"/>
              <a:ea typeface="Arial"/>
              <a:cs typeface="Arial"/>
              <a:sym typeface="Arial"/>
            </a:endParaRPr>
          </a:p>
        </p:txBody>
      </p:sp>
      <p:sp>
        <p:nvSpPr>
          <p:cNvPr id="976" name="Google Shape;976;p49"/>
          <p:cNvSpPr/>
          <p:nvPr/>
        </p:nvSpPr>
        <p:spPr>
          <a:xfrm>
            <a:off x="7277551" y="890810"/>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2024.11.15 00Z</a:t>
            </a:r>
            <a:endParaRPr sz="1400" b="0" i="0" u="none" strike="noStrike" cap="none">
              <a:solidFill>
                <a:srgbClr val="000000"/>
              </a:solidFill>
              <a:latin typeface="Arial"/>
              <a:ea typeface="Arial"/>
              <a:cs typeface="Arial"/>
              <a:sym typeface="Arial"/>
            </a:endParaRPr>
          </a:p>
        </p:txBody>
      </p:sp>
      <p:sp>
        <p:nvSpPr>
          <p:cNvPr id="977" name="Google Shape;977;p49"/>
          <p:cNvSpPr txBox="1"/>
          <p:nvPr/>
        </p:nvSpPr>
        <p:spPr>
          <a:xfrm>
            <a:off x="287958" y="1030381"/>
            <a:ext cx="64334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alibri"/>
                <a:ea typeface="Calibri"/>
                <a:cs typeface="Calibri"/>
                <a:sym typeface="Calibri"/>
              </a:rPr>
              <a:t>G1</a:t>
            </a:r>
            <a:r>
              <a:rPr lang="en-US" altLang="zh-CN" sz="2000" b="1" i="0" u="none" strike="noStrike" cap="none" dirty="0">
                <a:solidFill>
                  <a:schemeClr val="lt1"/>
                </a:solidFill>
                <a:latin typeface="Calibri"/>
                <a:ea typeface="Calibri"/>
                <a:cs typeface="Calibri"/>
                <a:sym typeface="Calibri"/>
              </a:rPr>
              <a:t>6</a:t>
            </a:r>
            <a:r>
              <a:rPr lang="en-US" sz="2000" b="1" i="0" u="none" strike="noStrike" cap="none" dirty="0">
                <a:solidFill>
                  <a:schemeClr val="lt1"/>
                </a:solidFill>
                <a:latin typeface="Calibri"/>
                <a:ea typeface="Calibri"/>
                <a:cs typeface="Calibri"/>
                <a:sym typeface="Calibri"/>
              </a:rPr>
              <a:t> – G1</a:t>
            </a:r>
            <a:r>
              <a:rPr lang="en-US" altLang="zh-CN" sz="2000" b="1" i="0" u="none" strike="noStrike" cap="none" dirty="0">
                <a:solidFill>
                  <a:schemeClr val="lt1"/>
                </a:solidFill>
                <a:latin typeface="Calibri"/>
                <a:ea typeface="Calibri"/>
                <a:cs typeface="Calibri"/>
                <a:sym typeface="Calibri"/>
              </a:rPr>
              <a:t>9</a:t>
            </a:r>
            <a:r>
              <a:rPr lang="en-US" sz="2000" b="1" i="0" u="none" strike="noStrike" cap="none" dirty="0">
                <a:solidFill>
                  <a:schemeClr val="lt1"/>
                </a:solidFill>
                <a:latin typeface="Calibri"/>
                <a:ea typeface="Calibri"/>
                <a:cs typeface="Calibri"/>
                <a:sym typeface="Calibri"/>
              </a:rPr>
              <a:t> statistics (zenith angle ≤ 65)</a:t>
            </a:r>
            <a:endParaRPr sz="2000" b="1" i="0" u="none" strike="noStrike" cap="none" dirty="0">
              <a:solidFill>
                <a:schemeClr val="lt1"/>
              </a:solidFill>
              <a:latin typeface="Calibri"/>
              <a:ea typeface="Calibri"/>
              <a:cs typeface="Calibri"/>
              <a:sym typeface="Calibri"/>
            </a:endParaRPr>
          </a:p>
        </p:txBody>
      </p:sp>
      <p:pic>
        <p:nvPicPr>
          <p:cNvPr id="978" name="Google Shape;978;p49"/>
          <p:cNvPicPr preferRelativeResize="0"/>
          <p:nvPr/>
        </p:nvPicPr>
        <p:blipFill rotWithShape="1">
          <a:blip r:embed="rId3">
            <a:alphaModFix/>
          </a:blip>
          <a:srcRect l="7778" t="9501" r="65648" b="9937"/>
          <a:stretch/>
        </p:blipFill>
        <p:spPr>
          <a:xfrm>
            <a:off x="5874814" y="1469133"/>
            <a:ext cx="2408767" cy="2625872"/>
          </a:xfrm>
          <a:prstGeom prst="rect">
            <a:avLst/>
          </a:prstGeom>
          <a:noFill/>
          <a:ln>
            <a:noFill/>
          </a:ln>
        </p:spPr>
      </p:pic>
      <p:pic>
        <p:nvPicPr>
          <p:cNvPr id="979" name="Google Shape;979;p49"/>
          <p:cNvPicPr preferRelativeResize="0"/>
          <p:nvPr/>
        </p:nvPicPr>
        <p:blipFill rotWithShape="1">
          <a:blip r:embed="rId4">
            <a:alphaModFix/>
          </a:blip>
          <a:srcRect l="9351" t="10376" r="64537" b="11689"/>
          <a:stretch/>
        </p:blipFill>
        <p:spPr>
          <a:xfrm>
            <a:off x="5874814" y="4073862"/>
            <a:ext cx="2408767" cy="2784138"/>
          </a:xfrm>
          <a:prstGeom prst="rect">
            <a:avLst/>
          </a:prstGeom>
          <a:noFill/>
          <a:ln>
            <a:noFill/>
          </a:ln>
        </p:spPr>
      </p:pic>
      <p:pic>
        <p:nvPicPr>
          <p:cNvPr id="980" name="Google Shape;980;p49"/>
          <p:cNvPicPr preferRelativeResize="0"/>
          <p:nvPr/>
        </p:nvPicPr>
        <p:blipFill rotWithShape="1">
          <a:blip r:embed="rId5">
            <a:alphaModFix/>
          </a:blip>
          <a:srcRect l="7869" r="65926" b="21760"/>
          <a:stretch/>
        </p:blipFill>
        <p:spPr>
          <a:xfrm>
            <a:off x="3110607" y="1432683"/>
            <a:ext cx="2421920" cy="2662321"/>
          </a:xfrm>
          <a:prstGeom prst="rect">
            <a:avLst/>
          </a:prstGeom>
          <a:noFill/>
          <a:ln>
            <a:noFill/>
          </a:ln>
        </p:spPr>
      </p:pic>
      <p:pic>
        <p:nvPicPr>
          <p:cNvPr id="981" name="Google Shape;981;p49"/>
          <p:cNvPicPr preferRelativeResize="0"/>
          <p:nvPr/>
        </p:nvPicPr>
        <p:blipFill rotWithShape="1">
          <a:blip r:embed="rId6">
            <a:alphaModFix/>
          </a:blip>
          <a:srcRect l="7683" t="7311" r="65741" b="14972"/>
          <a:stretch/>
        </p:blipFill>
        <p:spPr>
          <a:xfrm>
            <a:off x="3102593" y="4095005"/>
            <a:ext cx="2429934" cy="2788394"/>
          </a:xfrm>
          <a:prstGeom prst="rect">
            <a:avLst/>
          </a:prstGeom>
          <a:noFill/>
          <a:ln>
            <a:noFill/>
          </a:ln>
        </p:spPr>
      </p:pic>
      <p:pic>
        <p:nvPicPr>
          <p:cNvPr id="982" name="Google Shape;982;p49"/>
          <p:cNvPicPr preferRelativeResize="0"/>
          <p:nvPr/>
        </p:nvPicPr>
        <p:blipFill rotWithShape="1">
          <a:blip r:embed="rId7">
            <a:alphaModFix/>
          </a:blip>
          <a:srcRect l="18703" t="10158" r="54723" b="12128"/>
          <a:stretch/>
        </p:blipFill>
        <p:spPr>
          <a:xfrm>
            <a:off x="351536" y="1432683"/>
            <a:ext cx="2370215" cy="2662321"/>
          </a:xfrm>
          <a:prstGeom prst="rect">
            <a:avLst/>
          </a:prstGeom>
          <a:noFill/>
          <a:ln>
            <a:noFill/>
          </a:ln>
        </p:spPr>
      </p:pic>
      <p:pic>
        <p:nvPicPr>
          <p:cNvPr id="983" name="Google Shape;983;p49"/>
          <p:cNvPicPr preferRelativeResize="0"/>
          <p:nvPr/>
        </p:nvPicPr>
        <p:blipFill rotWithShape="1">
          <a:blip r:embed="rId8">
            <a:alphaModFix/>
          </a:blip>
          <a:srcRect l="7683" t="19570" r="66480" b="3370"/>
          <a:stretch/>
        </p:blipFill>
        <p:spPr>
          <a:xfrm>
            <a:off x="351537" y="4095004"/>
            <a:ext cx="2362200" cy="2762996"/>
          </a:xfrm>
          <a:prstGeom prst="rect">
            <a:avLst/>
          </a:prstGeom>
          <a:noFill/>
          <a:ln>
            <a:noFill/>
          </a:ln>
        </p:spPr>
      </p:pic>
      <p:sp>
        <p:nvSpPr>
          <p:cNvPr id="984" name="Google Shape;984;p49"/>
          <p:cNvSpPr txBox="1"/>
          <p:nvPr/>
        </p:nvSpPr>
        <p:spPr>
          <a:xfrm>
            <a:off x="2020082" y="6150614"/>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sp>
        <p:nvSpPr>
          <p:cNvPr id="985" name="Google Shape;985;p49"/>
          <p:cNvSpPr txBox="1"/>
          <p:nvPr/>
        </p:nvSpPr>
        <p:spPr>
          <a:xfrm>
            <a:off x="4839483" y="6150613"/>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sp>
        <p:nvSpPr>
          <p:cNvPr id="986" name="Google Shape;986;p49"/>
          <p:cNvSpPr txBox="1"/>
          <p:nvPr/>
        </p:nvSpPr>
        <p:spPr>
          <a:xfrm>
            <a:off x="7599615" y="6150613"/>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TT</a:t>
            </a:r>
            <a:endParaRPr sz="3200" b="0" i="0" u="none" strike="noStrike" cap="none">
              <a:solidFill>
                <a:srgbClr val="FF0000"/>
              </a:solidFill>
              <a:latin typeface="Arial"/>
              <a:ea typeface="Arial"/>
              <a:cs typeface="Arial"/>
              <a:sym typeface="Arial"/>
            </a:endParaRPr>
          </a:p>
        </p:txBody>
      </p:sp>
      <p:sp>
        <p:nvSpPr>
          <p:cNvPr id="987" name="Google Shape;987;p49"/>
          <p:cNvSpPr txBox="1"/>
          <p:nvPr/>
        </p:nvSpPr>
        <p:spPr>
          <a:xfrm>
            <a:off x="7107327" y="3232486"/>
            <a:ext cx="14101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sp>
        <p:nvSpPr>
          <p:cNvPr id="988" name="Google Shape;988;p49"/>
          <p:cNvSpPr txBox="1"/>
          <p:nvPr/>
        </p:nvSpPr>
        <p:spPr>
          <a:xfrm>
            <a:off x="1665093" y="3224969"/>
            <a:ext cx="12220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TPW</a:t>
            </a:r>
            <a:endParaRPr sz="3200" b="0" i="0" u="none" strike="noStrike" cap="none">
              <a:solidFill>
                <a:srgbClr val="FF0000"/>
              </a:solidFill>
              <a:latin typeface="Arial"/>
              <a:ea typeface="Arial"/>
              <a:cs typeface="Arial"/>
              <a:sym typeface="Arial"/>
            </a:endParaRPr>
          </a:p>
        </p:txBody>
      </p:sp>
      <p:sp>
        <p:nvSpPr>
          <p:cNvPr id="989" name="Google Shape;989;p49"/>
          <p:cNvSpPr txBox="1"/>
          <p:nvPr/>
        </p:nvSpPr>
        <p:spPr>
          <a:xfrm>
            <a:off x="4957404" y="3232485"/>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127" name="Google Shape;127;p6"/>
          <p:cNvGraphicFramePr/>
          <p:nvPr>
            <p:extLst>
              <p:ext uri="{D42A27DB-BD31-4B8C-83A1-F6EECF244321}">
                <p14:modId xmlns:p14="http://schemas.microsoft.com/office/powerpoint/2010/main" val="1585839546"/>
              </p:ext>
            </p:extLst>
          </p:nvPr>
        </p:nvGraphicFramePr>
        <p:xfrm>
          <a:off x="93785" y="1391137"/>
          <a:ext cx="8964225" cy="1986350"/>
        </p:xfrm>
        <a:graphic>
          <a:graphicData uri="http://schemas.openxmlformats.org/drawingml/2006/table">
            <a:tbl>
              <a:tblPr>
                <a:noFill/>
                <a:tableStyleId>{D3C4581A-DFAC-4EA2-A650-3D48A02F8ED9}</a:tableStyleId>
              </a:tblPr>
              <a:tblGrid>
                <a:gridCol w="1922575">
                  <a:extLst>
                    <a:ext uri="{9D8B030D-6E8A-4147-A177-3AD203B41FA5}">
                      <a16:colId xmlns:a16="http://schemas.microsoft.com/office/drawing/2014/main" val="20000"/>
                    </a:ext>
                  </a:extLst>
                </a:gridCol>
                <a:gridCol w="3259025">
                  <a:extLst>
                    <a:ext uri="{9D8B030D-6E8A-4147-A177-3AD203B41FA5}">
                      <a16:colId xmlns:a16="http://schemas.microsoft.com/office/drawing/2014/main" val="20001"/>
                    </a:ext>
                  </a:extLst>
                </a:gridCol>
                <a:gridCol w="1232800">
                  <a:extLst>
                    <a:ext uri="{9D8B030D-6E8A-4147-A177-3AD203B41FA5}">
                      <a16:colId xmlns:a16="http://schemas.microsoft.com/office/drawing/2014/main" val="20002"/>
                    </a:ext>
                  </a:extLst>
                </a:gridCol>
                <a:gridCol w="1249600">
                  <a:extLst>
                    <a:ext uri="{9D8B030D-6E8A-4147-A177-3AD203B41FA5}">
                      <a16:colId xmlns:a16="http://schemas.microsoft.com/office/drawing/2014/main" val="20003"/>
                    </a:ext>
                  </a:extLst>
                </a:gridCol>
                <a:gridCol w="1300225">
                  <a:extLst>
                    <a:ext uri="{9D8B030D-6E8A-4147-A177-3AD203B41FA5}">
                      <a16:colId xmlns:a16="http://schemas.microsoft.com/office/drawing/2014/main" val="20004"/>
                    </a:ext>
                  </a:extLst>
                </a:gridCol>
              </a:tblGrid>
              <a:tr h="44480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dirty="0"/>
                        <a:t>Descriptive Title</a:t>
                      </a:r>
                      <a:endParaRPr sz="1400" u="none" strike="noStrike" cap="none" dirty="0"/>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44480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ABI-FD_LVT06</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FD LVT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5483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ABI-CONUS_LVT07</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CONUS LVT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5483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ABI-MESO_LVT08</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Meso LVT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dirty="0"/>
                        <a:t>AWG</a:t>
                      </a:r>
                      <a:endParaRPr sz="1400" u="none" strike="noStrike" cap="none"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106"/>
          <p:cNvPicPr preferRelativeResize="0"/>
          <p:nvPr/>
        </p:nvPicPr>
        <p:blipFill rotWithShape="1">
          <a:blip r:embed="rId3">
            <a:alphaModFix/>
          </a:blip>
          <a:srcRect l="6852" t="13661" r="39143" b="26794"/>
          <a:stretch/>
        </p:blipFill>
        <p:spPr>
          <a:xfrm>
            <a:off x="1458419" y="1472106"/>
            <a:ext cx="6176360" cy="2880360"/>
          </a:xfrm>
          <a:prstGeom prst="rect">
            <a:avLst/>
          </a:prstGeom>
          <a:noFill/>
          <a:ln>
            <a:noFill/>
          </a:ln>
        </p:spPr>
      </p:pic>
      <p:pic>
        <p:nvPicPr>
          <p:cNvPr id="996" name="Google Shape;996;p106"/>
          <p:cNvPicPr preferRelativeResize="0"/>
          <p:nvPr/>
        </p:nvPicPr>
        <p:blipFill rotWithShape="1">
          <a:blip r:embed="rId3">
            <a:alphaModFix/>
          </a:blip>
          <a:srcRect l="60462" t="13879" r="11943" b="26795"/>
          <a:stretch/>
        </p:blipFill>
        <p:spPr>
          <a:xfrm>
            <a:off x="2861620" y="4197096"/>
            <a:ext cx="2926014" cy="2660904"/>
          </a:xfrm>
          <a:prstGeom prst="rect">
            <a:avLst/>
          </a:prstGeom>
          <a:noFill/>
          <a:ln>
            <a:noFill/>
          </a:ln>
        </p:spPr>
      </p:pic>
      <p:sp>
        <p:nvSpPr>
          <p:cNvPr id="997" name="Google Shape;997;p106"/>
          <p:cNvSpPr txBox="1">
            <a:spLocks noGrp="1"/>
          </p:cNvSpPr>
          <p:nvPr>
            <p:ph type="title"/>
          </p:nvPr>
        </p:nvSpPr>
        <p:spPr>
          <a:xfrm>
            <a:off x="1531916" y="255669"/>
            <a:ext cx="6056415" cy="7714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r>
              <a:rPr lang="en-US" sz="3200" b="0" i="0" u="none" strike="noStrike" cap="none" dirty="0">
                <a:solidFill>
                  <a:schemeClr val="lt1"/>
                </a:solidFill>
                <a:latin typeface="Calibri"/>
                <a:ea typeface="Calibri"/>
                <a:cs typeface="Calibri"/>
                <a:sym typeface="Calibri"/>
              </a:rPr>
              <a:t>GOES-18 vs. GOES-19 ABI LAP Products comparisons</a:t>
            </a:r>
            <a:endParaRPr dirty="0"/>
          </a:p>
        </p:txBody>
      </p:sp>
      <p:sp>
        <p:nvSpPr>
          <p:cNvPr id="998" name="Google Shape;998;p10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300"/>
              <a:buNone/>
            </a:pPr>
            <a:fld id="{00000000-1234-1234-1234-123412341234}" type="slidenum">
              <a:rPr lang="en-US" sz="1200">
                <a:solidFill>
                  <a:schemeClr val="lt1"/>
                </a:solidFill>
                <a:latin typeface="Calibri"/>
                <a:ea typeface="Calibri"/>
                <a:cs typeface="Calibri"/>
                <a:sym typeface="Calibri"/>
              </a:rPr>
              <a:t>60</a:t>
            </a:fld>
            <a:endParaRPr sz="1200">
              <a:solidFill>
                <a:schemeClr val="lt1"/>
              </a:solidFill>
              <a:latin typeface="Calibri"/>
              <a:ea typeface="Calibri"/>
              <a:cs typeface="Calibri"/>
              <a:sym typeface="Calibri"/>
            </a:endParaRPr>
          </a:p>
        </p:txBody>
      </p:sp>
      <p:sp>
        <p:nvSpPr>
          <p:cNvPr id="999" name="Google Shape;999;p106"/>
          <p:cNvSpPr/>
          <p:nvPr/>
        </p:nvSpPr>
        <p:spPr>
          <a:xfrm>
            <a:off x="1475352" y="1884156"/>
            <a:ext cx="1913466" cy="2202258"/>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0" name="Google Shape;1000;p106"/>
          <p:cNvSpPr txBox="1"/>
          <p:nvPr/>
        </p:nvSpPr>
        <p:spPr>
          <a:xfrm>
            <a:off x="1531917" y="4647189"/>
            <a:ext cx="152572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Clear-sky, Overlapped coverage</a:t>
            </a:r>
            <a:endParaRPr sz="1800" b="0" i="0" u="none" strike="noStrike" cap="none">
              <a:solidFill>
                <a:schemeClr val="lt1"/>
              </a:solidFill>
              <a:latin typeface="Calibri"/>
              <a:ea typeface="Calibri"/>
              <a:cs typeface="Calibri"/>
              <a:sym typeface="Calibri"/>
            </a:endParaRPr>
          </a:p>
        </p:txBody>
      </p:sp>
      <p:sp>
        <p:nvSpPr>
          <p:cNvPr id="1001" name="Google Shape;1001;p106"/>
          <p:cNvSpPr txBox="1"/>
          <p:nvPr/>
        </p:nvSpPr>
        <p:spPr>
          <a:xfrm>
            <a:off x="1359156" y="1844348"/>
            <a:ext cx="1156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FF"/>
                </a:solidFill>
                <a:latin typeface="Calibri"/>
                <a:ea typeface="Calibri"/>
                <a:cs typeface="Calibri"/>
                <a:sym typeface="Calibri"/>
              </a:rPr>
              <a:t>GOES 1</a:t>
            </a:r>
            <a:r>
              <a:rPr lang="en-US" altLang="zh-CN" sz="1800" b="1" i="0" u="none" strike="noStrike" cap="none" dirty="0">
                <a:solidFill>
                  <a:srgbClr val="0000FF"/>
                </a:solidFill>
                <a:latin typeface="Calibri"/>
                <a:ea typeface="Calibri"/>
                <a:cs typeface="Calibri"/>
                <a:sym typeface="Calibri"/>
              </a:rPr>
              <a:t>8</a:t>
            </a:r>
            <a:endParaRPr sz="1800" b="1" i="0" u="none" strike="noStrike" cap="none" dirty="0">
              <a:solidFill>
                <a:srgbClr val="0000FF"/>
              </a:solidFill>
              <a:latin typeface="Calibri"/>
              <a:ea typeface="Calibri"/>
              <a:cs typeface="Calibri"/>
              <a:sym typeface="Calibri"/>
            </a:endParaRPr>
          </a:p>
        </p:txBody>
      </p:sp>
      <p:sp>
        <p:nvSpPr>
          <p:cNvPr id="1002" name="Google Shape;1002;p106"/>
          <p:cNvSpPr txBox="1"/>
          <p:nvPr/>
        </p:nvSpPr>
        <p:spPr>
          <a:xfrm>
            <a:off x="6200009" y="1773665"/>
            <a:ext cx="1156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19</a:t>
            </a:r>
            <a:endParaRPr sz="1800" b="1" i="0" u="none" strike="noStrike" cap="none">
              <a:solidFill>
                <a:srgbClr val="0000FF"/>
              </a:solidFill>
              <a:latin typeface="Calibri"/>
              <a:ea typeface="Calibri"/>
              <a:cs typeface="Calibri"/>
              <a:sym typeface="Calibri"/>
            </a:endParaRPr>
          </a:p>
        </p:txBody>
      </p:sp>
      <p:sp>
        <p:nvSpPr>
          <p:cNvPr id="1003" name="Google Shape;1003;p106"/>
          <p:cNvSpPr/>
          <p:nvPr/>
        </p:nvSpPr>
        <p:spPr>
          <a:xfrm>
            <a:off x="3581399" y="4530710"/>
            <a:ext cx="1067251" cy="2047889"/>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4" name="Google Shape;1004;p106"/>
          <p:cNvSpPr txBox="1"/>
          <p:nvPr/>
        </p:nvSpPr>
        <p:spPr>
          <a:xfrm>
            <a:off x="3188083" y="6301551"/>
            <a:ext cx="22261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FF"/>
                </a:solidFill>
                <a:latin typeface="Calibri"/>
                <a:ea typeface="Calibri"/>
                <a:cs typeface="Calibri"/>
                <a:sym typeface="Calibri"/>
              </a:rPr>
              <a:t>GOES 1</a:t>
            </a:r>
            <a:r>
              <a:rPr lang="en-US" altLang="zh-CN" sz="1800" b="1" i="0" u="none" strike="noStrike" cap="none" dirty="0">
                <a:solidFill>
                  <a:srgbClr val="0000FF"/>
                </a:solidFill>
                <a:latin typeface="Calibri"/>
                <a:ea typeface="Calibri"/>
                <a:cs typeface="Calibri"/>
                <a:sym typeface="Calibri"/>
              </a:rPr>
              <a:t>8</a:t>
            </a:r>
            <a:r>
              <a:rPr lang="en-US" sz="1800" b="1" i="0" u="none" strike="noStrike" cap="none" dirty="0">
                <a:solidFill>
                  <a:srgbClr val="0000FF"/>
                </a:solidFill>
                <a:latin typeface="Calibri"/>
                <a:ea typeface="Calibri"/>
                <a:cs typeface="Calibri"/>
                <a:sym typeface="Calibri"/>
              </a:rPr>
              <a:t> – GOES 1</a:t>
            </a:r>
            <a:r>
              <a:rPr lang="en-US" altLang="zh-CN" sz="1800" b="1" i="0" u="none" strike="noStrike" cap="none" dirty="0">
                <a:solidFill>
                  <a:srgbClr val="0000FF"/>
                </a:solidFill>
                <a:latin typeface="Calibri"/>
                <a:ea typeface="Calibri"/>
                <a:cs typeface="Calibri"/>
                <a:sym typeface="Calibri"/>
              </a:rPr>
              <a:t>9</a:t>
            </a:r>
            <a:endParaRPr sz="1800" b="1" i="0" u="none" strike="noStrike" cap="none" dirty="0">
              <a:solidFill>
                <a:srgbClr val="0000FF"/>
              </a:solidFill>
              <a:latin typeface="Calibri"/>
              <a:ea typeface="Calibri"/>
              <a:cs typeface="Calibri"/>
              <a:sym typeface="Calibri"/>
            </a:endParaRPr>
          </a:p>
        </p:txBody>
      </p:sp>
      <p:sp>
        <p:nvSpPr>
          <p:cNvPr id="1005" name="Google Shape;1005;p106"/>
          <p:cNvSpPr/>
          <p:nvPr/>
        </p:nvSpPr>
        <p:spPr>
          <a:xfrm>
            <a:off x="5292785" y="1884156"/>
            <a:ext cx="1814448" cy="2220656"/>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6" name="Google Shape;1006;p106"/>
          <p:cNvSpPr txBox="1"/>
          <p:nvPr/>
        </p:nvSpPr>
        <p:spPr>
          <a:xfrm>
            <a:off x="3250617" y="1010838"/>
            <a:ext cx="25732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Calibri"/>
                <a:ea typeface="Calibri"/>
                <a:cs typeface="Calibri"/>
                <a:sym typeface="Calibri"/>
              </a:rPr>
              <a:t>Temp at 500 mb</a:t>
            </a:r>
            <a:endParaRPr sz="2400" b="1" i="0" u="none" strike="noStrike" cap="none">
              <a:solidFill>
                <a:srgbClr val="FF0000"/>
              </a:solidFill>
              <a:latin typeface="Calibri"/>
              <a:ea typeface="Calibri"/>
              <a:cs typeface="Calibri"/>
              <a:sym typeface="Calibri"/>
            </a:endParaRPr>
          </a:p>
        </p:txBody>
      </p:sp>
      <p:sp>
        <p:nvSpPr>
          <p:cNvPr id="1007" name="Google Shape;1007;p106"/>
          <p:cNvSpPr/>
          <p:nvPr/>
        </p:nvSpPr>
        <p:spPr>
          <a:xfrm>
            <a:off x="7276234" y="1062827"/>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2024.11.15 00Z</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07"/>
          <p:cNvSpPr txBox="1"/>
          <p:nvPr/>
        </p:nvSpPr>
        <p:spPr>
          <a:xfrm>
            <a:off x="2158071" y="267590"/>
            <a:ext cx="532338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GOES-19 vs. GOES-18 comparisons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LVT and LVM </a:t>
            </a:r>
            <a:endParaRPr sz="1400" b="0" i="0" u="none" strike="noStrike" cap="none" dirty="0">
              <a:solidFill>
                <a:srgbClr val="000000"/>
              </a:solidFill>
              <a:latin typeface="Arial"/>
              <a:ea typeface="Arial"/>
              <a:cs typeface="Arial"/>
              <a:sym typeface="Arial"/>
            </a:endParaRPr>
          </a:p>
        </p:txBody>
      </p:sp>
      <p:sp>
        <p:nvSpPr>
          <p:cNvPr id="1014" name="Google Shape;1014;p107"/>
          <p:cNvSpPr txBox="1"/>
          <p:nvPr/>
        </p:nvSpPr>
        <p:spPr>
          <a:xfrm>
            <a:off x="547680" y="1725311"/>
            <a:ext cx="721625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Statistical and STD for the overlapped area (zenith angle ≤ 65)</a:t>
            </a:r>
            <a:endParaRPr sz="2000" b="1" i="0" u="none" strike="noStrike" cap="none">
              <a:solidFill>
                <a:schemeClr val="lt1"/>
              </a:solidFill>
              <a:latin typeface="Calibri"/>
              <a:ea typeface="Calibri"/>
              <a:cs typeface="Calibri"/>
              <a:sym typeface="Calibri"/>
            </a:endParaRPr>
          </a:p>
        </p:txBody>
      </p:sp>
      <p:sp>
        <p:nvSpPr>
          <p:cNvPr id="1015" name="Google Shape;1015;p107"/>
          <p:cNvSpPr txBox="1"/>
          <p:nvPr/>
        </p:nvSpPr>
        <p:spPr>
          <a:xfrm>
            <a:off x="7481454" y="5537084"/>
            <a:ext cx="10631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133,237</a:t>
            </a:r>
            <a:endParaRPr sz="1400" b="1" i="0" u="none" strike="noStrike" cap="none">
              <a:solidFill>
                <a:schemeClr val="dk1"/>
              </a:solidFill>
              <a:latin typeface="Calibri"/>
              <a:ea typeface="Calibri"/>
              <a:cs typeface="Calibri"/>
              <a:sym typeface="Calibri"/>
            </a:endParaRPr>
          </a:p>
        </p:txBody>
      </p:sp>
      <p:sp>
        <p:nvSpPr>
          <p:cNvPr id="1016" name="Google Shape;1016;p107"/>
          <p:cNvSpPr txBox="1"/>
          <p:nvPr/>
        </p:nvSpPr>
        <p:spPr>
          <a:xfrm>
            <a:off x="3508888" y="5537084"/>
            <a:ext cx="10631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133,237</a:t>
            </a:r>
            <a:endParaRPr sz="1400" b="1" i="0" u="none" strike="noStrike" cap="none">
              <a:solidFill>
                <a:schemeClr val="dk1"/>
              </a:solidFill>
              <a:latin typeface="Calibri"/>
              <a:ea typeface="Calibri"/>
              <a:cs typeface="Calibri"/>
              <a:sym typeface="Calibri"/>
            </a:endParaRPr>
          </a:p>
        </p:txBody>
      </p:sp>
      <p:sp>
        <p:nvSpPr>
          <p:cNvPr id="1017" name="Google Shape;1017;p107"/>
          <p:cNvSpPr/>
          <p:nvPr/>
        </p:nvSpPr>
        <p:spPr>
          <a:xfrm>
            <a:off x="7276234" y="1237003"/>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2024.11.15 00Z</a:t>
            </a:r>
            <a:endParaRPr sz="1400" b="0" i="0" u="none" strike="noStrike" cap="none">
              <a:solidFill>
                <a:srgbClr val="000000"/>
              </a:solidFill>
              <a:latin typeface="Arial"/>
              <a:ea typeface="Arial"/>
              <a:cs typeface="Arial"/>
              <a:sym typeface="Arial"/>
            </a:endParaRPr>
          </a:p>
        </p:txBody>
      </p:sp>
      <p:pic>
        <p:nvPicPr>
          <p:cNvPr id="1018" name="Google Shape;1018;p107"/>
          <p:cNvPicPr preferRelativeResize="0"/>
          <p:nvPr/>
        </p:nvPicPr>
        <p:blipFill rotWithShape="1">
          <a:blip r:embed="rId3">
            <a:alphaModFix/>
          </a:blip>
          <a:srcRect l="4537" r="11387" b="17380"/>
          <a:stretch/>
        </p:blipFill>
        <p:spPr>
          <a:xfrm>
            <a:off x="79213" y="2244356"/>
            <a:ext cx="8985574" cy="373475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108"/>
          <p:cNvPicPr preferRelativeResize="0"/>
          <p:nvPr/>
        </p:nvPicPr>
        <p:blipFill rotWithShape="1">
          <a:blip r:embed="rId3">
            <a:alphaModFix/>
          </a:blip>
          <a:srcRect l="5370" t="6216" r="68333" b="12783"/>
          <a:stretch/>
        </p:blipFill>
        <p:spPr>
          <a:xfrm>
            <a:off x="257794" y="1363133"/>
            <a:ext cx="2404532" cy="2701012"/>
          </a:xfrm>
          <a:prstGeom prst="rect">
            <a:avLst/>
          </a:prstGeom>
          <a:noFill/>
          <a:ln>
            <a:noFill/>
          </a:ln>
        </p:spPr>
      </p:pic>
      <p:pic>
        <p:nvPicPr>
          <p:cNvPr id="1025" name="Google Shape;1025;p108"/>
          <p:cNvPicPr preferRelativeResize="0"/>
          <p:nvPr/>
        </p:nvPicPr>
        <p:blipFill rotWithShape="1">
          <a:blip r:embed="rId4">
            <a:alphaModFix/>
          </a:blip>
          <a:srcRect l="14630" t="15412" r="64164" b="20009"/>
          <a:stretch/>
        </p:blipFill>
        <p:spPr>
          <a:xfrm>
            <a:off x="3043326" y="1363133"/>
            <a:ext cx="2446867" cy="2785529"/>
          </a:xfrm>
          <a:prstGeom prst="rect">
            <a:avLst/>
          </a:prstGeom>
          <a:noFill/>
          <a:ln>
            <a:noFill/>
          </a:ln>
        </p:spPr>
      </p:pic>
      <p:pic>
        <p:nvPicPr>
          <p:cNvPr id="1026" name="Google Shape;1026;p108"/>
          <p:cNvPicPr preferRelativeResize="0"/>
          <p:nvPr/>
        </p:nvPicPr>
        <p:blipFill rotWithShape="1">
          <a:blip r:embed="rId5">
            <a:alphaModFix/>
          </a:blip>
          <a:srcRect l="6481" t="13878" r="66852" b="6217"/>
          <a:stretch/>
        </p:blipFill>
        <p:spPr>
          <a:xfrm>
            <a:off x="5905060" y="1363132"/>
            <a:ext cx="2404534" cy="2684077"/>
          </a:xfrm>
          <a:prstGeom prst="rect">
            <a:avLst/>
          </a:prstGeom>
          <a:noFill/>
          <a:ln>
            <a:noFill/>
          </a:ln>
        </p:spPr>
      </p:pic>
      <p:pic>
        <p:nvPicPr>
          <p:cNvPr id="1027" name="Google Shape;1027;p108"/>
          <p:cNvPicPr preferRelativeResize="0"/>
          <p:nvPr/>
        </p:nvPicPr>
        <p:blipFill rotWithShape="1">
          <a:blip r:embed="rId6">
            <a:alphaModFix/>
          </a:blip>
          <a:srcRect l="13426" t="17381" r="60093" b="4029"/>
          <a:stretch/>
        </p:blipFill>
        <p:spPr>
          <a:xfrm>
            <a:off x="257794" y="4023288"/>
            <a:ext cx="2404094" cy="2893976"/>
          </a:xfrm>
          <a:prstGeom prst="rect">
            <a:avLst/>
          </a:prstGeom>
          <a:noFill/>
          <a:ln>
            <a:noFill/>
          </a:ln>
        </p:spPr>
      </p:pic>
      <p:pic>
        <p:nvPicPr>
          <p:cNvPr id="1028" name="Google Shape;1028;p108"/>
          <p:cNvPicPr preferRelativeResize="0"/>
          <p:nvPr/>
        </p:nvPicPr>
        <p:blipFill rotWithShape="1">
          <a:blip r:embed="rId7">
            <a:alphaModFix/>
          </a:blip>
          <a:srcRect l="4814" t="13222" r="68888" b="8842"/>
          <a:stretch/>
        </p:blipFill>
        <p:spPr>
          <a:xfrm>
            <a:off x="3043326" y="4047472"/>
            <a:ext cx="2446867" cy="2869792"/>
          </a:xfrm>
          <a:prstGeom prst="rect">
            <a:avLst/>
          </a:prstGeom>
          <a:noFill/>
          <a:ln>
            <a:noFill/>
          </a:ln>
        </p:spPr>
      </p:pic>
      <p:pic>
        <p:nvPicPr>
          <p:cNvPr id="1029" name="Google Shape;1029;p108"/>
          <p:cNvPicPr preferRelativeResize="0"/>
          <p:nvPr/>
        </p:nvPicPr>
        <p:blipFill rotWithShape="1">
          <a:blip r:embed="rId8">
            <a:alphaModFix/>
          </a:blip>
          <a:srcRect l="11575" t="5779" r="62129" b="16505"/>
          <a:stretch/>
        </p:blipFill>
        <p:spPr>
          <a:xfrm>
            <a:off x="5905060" y="4055533"/>
            <a:ext cx="2404534" cy="2861731"/>
          </a:xfrm>
          <a:prstGeom prst="rect">
            <a:avLst/>
          </a:prstGeom>
          <a:noFill/>
          <a:ln>
            <a:noFill/>
          </a:ln>
        </p:spPr>
      </p:pic>
      <p:sp>
        <p:nvSpPr>
          <p:cNvPr id="1030" name="Google Shape;1030;p108"/>
          <p:cNvSpPr txBox="1"/>
          <p:nvPr/>
        </p:nvSpPr>
        <p:spPr>
          <a:xfrm>
            <a:off x="2158071" y="267590"/>
            <a:ext cx="532338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GOES-19 vs. GOES-18 comparisons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TPW and DSI </a:t>
            </a:r>
            <a:endParaRPr sz="1400" b="0" i="0" u="none" strike="noStrike" cap="none" dirty="0">
              <a:solidFill>
                <a:srgbClr val="000000"/>
              </a:solidFill>
              <a:latin typeface="Arial"/>
              <a:ea typeface="Arial"/>
              <a:cs typeface="Arial"/>
              <a:sym typeface="Arial"/>
            </a:endParaRPr>
          </a:p>
        </p:txBody>
      </p:sp>
      <p:sp>
        <p:nvSpPr>
          <p:cNvPr id="1031" name="Google Shape;1031;p108"/>
          <p:cNvSpPr/>
          <p:nvPr/>
        </p:nvSpPr>
        <p:spPr>
          <a:xfrm>
            <a:off x="7277551" y="890810"/>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2024.11.15 00Z</a:t>
            </a:r>
            <a:endParaRPr sz="1400" b="0" i="0" u="none" strike="noStrike" cap="none">
              <a:solidFill>
                <a:srgbClr val="000000"/>
              </a:solidFill>
              <a:latin typeface="Arial"/>
              <a:ea typeface="Arial"/>
              <a:cs typeface="Arial"/>
              <a:sym typeface="Arial"/>
            </a:endParaRPr>
          </a:p>
        </p:txBody>
      </p:sp>
      <p:sp>
        <p:nvSpPr>
          <p:cNvPr id="1032" name="Google Shape;1032;p108"/>
          <p:cNvSpPr txBox="1"/>
          <p:nvPr/>
        </p:nvSpPr>
        <p:spPr>
          <a:xfrm>
            <a:off x="287958" y="1030381"/>
            <a:ext cx="64334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alibri"/>
                <a:ea typeface="Calibri"/>
                <a:cs typeface="Calibri"/>
                <a:sym typeface="Calibri"/>
              </a:rPr>
              <a:t>G1</a:t>
            </a:r>
            <a:r>
              <a:rPr lang="en-US" altLang="zh-CN" sz="2000" b="1" i="0" u="none" strike="noStrike" cap="none" dirty="0">
                <a:solidFill>
                  <a:schemeClr val="lt1"/>
                </a:solidFill>
                <a:latin typeface="Calibri"/>
                <a:ea typeface="Calibri"/>
                <a:cs typeface="Calibri"/>
                <a:sym typeface="Calibri"/>
              </a:rPr>
              <a:t>8</a:t>
            </a:r>
            <a:r>
              <a:rPr lang="en-US" sz="2000" b="1" i="0" u="none" strike="noStrike" cap="none" dirty="0">
                <a:solidFill>
                  <a:schemeClr val="lt1"/>
                </a:solidFill>
                <a:latin typeface="Calibri"/>
                <a:ea typeface="Calibri"/>
                <a:cs typeface="Calibri"/>
                <a:sym typeface="Calibri"/>
              </a:rPr>
              <a:t> – G1</a:t>
            </a:r>
            <a:r>
              <a:rPr lang="en-US" altLang="zh-CN" sz="2000" b="1" i="0" u="none" strike="noStrike" cap="none" dirty="0">
                <a:solidFill>
                  <a:schemeClr val="lt1"/>
                </a:solidFill>
                <a:latin typeface="Calibri"/>
                <a:ea typeface="Calibri"/>
                <a:cs typeface="Calibri"/>
                <a:sym typeface="Calibri"/>
              </a:rPr>
              <a:t>9</a:t>
            </a:r>
            <a:r>
              <a:rPr lang="en-US" sz="2000" b="1" i="0" u="none" strike="noStrike" cap="none" dirty="0">
                <a:solidFill>
                  <a:schemeClr val="lt1"/>
                </a:solidFill>
                <a:latin typeface="Calibri"/>
                <a:ea typeface="Calibri"/>
                <a:cs typeface="Calibri"/>
                <a:sym typeface="Calibri"/>
              </a:rPr>
              <a:t> statistics (zenith angle ≤ 65)</a:t>
            </a:r>
            <a:endParaRPr sz="2000" b="1" i="0" u="none" strike="noStrike" cap="none" dirty="0">
              <a:solidFill>
                <a:schemeClr val="lt1"/>
              </a:solidFill>
              <a:latin typeface="Calibri"/>
              <a:ea typeface="Calibri"/>
              <a:cs typeface="Calibri"/>
              <a:sym typeface="Calibri"/>
            </a:endParaRPr>
          </a:p>
        </p:txBody>
      </p:sp>
      <p:sp>
        <p:nvSpPr>
          <p:cNvPr id="1033" name="Google Shape;1033;p108"/>
          <p:cNvSpPr txBox="1"/>
          <p:nvPr/>
        </p:nvSpPr>
        <p:spPr>
          <a:xfrm>
            <a:off x="2020082" y="6150614"/>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SI</a:t>
            </a:r>
            <a:endParaRPr sz="3200" b="0" i="0" u="none" strike="noStrike" cap="none">
              <a:solidFill>
                <a:srgbClr val="FF0000"/>
              </a:solidFill>
              <a:latin typeface="Arial"/>
              <a:ea typeface="Arial"/>
              <a:cs typeface="Arial"/>
              <a:sym typeface="Arial"/>
            </a:endParaRPr>
          </a:p>
        </p:txBody>
      </p:sp>
      <p:sp>
        <p:nvSpPr>
          <p:cNvPr id="1034" name="Google Shape;1034;p108"/>
          <p:cNvSpPr txBox="1"/>
          <p:nvPr/>
        </p:nvSpPr>
        <p:spPr>
          <a:xfrm>
            <a:off x="4839483" y="6150613"/>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KI</a:t>
            </a:r>
            <a:endParaRPr sz="3200" b="0" i="0" u="none" strike="noStrike" cap="none" dirty="0">
              <a:solidFill>
                <a:srgbClr val="FF0000"/>
              </a:solidFill>
              <a:latin typeface="Arial"/>
              <a:ea typeface="Arial"/>
              <a:cs typeface="Arial"/>
              <a:sym typeface="Arial"/>
            </a:endParaRPr>
          </a:p>
        </p:txBody>
      </p:sp>
      <p:sp>
        <p:nvSpPr>
          <p:cNvPr id="1035" name="Google Shape;1035;p108"/>
          <p:cNvSpPr txBox="1"/>
          <p:nvPr/>
        </p:nvSpPr>
        <p:spPr>
          <a:xfrm>
            <a:off x="7599615" y="6150613"/>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FF0000"/>
                </a:solidFill>
                <a:latin typeface="Arial"/>
                <a:ea typeface="Arial"/>
                <a:cs typeface="Arial"/>
                <a:sym typeface="Arial"/>
              </a:rPr>
              <a:t>TT</a:t>
            </a:r>
            <a:endParaRPr sz="3200" b="0" i="0" u="none" strike="noStrike" cap="none" dirty="0">
              <a:solidFill>
                <a:srgbClr val="FF0000"/>
              </a:solidFill>
              <a:latin typeface="Arial"/>
              <a:ea typeface="Arial"/>
              <a:cs typeface="Arial"/>
              <a:sym typeface="Arial"/>
            </a:endParaRPr>
          </a:p>
        </p:txBody>
      </p:sp>
      <p:sp>
        <p:nvSpPr>
          <p:cNvPr id="1036" name="Google Shape;1036;p108"/>
          <p:cNvSpPr txBox="1"/>
          <p:nvPr/>
        </p:nvSpPr>
        <p:spPr>
          <a:xfrm>
            <a:off x="7107327" y="3232486"/>
            <a:ext cx="14101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CAPE</a:t>
            </a:r>
            <a:endParaRPr sz="3200" b="0" i="0" u="none" strike="noStrike" cap="none">
              <a:solidFill>
                <a:srgbClr val="FF0000"/>
              </a:solidFill>
              <a:latin typeface="Arial"/>
              <a:ea typeface="Arial"/>
              <a:cs typeface="Arial"/>
              <a:sym typeface="Arial"/>
            </a:endParaRPr>
          </a:p>
        </p:txBody>
      </p:sp>
      <p:sp>
        <p:nvSpPr>
          <p:cNvPr id="1037" name="Google Shape;1037;p108"/>
          <p:cNvSpPr txBox="1"/>
          <p:nvPr/>
        </p:nvSpPr>
        <p:spPr>
          <a:xfrm>
            <a:off x="1665093" y="3224969"/>
            <a:ext cx="12220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TPW</a:t>
            </a:r>
            <a:endParaRPr sz="3200" b="0" i="0" u="none" strike="noStrike" cap="none">
              <a:solidFill>
                <a:srgbClr val="FF0000"/>
              </a:solidFill>
              <a:latin typeface="Arial"/>
              <a:ea typeface="Arial"/>
              <a:cs typeface="Arial"/>
              <a:sym typeface="Arial"/>
            </a:endParaRPr>
          </a:p>
        </p:txBody>
      </p:sp>
      <p:sp>
        <p:nvSpPr>
          <p:cNvPr id="1038" name="Google Shape;1038;p108"/>
          <p:cNvSpPr txBox="1"/>
          <p:nvPr/>
        </p:nvSpPr>
        <p:spPr>
          <a:xfrm>
            <a:off x="4957404" y="3232485"/>
            <a:ext cx="10825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Arial"/>
                <a:ea typeface="Arial"/>
                <a:cs typeface="Arial"/>
                <a:sym typeface="Arial"/>
              </a:rPr>
              <a:t>LI</a:t>
            </a:r>
            <a:endParaRPr sz="3200" b="0" i="0" u="none" strike="noStrike" cap="none">
              <a:solidFill>
                <a:srgbClr val="FF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50"/>
          <p:cNvSpPr txBox="1">
            <a:spLocks noGrp="1"/>
          </p:cNvSpPr>
          <p:nvPr>
            <p:ph type="title"/>
          </p:nvPr>
        </p:nvSpPr>
        <p:spPr>
          <a:xfrm>
            <a:off x="457200" y="27352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Outcomes: Summary</a:t>
            </a:r>
            <a:endParaRPr/>
          </a:p>
        </p:txBody>
      </p:sp>
      <p:sp>
        <p:nvSpPr>
          <p:cNvPr id="1045" name="Google Shape;1045;p50"/>
          <p:cNvSpPr txBox="1">
            <a:spLocks noGrp="1"/>
          </p:cNvSpPr>
          <p:nvPr>
            <p:ph type="body" idx="1"/>
          </p:nvPr>
        </p:nvSpPr>
        <p:spPr>
          <a:xfrm>
            <a:off x="293251" y="1303810"/>
            <a:ext cx="8841851" cy="5066188"/>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lt1"/>
              </a:buClr>
              <a:buSzPts val="2800"/>
              <a:buFont typeface="Noto Sans Symbols"/>
              <a:buChar char="✔"/>
            </a:pPr>
            <a:r>
              <a:rPr lang="en-US" sz="2800" b="0" i="0" u="none" strike="noStrike" cap="none" dirty="0">
                <a:solidFill>
                  <a:schemeClr val="lt1"/>
                </a:solidFill>
              </a:rPr>
              <a:t>All PLPT activities needed to make LAP products provisional have been completed.</a:t>
            </a:r>
            <a:endParaRPr dirty="0"/>
          </a:p>
          <a:p>
            <a:pPr marL="457200" marR="0" lvl="0" indent="-457200" algn="l" rtl="0">
              <a:lnSpc>
                <a:spcPct val="100000"/>
              </a:lnSpc>
              <a:spcBef>
                <a:spcPts val="480"/>
              </a:spcBef>
              <a:spcAft>
                <a:spcPts val="0"/>
              </a:spcAft>
              <a:buClr>
                <a:schemeClr val="lt1"/>
              </a:buClr>
              <a:buSzPts val="2800"/>
              <a:buFont typeface="Noto Sans Symbols"/>
              <a:buChar char="✔"/>
            </a:pPr>
            <a:r>
              <a:rPr lang="en-US" sz="2800" b="0" i="0" u="none" strike="noStrike" cap="none" dirty="0">
                <a:solidFill>
                  <a:schemeClr val="lt1"/>
                </a:solidFill>
              </a:rPr>
              <a:t>Minor issues revealed by PLPTs:</a:t>
            </a:r>
            <a:endParaRPr dirty="0"/>
          </a:p>
          <a:p>
            <a:pPr marL="0" marR="0" lvl="0" indent="0" algn="l" rtl="0">
              <a:lnSpc>
                <a:spcPct val="100000"/>
              </a:lnSpc>
              <a:spcBef>
                <a:spcPts val="480"/>
              </a:spcBef>
              <a:spcAft>
                <a:spcPts val="0"/>
              </a:spcAft>
              <a:buClr>
                <a:schemeClr val="lt1"/>
              </a:buClr>
              <a:buSzPts val="2800"/>
              <a:buNone/>
            </a:pPr>
            <a:r>
              <a:rPr lang="en-US" sz="2800" dirty="0"/>
              <a:t>     -- Missing values in random areas</a:t>
            </a:r>
            <a:endParaRPr dirty="0"/>
          </a:p>
          <a:p>
            <a:pPr marL="690563" marR="0" lvl="1" indent="-233361" algn="l" rtl="0">
              <a:lnSpc>
                <a:spcPct val="100000"/>
              </a:lnSpc>
              <a:spcBef>
                <a:spcPts val="400"/>
              </a:spcBef>
              <a:spcAft>
                <a:spcPts val="0"/>
              </a:spcAft>
              <a:buClr>
                <a:schemeClr val="lt1"/>
              </a:buClr>
              <a:buSzPts val="2400"/>
              <a:buFont typeface="Arial"/>
              <a:buChar char="–"/>
            </a:pPr>
            <a:r>
              <a:rPr lang="en-US" sz="2400" dirty="0"/>
              <a:t>Slightly large discrepancies of some DSI products (precisions of TT) compared with RAOB, but meeting the requirements for unstable atmosphere</a:t>
            </a:r>
            <a:endParaRPr dirty="0"/>
          </a:p>
          <a:p>
            <a:pPr marL="508000" lvl="0" indent="-457200" algn="l" rtl="0">
              <a:lnSpc>
                <a:spcPct val="100000"/>
              </a:lnSpc>
              <a:spcBef>
                <a:spcPts val="480"/>
              </a:spcBef>
              <a:spcAft>
                <a:spcPts val="0"/>
              </a:spcAft>
              <a:buSzPts val="2800"/>
              <a:buFont typeface="Noto Sans Symbols"/>
              <a:buChar char="✔"/>
            </a:pPr>
            <a:r>
              <a:rPr lang="en-US" sz="2800" dirty="0"/>
              <a:t>These minor issues may not prevent the declaration of Provisional Maturity</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51"/>
          <p:cNvSpPr txBox="1">
            <a:spLocks noGrp="1"/>
          </p:cNvSpPr>
          <p:nvPr>
            <p:ph type="title"/>
          </p:nvPr>
        </p:nvSpPr>
        <p:spPr>
          <a:xfrm>
            <a:off x="722312" y="4406900"/>
            <a:ext cx="8262944" cy="13619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Calibri"/>
                <a:ea typeface="Calibri"/>
                <a:cs typeface="Calibri"/>
                <a:sym typeface="Calibri"/>
              </a:rPr>
              <a:t>Path to Full Maturity Review</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52"/>
          <p:cNvSpPr txBox="1">
            <a:spLocks noGrp="1"/>
          </p:cNvSpPr>
          <p:nvPr>
            <p:ph type="title"/>
          </p:nvPr>
        </p:nvSpPr>
        <p:spPr>
          <a:xfrm>
            <a:off x="457200" y="146651"/>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Path to Full Maturity Review</a:t>
            </a:r>
            <a:endParaRPr dirty="0"/>
          </a:p>
        </p:txBody>
      </p:sp>
      <p:sp>
        <p:nvSpPr>
          <p:cNvPr id="1058" name="Google Shape;1058;p52"/>
          <p:cNvSpPr txBox="1">
            <a:spLocks noGrp="1"/>
          </p:cNvSpPr>
          <p:nvPr>
            <p:ph type="body" idx="1"/>
          </p:nvPr>
        </p:nvSpPr>
        <p:spPr>
          <a:xfrm>
            <a:off x="143123" y="1258425"/>
            <a:ext cx="8921363" cy="5385135"/>
          </a:xfrm>
          <a:prstGeom prst="rect">
            <a:avLst/>
          </a:prstGeom>
          <a:noFill/>
          <a:ln>
            <a:noFill/>
          </a:ln>
        </p:spPr>
        <p:txBody>
          <a:bodyPr spcFirstLastPara="1" wrap="square" lIns="91425" tIns="45700" rIns="91425" bIns="45700" anchor="t" anchorCtr="0">
            <a:noAutofit/>
          </a:bodyPr>
          <a:lstStyle/>
          <a:p>
            <a:pPr marL="914400" marR="0" lvl="2" indent="0" algn="l" rtl="0">
              <a:lnSpc>
                <a:spcPct val="100000"/>
              </a:lnSpc>
              <a:spcBef>
                <a:spcPts val="0"/>
              </a:spcBef>
              <a:spcAft>
                <a:spcPts val="0"/>
              </a:spcAft>
              <a:buClr>
                <a:schemeClr val="lt1"/>
              </a:buClr>
              <a:buSzPts val="1600"/>
              <a:buNone/>
            </a:pPr>
            <a:endParaRPr sz="1600"/>
          </a:p>
          <a:p>
            <a:pPr marL="914400" marR="0" lvl="2" indent="0" algn="l" rtl="0">
              <a:lnSpc>
                <a:spcPct val="100000"/>
              </a:lnSpc>
              <a:spcBef>
                <a:spcPts val="280"/>
              </a:spcBef>
              <a:spcAft>
                <a:spcPts val="0"/>
              </a:spcAft>
              <a:buClr>
                <a:schemeClr val="lt1"/>
              </a:buClr>
              <a:buSzPts val="1400"/>
              <a:buNone/>
            </a:pPr>
            <a:endParaRPr sz="1400"/>
          </a:p>
          <a:p>
            <a:pPr marL="342900" marR="0" lvl="0" indent="-342900" algn="l" rtl="0">
              <a:lnSpc>
                <a:spcPct val="100000"/>
              </a:lnSpc>
              <a:spcBef>
                <a:spcPts val="400"/>
              </a:spcBef>
              <a:spcAft>
                <a:spcPts val="0"/>
              </a:spcAft>
              <a:buClr>
                <a:schemeClr val="lt1"/>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1059" name="Google Shape;1059;p52"/>
          <p:cNvSpPr txBox="1"/>
          <p:nvPr/>
        </p:nvSpPr>
        <p:spPr>
          <a:xfrm>
            <a:off x="79515" y="1030818"/>
            <a:ext cx="9137372" cy="538513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dirty="0">
                <a:solidFill>
                  <a:schemeClr val="lt1"/>
                </a:solidFill>
                <a:latin typeface="Calibri"/>
                <a:ea typeface="Calibri"/>
                <a:cs typeface="Calibri"/>
                <a:sym typeface="Calibri"/>
              </a:rPr>
              <a:t>We expect to apply the same PLPTs to be conducted for Full Maturity</a:t>
            </a:r>
            <a:endParaRPr sz="1400" b="0" i="0" u="none" strike="noStrike" cap="none" dirty="0">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dirty="0">
                <a:solidFill>
                  <a:srgbClr val="FFFFFF"/>
                </a:solidFill>
                <a:latin typeface="Calibri"/>
                <a:ea typeface="Calibri"/>
                <a:cs typeface="Calibri"/>
                <a:sym typeface="Calibri"/>
              </a:rPr>
              <a:t>Extend period for testing throughout  2025. </a:t>
            </a:r>
            <a:endParaRPr sz="1400" b="0" i="0" u="none" strike="noStrike" cap="none" dirty="0">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dirty="0">
                <a:solidFill>
                  <a:srgbClr val="FFFFFF"/>
                </a:solidFill>
                <a:latin typeface="Calibri"/>
                <a:ea typeface="Calibri"/>
                <a:cs typeface="Calibri"/>
                <a:sym typeface="Calibri"/>
              </a:rPr>
              <a:t>Save L2 to enable further comparisons with the reference datasets.</a:t>
            </a:r>
            <a:endParaRPr sz="1400" b="0" i="0" u="none" strike="noStrike" cap="none" dirty="0">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dirty="0">
                <a:solidFill>
                  <a:srgbClr val="FFFFFF"/>
                </a:solidFill>
                <a:latin typeface="Calibri"/>
                <a:ea typeface="Calibri"/>
                <a:cs typeface="Calibri"/>
                <a:sym typeface="Calibri"/>
              </a:rPr>
              <a:t>Monitor the performance in warm seasons.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00"/>
              </a:spcBef>
              <a:spcAft>
                <a:spcPts val="0"/>
              </a:spcAft>
              <a:buClr>
                <a:schemeClr val="lt1"/>
              </a:buClr>
              <a:buSzPts val="2000"/>
              <a:buFont typeface="Noto Sans Symbols"/>
              <a:buChar char="✔"/>
            </a:pPr>
            <a:r>
              <a:rPr lang="en-US" sz="2000" b="0" i="0" u="none" strike="noStrike" cap="none" dirty="0">
                <a:solidFill>
                  <a:schemeClr val="lt1"/>
                </a:solidFill>
                <a:latin typeface="Calibri"/>
                <a:ea typeface="Calibri"/>
                <a:cs typeface="Calibri"/>
                <a:sym typeface="Calibri"/>
              </a:rPr>
              <a:t>Currently minor issues may not prevent declaration of Full Maturity (5</a:t>
            </a:r>
            <a:r>
              <a:rPr lang="en-US" sz="1800" b="0" i="0" u="none" strike="noStrike" cap="none" dirty="0">
                <a:solidFill>
                  <a:schemeClr val="lt1"/>
                </a:solidFill>
                <a:latin typeface="Calibri"/>
                <a:ea typeface="Calibri"/>
                <a:cs typeface="Calibri"/>
                <a:sym typeface="Calibri"/>
              </a:rPr>
              <a:t> issues identified through the PLPT work and will be mitigated during provisional stage)</a:t>
            </a:r>
            <a:endParaRPr sz="1400" b="0" i="0" u="none" strike="noStrike" cap="none" dirty="0">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dirty="0">
                <a:solidFill>
                  <a:schemeClr val="lt1"/>
                </a:solidFill>
                <a:latin typeface="Calibri"/>
                <a:ea typeface="Calibri"/>
                <a:cs typeface="Calibri"/>
                <a:sym typeface="Calibri"/>
              </a:rPr>
              <a:t>Missing values are randomly discovered over some areas. </a:t>
            </a:r>
            <a:endParaRPr sz="1800" b="0" i="0" u="none" strike="noStrike" cap="none" dirty="0">
              <a:solidFill>
                <a:schemeClr val="lt1"/>
              </a:solidFill>
              <a:latin typeface="Calibri"/>
              <a:ea typeface="Calibri"/>
              <a:cs typeface="Calibri"/>
              <a:sym typeface="Calibri"/>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dirty="0">
                <a:solidFill>
                  <a:schemeClr val="lt1"/>
                </a:solidFill>
                <a:latin typeface="Calibri"/>
                <a:ea typeface="Calibri"/>
                <a:cs typeface="Calibri"/>
                <a:sym typeface="Calibri"/>
              </a:rPr>
              <a:t>LAP products are affected by the migration of the sun which is likely caused by the cloud mask. </a:t>
            </a:r>
            <a:endParaRPr sz="1800" b="0" i="0" u="none" strike="noStrike" cap="none" dirty="0">
              <a:solidFill>
                <a:schemeClr val="lt1"/>
              </a:solidFill>
              <a:latin typeface="Calibri"/>
              <a:ea typeface="Calibri"/>
              <a:cs typeface="Calibri"/>
              <a:sym typeface="Calibri"/>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dirty="0">
                <a:solidFill>
                  <a:schemeClr val="lt1"/>
                </a:solidFill>
                <a:latin typeface="Calibri"/>
                <a:ea typeface="Calibri"/>
                <a:cs typeface="Calibri"/>
                <a:sym typeface="Calibri"/>
              </a:rPr>
              <a:t>TT values have slightly larger discrepancies </a:t>
            </a:r>
            <a:r>
              <a:rPr lang="en-US" sz="1800" b="0" i="0" u="none" strike="noStrike" cap="none" dirty="0">
                <a:solidFill>
                  <a:srgbClr val="FF0000"/>
                </a:solidFill>
                <a:latin typeface="Calibri"/>
                <a:ea typeface="Calibri"/>
                <a:cs typeface="Calibri"/>
                <a:sym typeface="Calibri"/>
              </a:rPr>
              <a:t>when compared with (“point-source”) RAOBs</a:t>
            </a:r>
            <a:r>
              <a:rPr lang="en-US" sz="1800" b="0" i="0" u="none" strike="noStrike" cap="none" dirty="0">
                <a:solidFill>
                  <a:schemeClr val="lt1"/>
                </a:solidFill>
                <a:latin typeface="Calibri"/>
                <a:ea typeface="Calibri"/>
                <a:cs typeface="Calibri"/>
                <a:sym typeface="Calibri"/>
              </a:rPr>
              <a:t>; when considering only unstable atmospheric conditions, the results pass the requirement.</a:t>
            </a:r>
          </a:p>
          <a:p>
            <a:pPr marL="690562" marR="0" lvl="1" indent="-233362" algn="l" rtl="0">
              <a:lnSpc>
                <a:spcPct val="100000"/>
              </a:lnSpc>
              <a:spcBef>
                <a:spcPts val="360"/>
              </a:spcBef>
              <a:spcAft>
                <a:spcPts val="0"/>
              </a:spcAft>
              <a:buClr>
                <a:schemeClr val="lt1"/>
              </a:buClr>
              <a:buSzPts val="1800"/>
              <a:buFont typeface="Arial"/>
              <a:buChar char="–"/>
            </a:pPr>
            <a:r>
              <a:rPr lang="en-US" sz="1800" dirty="0">
                <a:solidFill>
                  <a:schemeClr val="lt1"/>
                </a:solidFill>
                <a:latin typeface="Calibri"/>
                <a:cs typeface="Calibri"/>
                <a:sym typeface="Calibri"/>
              </a:rPr>
              <a:t>Large wet bias when compared with RAOB around 200 </a:t>
            </a:r>
            <a:r>
              <a:rPr lang="en-US" sz="1800" dirty="0" err="1">
                <a:solidFill>
                  <a:schemeClr val="lt1"/>
                </a:solidFill>
                <a:latin typeface="Calibri"/>
                <a:cs typeface="Calibri"/>
                <a:sym typeface="Calibri"/>
              </a:rPr>
              <a:t>hPa</a:t>
            </a:r>
            <a:r>
              <a:rPr lang="en-US" sz="1800" dirty="0">
                <a:solidFill>
                  <a:schemeClr val="lt1"/>
                </a:solidFill>
                <a:latin typeface="Calibri"/>
                <a:cs typeface="Calibri"/>
                <a:sym typeface="Calibri"/>
              </a:rPr>
              <a:t>, likely due to the commonly known dry bias in RAOB</a:t>
            </a:r>
          </a:p>
          <a:p>
            <a:pPr marL="690562" lvl="1" indent="-233362">
              <a:spcBef>
                <a:spcPts val="360"/>
              </a:spcBef>
              <a:buClr>
                <a:schemeClr val="lt1"/>
              </a:buClr>
              <a:buSzPts val="1800"/>
              <a:buFont typeface="Arial"/>
              <a:buChar char="–"/>
            </a:pPr>
            <a:r>
              <a:rPr lang="en-US" sz="1800" dirty="0">
                <a:solidFill>
                  <a:schemeClr val="lt1"/>
                </a:solidFill>
                <a:latin typeface="Calibri"/>
                <a:cs typeface="Calibri"/>
                <a:sym typeface="Calibri"/>
              </a:rPr>
              <a:t>Large moisture std when compared with RAOB around 200 </a:t>
            </a:r>
            <a:r>
              <a:rPr lang="en-US" sz="1800" dirty="0" err="1">
                <a:solidFill>
                  <a:schemeClr val="lt1"/>
                </a:solidFill>
                <a:latin typeface="Calibri"/>
                <a:cs typeface="Calibri"/>
                <a:sym typeface="Calibri"/>
              </a:rPr>
              <a:t>hPa</a:t>
            </a:r>
            <a:r>
              <a:rPr lang="en-US" sz="1800" dirty="0">
                <a:solidFill>
                  <a:schemeClr val="lt1"/>
                </a:solidFill>
                <a:latin typeface="Calibri"/>
                <a:cs typeface="Calibri"/>
                <a:sym typeface="Calibri"/>
              </a:rPr>
              <a:t>, likely due to the lack of sounding information content from ABI in upper troposphere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09"/>
          <p:cNvSpPr txBox="1">
            <a:spLocks noGrp="1"/>
          </p:cNvSpPr>
          <p:nvPr>
            <p:ph type="title"/>
          </p:nvPr>
        </p:nvSpPr>
        <p:spPr>
          <a:xfrm>
            <a:off x="457200" y="1242159"/>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dirty="0"/>
              <a:t>Issue #1 – Missing data over </a:t>
            </a:r>
            <a:br>
              <a:rPr lang="en-US" dirty="0"/>
            </a:br>
            <a:r>
              <a:rPr lang="en-US" dirty="0"/>
              <a:t>random areas</a:t>
            </a:r>
            <a:endParaRPr sz="3600" b="0" i="0" u="none" strike="noStrike" cap="none" dirty="0">
              <a:solidFill>
                <a:schemeClr val="lt1"/>
              </a:solidFill>
              <a:latin typeface="Calibri"/>
              <a:ea typeface="Calibri"/>
              <a:cs typeface="Calibri"/>
              <a:sym typeface="Calibri"/>
            </a:endParaRPr>
          </a:p>
        </p:txBody>
      </p:sp>
      <p:sp>
        <p:nvSpPr>
          <p:cNvPr id="1066" name="Google Shape;1066;p109"/>
          <p:cNvSpPr txBox="1">
            <a:spLocks noGrp="1"/>
          </p:cNvSpPr>
          <p:nvPr>
            <p:ph type="body" idx="1"/>
          </p:nvPr>
        </p:nvSpPr>
        <p:spPr>
          <a:xfrm>
            <a:off x="119269" y="3093057"/>
            <a:ext cx="8921363" cy="1657073"/>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SzPts val="2400"/>
              <a:buChar char="●"/>
            </a:pPr>
            <a:r>
              <a:rPr lang="en-US" sz="2400" b="0" i="0" u="none" strike="noStrike" cap="none" dirty="0">
                <a:solidFill>
                  <a:schemeClr val="lt1"/>
                </a:solidFill>
                <a:latin typeface="Calibri"/>
                <a:ea typeface="Calibri"/>
                <a:cs typeface="Calibri"/>
                <a:sym typeface="Calibri"/>
              </a:rPr>
              <a:t>Initial analysis showed missing data </a:t>
            </a:r>
            <a:r>
              <a:rPr lang="en-US" sz="2400" dirty="0"/>
              <a:t>over random area</a:t>
            </a:r>
            <a:endParaRPr sz="2400" b="0" i="0" u="none" strike="noStrike" cap="none" dirty="0">
              <a:solidFill>
                <a:schemeClr val="lt1"/>
              </a:solidFill>
              <a:latin typeface="Calibri"/>
              <a:ea typeface="Calibri"/>
              <a:cs typeface="Calibri"/>
              <a:sym typeface="Calibri"/>
            </a:endParaRPr>
          </a:p>
          <a:p>
            <a:pPr marL="633412" marR="0" lvl="1" indent="-239712" algn="l" rtl="0">
              <a:lnSpc>
                <a:spcPct val="100000"/>
              </a:lnSpc>
              <a:spcBef>
                <a:spcPts val="400"/>
              </a:spcBef>
              <a:spcAft>
                <a:spcPts val="0"/>
              </a:spcAft>
              <a:buClr>
                <a:schemeClr val="lt1"/>
              </a:buClr>
              <a:buSzPts val="2000"/>
              <a:buFont typeface="Arial"/>
              <a:buChar char="–"/>
            </a:pPr>
            <a:r>
              <a:rPr lang="en-US" sz="2000" b="0" i="0" u="none" strike="noStrike" cap="none" dirty="0">
                <a:solidFill>
                  <a:schemeClr val="lt1"/>
                </a:solidFill>
                <a:latin typeface="Calibri"/>
                <a:ea typeface="Calibri"/>
                <a:cs typeface="Calibri"/>
                <a:sym typeface="Calibri"/>
              </a:rPr>
              <a:t>The missing data occur occasionally and randomly in boxed shapes</a:t>
            </a:r>
            <a:endParaRPr dirty="0"/>
          </a:p>
          <a:p>
            <a:pPr marL="633412" marR="0" lvl="1" indent="-112712" algn="l" rtl="0">
              <a:lnSpc>
                <a:spcPct val="100000"/>
              </a:lnSpc>
              <a:spcBef>
                <a:spcPts val="400"/>
              </a:spcBef>
              <a:spcAft>
                <a:spcPts val="0"/>
              </a:spcAft>
              <a:buClr>
                <a:schemeClr val="lt1"/>
              </a:buClr>
              <a:buSzPts val="2000"/>
              <a:buFont typeface="Arial"/>
              <a:buNone/>
            </a:pPr>
            <a:endParaRPr sz="2000" dirty="0"/>
          </a:p>
          <a:p>
            <a:pPr marL="457200" lvl="0" indent="-381000" algn="l" rtl="0">
              <a:lnSpc>
                <a:spcPct val="100000"/>
              </a:lnSpc>
              <a:spcBef>
                <a:spcPts val="400"/>
              </a:spcBef>
              <a:spcAft>
                <a:spcPts val="0"/>
              </a:spcAft>
              <a:buSzPts val="2400"/>
              <a:buChar char="●"/>
            </a:pPr>
            <a:r>
              <a:rPr lang="en-US" sz="2400" dirty="0"/>
              <a:t>Need to revisit ADR 956 on this issue</a:t>
            </a:r>
            <a:endParaRPr dirty="0"/>
          </a:p>
          <a:p>
            <a:pPr marL="633412" lvl="1" indent="-239712" algn="l" rtl="0">
              <a:lnSpc>
                <a:spcPct val="100000"/>
              </a:lnSpc>
              <a:spcBef>
                <a:spcPts val="400"/>
              </a:spcBef>
              <a:spcAft>
                <a:spcPts val="0"/>
              </a:spcAft>
              <a:buSzPts val="2000"/>
              <a:buChar char="–"/>
            </a:pPr>
            <a:r>
              <a:rPr lang="en-US" sz="2000" dirty="0"/>
              <a:t>The same issue still found for GOES-16, 18, and 19</a:t>
            </a:r>
          </a:p>
          <a:p>
            <a:pPr marL="633412" lvl="1" indent="-239712" algn="l" rtl="0">
              <a:lnSpc>
                <a:spcPct val="100000"/>
              </a:lnSpc>
              <a:spcBef>
                <a:spcPts val="400"/>
              </a:spcBef>
              <a:spcAft>
                <a:spcPts val="0"/>
              </a:spcAft>
              <a:buSzPts val="2000"/>
              <a:buChar char="–"/>
            </a:pPr>
            <a:r>
              <a:rPr lang="en-US" sz="2000" dirty="0"/>
              <a:t>Reported to Rico</a:t>
            </a:r>
            <a:endParaRPr dirty="0"/>
          </a:p>
          <a:p>
            <a:pPr marL="0" marR="0" lvl="0" indent="0" algn="l" rtl="0">
              <a:lnSpc>
                <a:spcPct val="100000"/>
              </a:lnSpc>
              <a:spcBef>
                <a:spcPts val="400"/>
              </a:spcBef>
              <a:spcAft>
                <a:spcPts val="0"/>
              </a:spcAft>
              <a:buSzPts val="2400"/>
              <a:buNone/>
            </a:pPr>
            <a:endParaRPr sz="2400" dirty="0"/>
          </a:p>
          <a:p>
            <a:pPr marL="290512" marR="0" lvl="0" indent="-239711" algn="l" rtl="0">
              <a:lnSpc>
                <a:spcPct val="100000"/>
              </a:lnSpc>
              <a:spcBef>
                <a:spcPts val="480"/>
              </a:spcBef>
              <a:spcAft>
                <a:spcPts val="0"/>
              </a:spcAft>
              <a:buClr>
                <a:schemeClr val="lt1"/>
              </a:buClr>
              <a:buSzPts val="2400"/>
              <a:buFont typeface="Arial"/>
              <a:buNone/>
            </a:pPr>
            <a:endParaRPr sz="2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10"/>
          <p:cNvSpPr txBox="1">
            <a:spLocks noGrp="1"/>
          </p:cNvSpPr>
          <p:nvPr>
            <p:ph type="title"/>
          </p:nvPr>
        </p:nvSpPr>
        <p:spPr>
          <a:xfrm>
            <a:off x="1445450" y="30150"/>
            <a:ext cx="62532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rPr>
              <a:t>An example of the missing data </a:t>
            </a:r>
            <a:br>
              <a:rPr lang="en-US" sz="3200" b="0" i="0" u="none" strike="noStrike" cap="none">
                <a:solidFill>
                  <a:schemeClr val="lt1"/>
                </a:solidFill>
              </a:rPr>
            </a:br>
            <a:endParaRPr sz="3200"/>
          </a:p>
        </p:txBody>
      </p:sp>
      <p:grpSp>
        <p:nvGrpSpPr>
          <p:cNvPr id="1073" name="Google Shape;1073;p110"/>
          <p:cNvGrpSpPr/>
          <p:nvPr/>
        </p:nvGrpSpPr>
        <p:grpSpPr>
          <a:xfrm>
            <a:off x="-87086" y="1146768"/>
            <a:ext cx="4839983" cy="2670489"/>
            <a:chOff x="-432058" y="1146768"/>
            <a:chExt cx="4839983" cy="2670489"/>
          </a:xfrm>
        </p:grpSpPr>
        <p:pic>
          <p:nvPicPr>
            <p:cNvPr id="1074" name="Google Shape;1074;p110"/>
            <p:cNvPicPr preferRelativeResize="0"/>
            <p:nvPr/>
          </p:nvPicPr>
          <p:blipFill rotWithShape="1">
            <a:blip r:embed="rId3">
              <a:alphaModFix/>
            </a:blip>
            <a:srcRect/>
            <a:stretch/>
          </p:blipFill>
          <p:spPr>
            <a:xfrm>
              <a:off x="-432058" y="1146768"/>
              <a:ext cx="4839983" cy="2670489"/>
            </a:xfrm>
            <a:prstGeom prst="rect">
              <a:avLst/>
            </a:prstGeom>
            <a:noFill/>
            <a:ln>
              <a:noFill/>
            </a:ln>
          </p:spPr>
        </p:pic>
        <p:sp>
          <p:nvSpPr>
            <p:cNvPr id="1075" name="Google Shape;1075;p110"/>
            <p:cNvSpPr/>
            <p:nvPr/>
          </p:nvSpPr>
          <p:spPr>
            <a:xfrm>
              <a:off x="743599" y="1769806"/>
              <a:ext cx="2358571" cy="10886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1076" name="Google Shape;1076;p110"/>
          <p:cNvGrpSpPr/>
          <p:nvPr/>
        </p:nvGrpSpPr>
        <p:grpSpPr>
          <a:xfrm>
            <a:off x="4205606" y="3897085"/>
            <a:ext cx="4767942" cy="2470555"/>
            <a:chOff x="3675486" y="1579209"/>
            <a:chExt cx="4767942" cy="2144324"/>
          </a:xfrm>
        </p:grpSpPr>
        <p:pic>
          <p:nvPicPr>
            <p:cNvPr id="1077" name="Google Shape;1077;p110"/>
            <p:cNvPicPr preferRelativeResize="0"/>
            <p:nvPr/>
          </p:nvPicPr>
          <p:blipFill rotWithShape="1">
            <a:blip r:embed="rId4">
              <a:alphaModFix/>
            </a:blip>
            <a:srcRect/>
            <a:stretch/>
          </p:blipFill>
          <p:spPr>
            <a:xfrm>
              <a:off x="3675486" y="1579209"/>
              <a:ext cx="4767942" cy="2144324"/>
            </a:xfrm>
            <a:prstGeom prst="rect">
              <a:avLst/>
            </a:prstGeom>
            <a:noFill/>
            <a:ln>
              <a:noFill/>
            </a:ln>
          </p:spPr>
        </p:pic>
        <p:sp>
          <p:nvSpPr>
            <p:cNvPr id="1078" name="Google Shape;1078;p110"/>
            <p:cNvSpPr/>
            <p:nvPr/>
          </p:nvSpPr>
          <p:spPr>
            <a:xfrm>
              <a:off x="4898506" y="2607817"/>
              <a:ext cx="2571953" cy="82699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1079" name="Google Shape;1079;p110"/>
          <p:cNvPicPr preferRelativeResize="0"/>
          <p:nvPr/>
        </p:nvPicPr>
        <p:blipFill rotWithShape="1">
          <a:blip r:embed="rId5">
            <a:alphaModFix/>
          </a:blip>
          <a:srcRect/>
          <a:stretch/>
        </p:blipFill>
        <p:spPr>
          <a:xfrm>
            <a:off x="-87085" y="3897086"/>
            <a:ext cx="4839982" cy="2470554"/>
          </a:xfrm>
          <a:prstGeom prst="rect">
            <a:avLst/>
          </a:prstGeom>
          <a:noFill/>
          <a:ln>
            <a:noFill/>
          </a:ln>
        </p:spPr>
      </p:pic>
      <p:sp>
        <p:nvSpPr>
          <p:cNvPr id="1080" name="Google Shape;1080;p110"/>
          <p:cNvSpPr/>
          <p:nvPr/>
        </p:nvSpPr>
        <p:spPr>
          <a:xfrm>
            <a:off x="1088571" y="4532481"/>
            <a:ext cx="2547258" cy="155633"/>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81" name="Google Shape;1081;p110"/>
          <p:cNvPicPr preferRelativeResize="0"/>
          <p:nvPr/>
        </p:nvPicPr>
        <p:blipFill rotWithShape="1">
          <a:blip r:embed="rId6">
            <a:alphaModFix/>
          </a:blip>
          <a:srcRect/>
          <a:stretch/>
        </p:blipFill>
        <p:spPr>
          <a:xfrm>
            <a:off x="4234116" y="1236347"/>
            <a:ext cx="4739432" cy="2491329"/>
          </a:xfrm>
          <a:prstGeom prst="rect">
            <a:avLst/>
          </a:prstGeom>
          <a:noFill/>
          <a:ln>
            <a:noFill/>
          </a:ln>
        </p:spPr>
      </p:pic>
      <p:sp>
        <p:nvSpPr>
          <p:cNvPr id="1082" name="Google Shape;1082;p110"/>
          <p:cNvSpPr/>
          <p:nvPr/>
        </p:nvSpPr>
        <p:spPr>
          <a:xfrm>
            <a:off x="5424547" y="1878675"/>
            <a:ext cx="2343798" cy="3057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3" name="Google Shape;1083;p110"/>
          <p:cNvSpPr/>
          <p:nvPr/>
        </p:nvSpPr>
        <p:spPr>
          <a:xfrm>
            <a:off x="5424547" y="2264228"/>
            <a:ext cx="1201224" cy="28303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4" name="Google Shape;1084;p110"/>
          <p:cNvSpPr/>
          <p:nvPr/>
        </p:nvSpPr>
        <p:spPr>
          <a:xfrm>
            <a:off x="1088572" y="1987531"/>
            <a:ext cx="1320800" cy="15013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20"/>
          <p:cNvSpPr txBox="1">
            <a:spLocks noGrp="1"/>
          </p:cNvSpPr>
          <p:nvPr>
            <p:ph type="title"/>
          </p:nvPr>
        </p:nvSpPr>
        <p:spPr>
          <a:xfrm>
            <a:off x="457200" y="98090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a:t>Issue #2 – The effects of sun migration on products</a:t>
            </a:r>
            <a:endParaRPr sz="3600" b="0" i="0" u="none" strike="noStrike" cap="none">
              <a:solidFill>
                <a:schemeClr val="lt1"/>
              </a:solidFill>
              <a:latin typeface="Calibri"/>
              <a:ea typeface="Calibri"/>
              <a:cs typeface="Calibri"/>
              <a:sym typeface="Calibri"/>
            </a:endParaRPr>
          </a:p>
        </p:txBody>
      </p:sp>
      <p:sp>
        <p:nvSpPr>
          <p:cNvPr id="1091" name="Google Shape;1091;p20"/>
          <p:cNvSpPr txBox="1">
            <a:spLocks noGrp="1"/>
          </p:cNvSpPr>
          <p:nvPr>
            <p:ph type="body" idx="1"/>
          </p:nvPr>
        </p:nvSpPr>
        <p:spPr>
          <a:xfrm>
            <a:off x="119269" y="3093057"/>
            <a:ext cx="8921363" cy="16570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SzPts val="2400"/>
              <a:buNone/>
            </a:pPr>
            <a:endParaRPr sz="2400"/>
          </a:p>
          <a:p>
            <a:pPr marL="290512" marR="0" lvl="0" indent="-239711" algn="l" rtl="0">
              <a:lnSpc>
                <a:spcPct val="100000"/>
              </a:lnSpc>
              <a:spcBef>
                <a:spcPts val="48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1092" name="Google Shape;1092;p20"/>
          <p:cNvPicPr preferRelativeResize="0"/>
          <p:nvPr/>
        </p:nvPicPr>
        <p:blipFill rotWithShape="1">
          <a:blip r:embed="rId3">
            <a:alphaModFix/>
          </a:blip>
          <a:srcRect/>
          <a:stretch/>
        </p:blipFill>
        <p:spPr>
          <a:xfrm>
            <a:off x="736950" y="2059200"/>
            <a:ext cx="7685999" cy="4464000"/>
          </a:xfrm>
          <a:prstGeom prst="rect">
            <a:avLst/>
          </a:prstGeom>
          <a:noFill/>
          <a:ln>
            <a:noFill/>
          </a:ln>
        </p:spPr>
      </p:pic>
      <p:sp>
        <p:nvSpPr>
          <p:cNvPr id="2" name="TextBox 1">
            <a:extLst>
              <a:ext uri="{FF2B5EF4-FFF2-40B4-BE49-F238E27FC236}">
                <a16:creationId xmlns:a16="http://schemas.microsoft.com/office/drawing/2014/main" id="{EE3D7E48-8A5B-28AE-ADD0-E2FD65255E3C}"/>
              </a:ext>
            </a:extLst>
          </p:cNvPr>
          <p:cNvSpPr txBox="1"/>
          <p:nvPr/>
        </p:nvSpPr>
        <p:spPr>
          <a:xfrm>
            <a:off x="0" y="4775860"/>
            <a:ext cx="1782102" cy="954107"/>
          </a:xfrm>
          <a:prstGeom prst="rect">
            <a:avLst/>
          </a:prstGeom>
          <a:noFill/>
        </p:spPr>
        <p:txBody>
          <a:bodyPr wrap="square" rtlCol="0">
            <a:spAutoFit/>
          </a:bodyPr>
          <a:lstStyle/>
          <a:p>
            <a:r>
              <a:rPr lang="en-US" dirty="0">
                <a:solidFill>
                  <a:schemeClr val="bg1"/>
                </a:solidFill>
              </a:rPr>
              <a:t>Appears to be affecting large zenith angles more significantly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graphicFrame>
        <p:nvGraphicFramePr>
          <p:cNvPr id="1098" name="Google Shape;1098;p32"/>
          <p:cNvGraphicFramePr/>
          <p:nvPr>
            <p:extLst>
              <p:ext uri="{D42A27DB-BD31-4B8C-83A1-F6EECF244321}">
                <p14:modId xmlns:p14="http://schemas.microsoft.com/office/powerpoint/2010/main" val="1776694916"/>
              </p:ext>
            </p:extLst>
          </p:nvPr>
        </p:nvGraphicFramePr>
        <p:xfrm>
          <a:off x="32732" y="1414008"/>
          <a:ext cx="9064500" cy="4414915"/>
        </p:xfrm>
        <a:graphic>
          <a:graphicData uri="http://schemas.openxmlformats.org/drawingml/2006/table">
            <a:tbl>
              <a:tblPr>
                <a:noFill/>
                <a:tableStyleId>{F0904414-6D5A-4689-83C0-E88D9E1C2168}</a:tableStyleId>
              </a:tblPr>
              <a:tblGrid>
                <a:gridCol w="1875050">
                  <a:extLst>
                    <a:ext uri="{9D8B030D-6E8A-4147-A177-3AD203B41FA5}">
                      <a16:colId xmlns:a16="http://schemas.microsoft.com/office/drawing/2014/main" val="20000"/>
                    </a:ext>
                  </a:extLst>
                </a:gridCol>
                <a:gridCol w="2691400">
                  <a:extLst>
                    <a:ext uri="{9D8B030D-6E8A-4147-A177-3AD203B41FA5}">
                      <a16:colId xmlns:a16="http://schemas.microsoft.com/office/drawing/2014/main" val="20001"/>
                    </a:ext>
                  </a:extLst>
                </a:gridCol>
                <a:gridCol w="984375">
                  <a:extLst>
                    <a:ext uri="{9D8B030D-6E8A-4147-A177-3AD203B41FA5}">
                      <a16:colId xmlns:a16="http://schemas.microsoft.com/office/drawing/2014/main" val="20002"/>
                    </a:ext>
                  </a:extLst>
                </a:gridCol>
                <a:gridCol w="3513675">
                  <a:extLst>
                    <a:ext uri="{9D8B030D-6E8A-4147-A177-3AD203B41FA5}">
                      <a16:colId xmlns:a16="http://schemas.microsoft.com/office/drawing/2014/main" val="20003"/>
                    </a:ext>
                  </a:extLst>
                </a:gridCol>
              </a:tblGrid>
              <a:tr h="472150">
                <a:tc>
                  <a:txBody>
                    <a:bodyPr/>
                    <a:lstStyle/>
                    <a:p>
                      <a:pPr marL="0" marR="0" lvl="0" indent="0" algn="ctr" rtl="0">
                        <a:lnSpc>
                          <a:spcPct val="100000"/>
                        </a:lnSpc>
                        <a:spcBef>
                          <a:spcPts val="0"/>
                        </a:spcBef>
                        <a:spcAft>
                          <a:spcPts val="0"/>
                        </a:spcAft>
                        <a:buClr>
                          <a:srgbClr val="000000"/>
                        </a:buClr>
                        <a:buSzPts val="350"/>
                        <a:buFont typeface="Arial"/>
                        <a:buNone/>
                      </a:pPr>
                      <a:r>
                        <a:rPr lang="en-US" sz="1200" u="none" strike="noStrike" cap="none" dirty="0"/>
                        <a:t>Risk Name</a:t>
                      </a:r>
                      <a:endParaRPr sz="1200" u="none" strike="noStrike" cap="none" dirty="0"/>
                    </a:p>
                  </a:txBody>
                  <a:tcPr marL="91450" marR="91450" marT="45725" marB="45725" anchor="ctr">
                    <a:lnB w="12700" cap="flat" cmpd="sng">
                      <a:solidFill>
                        <a:schemeClr val="dk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200" u="none" strike="noStrike" cap="none"/>
                        <a:t>Description</a:t>
                      </a:r>
                      <a:endParaRPr sz="1200" u="none" strike="noStrike" cap="none"/>
                    </a:p>
                  </a:txBody>
                  <a:tcPr marL="91450" marR="91450" marT="45725" marB="45725" anchor="ctr">
                    <a:lnB w="12700" cap="flat" cmpd="sng">
                      <a:solidFill>
                        <a:schemeClr val="dk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200" u="none" strike="noStrike" cap="none"/>
                        <a:t>Impact</a:t>
                      </a:r>
                      <a:endParaRPr sz="1200" u="none" strike="noStrike" cap="none"/>
                    </a:p>
                  </a:txBody>
                  <a:tcPr marL="91450" marR="91450" marT="45725" marB="45725" anchor="ctr">
                    <a:lnB w="12700" cap="flat" cmpd="sng">
                      <a:solidFill>
                        <a:schemeClr val="dk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200" u="none" strike="noStrike" cap="none"/>
                        <a:t>Mitigation and Schedule</a:t>
                      </a:r>
                      <a:endParaRPr sz="1200" u="none" strike="noStrike" cap="none"/>
                    </a:p>
                  </a:txBody>
                  <a:tcPr marL="91450" marR="91450" marT="45725" marB="45725" anchor="ctr">
                    <a:lnB w="12700" cap="flat" cmpd="sng">
                      <a:solidFill>
                        <a:schemeClr val="dk1"/>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756303">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dirty="0"/>
                        <a:t>Missing values over randomly distributed areas</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dirty="0"/>
                        <a:t>Occasionally, there are missing values over randomly distributed boxed areas, in both the full disk and CONUS sectors.</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200" u="none" strike="noStrike" cap="none"/>
                        <a:t>Minor</a:t>
                      </a:r>
                      <a:endParaRPr sz="12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chemeClr val="dk1"/>
                        </a:buClr>
                        <a:buSzPts val="350"/>
                        <a:buFont typeface="Calibri"/>
                        <a:buNone/>
                      </a:pPr>
                      <a:r>
                        <a:rPr lang="en-US" sz="1200" u="none" strike="noStrike" cap="none"/>
                        <a:t>Suggest an ADR, similar to an earlier one which we thought resolved.</a:t>
                      </a:r>
                      <a:endParaRPr sz="12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58692">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a:t>The migration of the sun affecting the LAP products</a:t>
                      </a:r>
                      <a:endParaRPr sz="12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dirty="0"/>
                        <a:t>The ABI LAP products are affected by sun-rise and sun-set.</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200" u="none" strike="noStrike" cap="none" dirty="0"/>
                        <a:t>Minor</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dirty="0"/>
                        <a:t>Cloud mask may have influences on the ABI LAP products, as the scenes are illuminated, although appears to be a yield issue.</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22953">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dirty="0"/>
                        <a:t>Wet bias of the relative humidity in upper troposphere (100 - 300 </a:t>
                      </a:r>
                      <a:r>
                        <a:rPr lang="en-US" sz="1200" u="none" strike="noStrike" cap="none" dirty="0" err="1"/>
                        <a:t>hPa</a:t>
                      </a:r>
                      <a:r>
                        <a:rPr lang="en-US" sz="1200" u="none" strike="noStrike" cap="none" dirty="0"/>
                        <a:t>)</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dirty="0"/>
                        <a:t>The relative humidity in upper troposphere (100-300 </a:t>
                      </a:r>
                      <a:r>
                        <a:rPr lang="en-US" sz="1200" u="none" strike="noStrike" cap="none" dirty="0" err="1"/>
                        <a:t>hPa</a:t>
                      </a:r>
                      <a:r>
                        <a:rPr lang="en-US" sz="1200" u="none" strike="noStrike" cap="none" dirty="0"/>
                        <a:t>) shows large wet bias than the spec.</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200" u="none" strike="noStrike" cap="none" dirty="0"/>
                        <a:t>Minor</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dirty="0"/>
                        <a:t>Radiosonde has dry bias in observing the relative humidity in the upper troposphere. </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33765">
                <a:tc>
                  <a:txBody>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r>
                        <a:rPr lang="en-US" sz="1200" u="none" strike="noStrike" cap="none" dirty="0"/>
                        <a:t>Moisture std of the relative humidity in upper troposphere (100 - 300 </a:t>
                      </a:r>
                      <a:r>
                        <a:rPr lang="en-US" sz="1200" u="none" strike="noStrike" cap="none" dirty="0" err="1"/>
                        <a:t>hPa</a:t>
                      </a:r>
                      <a:r>
                        <a:rPr lang="en-US" sz="1200" u="none" strike="noStrike" cap="none" dirty="0"/>
                        <a:t>)</a:t>
                      </a: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r>
                        <a:rPr lang="en-US" sz="1200" u="none" strike="noStrike" cap="none" dirty="0"/>
                        <a:t>The relative humidity in upper troposphere (100-300 </a:t>
                      </a:r>
                      <a:r>
                        <a:rPr lang="en-US" sz="1200" u="none" strike="noStrike" cap="none" dirty="0" err="1"/>
                        <a:t>hPa</a:t>
                      </a:r>
                      <a:r>
                        <a:rPr lang="en-US" sz="1200" u="none" strike="noStrike" cap="none" dirty="0"/>
                        <a:t>) shows large std than the spec.</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350"/>
                        <a:buFont typeface="Arial"/>
                        <a:buNone/>
                        <a:tabLst/>
                        <a:defRPr/>
                      </a:pPr>
                      <a:r>
                        <a:rPr lang="en-US" sz="1200" u="none" strike="noStrike" cap="none" dirty="0"/>
                        <a:t>Minor</a:t>
                      </a: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dirty="0"/>
                        <a:t>Lack of information content in upper troposphere.</a:t>
                      </a:r>
                      <a:endParaRPr sz="1200" u="none" strike="noStrike" cap="none" dirty="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2896229882"/>
                  </a:ext>
                </a:extLst>
              </a:tr>
              <a:tr h="666131">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a:t>Slightly large discrepancy of several DSI </a:t>
                      </a:r>
                      <a:endParaRPr sz="12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200" u="none" strike="noStrike" cap="none"/>
                        <a:t>Several DSI show slightly larger discrepancy than the spec, compared to radiosondes.</a:t>
                      </a:r>
                      <a:endParaRPr sz="12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200" u="none" strike="noStrike" cap="none"/>
                        <a:t>Minor</a:t>
                      </a:r>
                      <a:endParaRPr sz="12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chemeClr val="dk1"/>
                        </a:buClr>
                        <a:buSzPts val="350"/>
                        <a:buFont typeface="Calibri"/>
                        <a:buNone/>
                      </a:pPr>
                      <a:r>
                        <a:rPr lang="en-US" sz="1200" u="none" strike="noStrike" cap="none" dirty="0"/>
                        <a:t>If the atmospheric conditions are unstable, the statistics meet the requirements. May need a high spectrally resolution sounder in geo to fully resolve.</a:t>
                      </a:r>
                      <a:endParaRPr sz="12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099" name="Google Shape;1099;p32"/>
          <p:cNvSpPr txBox="1">
            <a:spLocks noGrp="1"/>
          </p:cNvSpPr>
          <p:nvPr>
            <p:ph type="title"/>
          </p:nvPr>
        </p:nvSpPr>
        <p:spPr>
          <a:xfrm>
            <a:off x="457200" y="32767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Risks to Reaching Full</a:t>
            </a:r>
            <a:endParaRPr/>
          </a:p>
        </p:txBody>
      </p:sp>
      <p:grpSp>
        <p:nvGrpSpPr>
          <p:cNvPr id="1100" name="Google Shape;1100;p32"/>
          <p:cNvGrpSpPr/>
          <p:nvPr/>
        </p:nvGrpSpPr>
        <p:grpSpPr>
          <a:xfrm>
            <a:off x="2136943" y="6163323"/>
            <a:ext cx="4529271" cy="289385"/>
            <a:chOff x="148222" y="6486149"/>
            <a:chExt cx="8762410" cy="311557"/>
          </a:xfrm>
        </p:grpSpPr>
        <p:sp>
          <p:nvSpPr>
            <p:cNvPr id="1101" name="Google Shape;1101;p32"/>
            <p:cNvSpPr txBox="1"/>
            <p:nvPr/>
          </p:nvSpPr>
          <p:spPr>
            <a:xfrm>
              <a:off x="148222" y="6489929"/>
              <a:ext cx="3148280" cy="307777"/>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Small Impact</a:t>
              </a:r>
              <a:endParaRPr sz="1400" b="0" i="0" u="none" strike="noStrike" cap="none">
                <a:solidFill>
                  <a:srgbClr val="000000"/>
                </a:solidFill>
                <a:latin typeface="Arial"/>
                <a:ea typeface="Arial"/>
                <a:cs typeface="Arial"/>
                <a:sym typeface="Arial"/>
              </a:endParaRPr>
            </a:p>
          </p:txBody>
        </p:sp>
        <p:sp>
          <p:nvSpPr>
            <p:cNvPr id="1102" name="Google Shape;1102;p32"/>
            <p:cNvSpPr txBox="1"/>
            <p:nvPr/>
          </p:nvSpPr>
          <p:spPr>
            <a:xfrm>
              <a:off x="3164282" y="6486149"/>
              <a:ext cx="2871216" cy="307777"/>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Moderate Impact</a:t>
              </a:r>
              <a:endParaRPr sz="1400" b="0" i="0" u="none" strike="noStrike" cap="none">
                <a:solidFill>
                  <a:srgbClr val="000000"/>
                </a:solidFill>
                <a:latin typeface="Arial"/>
                <a:ea typeface="Arial"/>
                <a:cs typeface="Arial"/>
                <a:sym typeface="Arial"/>
              </a:endParaRPr>
            </a:p>
          </p:txBody>
        </p:sp>
        <p:sp>
          <p:nvSpPr>
            <p:cNvPr id="1103" name="Google Shape;1103;p32"/>
            <p:cNvSpPr txBox="1"/>
            <p:nvPr/>
          </p:nvSpPr>
          <p:spPr>
            <a:xfrm>
              <a:off x="6048560" y="6490819"/>
              <a:ext cx="2862072" cy="298223"/>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Large Impact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134" name="Google Shape;134;p7"/>
          <p:cNvGraphicFramePr/>
          <p:nvPr>
            <p:extLst>
              <p:ext uri="{D42A27DB-BD31-4B8C-83A1-F6EECF244321}">
                <p14:modId xmlns:p14="http://schemas.microsoft.com/office/powerpoint/2010/main" val="2574264936"/>
              </p:ext>
            </p:extLst>
          </p:nvPr>
        </p:nvGraphicFramePr>
        <p:xfrm>
          <a:off x="54707" y="1211382"/>
          <a:ext cx="9018950" cy="2266720"/>
        </p:xfrm>
        <a:graphic>
          <a:graphicData uri="http://schemas.openxmlformats.org/drawingml/2006/table">
            <a:tbl>
              <a:tblPr>
                <a:noFill/>
                <a:tableStyleId>{D3C4581A-DFAC-4EA2-A650-3D48A02F8ED9}</a:tableStyleId>
              </a:tblPr>
              <a:tblGrid>
                <a:gridCol w="2024825">
                  <a:extLst>
                    <a:ext uri="{9D8B030D-6E8A-4147-A177-3AD203B41FA5}">
                      <a16:colId xmlns:a16="http://schemas.microsoft.com/office/drawing/2014/main" val="20000"/>
                    </a:ext>
                  </a:extLst>
                </a:gridCol>
                <a:gridCol w="3284525">
                  <a:extLst>
                    <a:ext uri="{9D8B030D-6E8A-4147-A177-3AD203B41FA5}">
                      <a16:colId xmlns:a16="http://schemas.microsoft.com/office/drawing/2014/main" val="20001"/>
                    </a:ext>
                  </a:extLst>
                </a:gridCol>
                <a:gridCol w="1194750">
                  <a:extLst>
                    <a:ext uri="{9D8B030D-6E8A-4147-A177-3AD203B41FA5}">
                      <a16:colId xmlns:a16="http://schemas.microsoft.com/office/drawing/2014/main" val="20002"/>
                    </a:ext>
                  </a:extLst>
                </a:gridCol>
                <a:gridCol w="1232450">
                  <a:extLst>
                    <a:ext uri="{9D8B030D-6E8A-4147-A177-3AD203B41FA5}">
                      <a16:colId xmlns:a16="http://schemas.microsoft.com/office/drawing/2014/main" val="20003"/>
                    </a:ext>
                  </a:extLst>
                </a:gridCol>
                <a:gridCol w="1282400">
                  <a:extLst>
                    <a:ext uri="{9D8B030D-6E8A-4147-A177-3AD203B41FA5}">
                      <a16:colId xmlns:a16="http://schemas.microsoft.com/office/drawing/2014/main" val="20004"/>
                    </a:ext>
                  </a:extLst>
                </a:gridCol>
              </a:tblGrid>
              <a:tr h="4171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582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ABI-FD_LVM06</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FD LVM</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582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ABI-CONUS_LVM07</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CONUS LVM</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582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ABI-MESO_LVM08</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Meso LVM</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dirty="0"/>
                        <a:t>AWG</a:t>
                      </a:r>
                      <a:endParaRPr sz="1400" u="none" strike="noStrike" cap="none"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59"/>
          <p:cNvSpPr txBox="1">
            <a:spLocks noGrp="1"/>
          </p:cNvSpPr>
          <p:nvPr>
            <p:ph type="title"/>
          </p:nvPr>
        </p:nvSpPr>
        <p:spPr>
          <a:xfrm>
            <a:off x="603563" y="2257525"/>
            <a:ext cx="7772400" cy="1362075"/>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lt1"/>
              </a:buClr>
              <a:buSzPts val="3600"/>
              <a:buFont typeface="Calibri"/>
              <a:buNone/>
            </a:pPr>
            <a:r>
              <a:rPr lang="en-US"/>
              <a:t>SUMMARY AND RECOMMENDATIONS</a:t>
            </a:r>
            <a:endParaRPr/>
          </a:p>
        </p:txBody>
      </p:sp>
      <p:sp>
        <p:nvSpPr>
          <p:cNvPr id="1110" name="Google Shape;1110;p59"/>
          <p:cNvSpPr txBox="1">
            <a:spLocks noGrp="1"/>
          </p:cNvSpPr>
          <p:nvPr>
            <p:ph type="body" idx="1"/>
          </p:nvPr>
        </p:nvSpPr>
        <p:spPr>
          <a:xfrm>
            <a:off x="391886" y="1731089"/>
            <a:ext cx="8514608" cy="774638"/>
          </a:xfrm>
          <a:prstGeom prst="rect">
            <a:avLst/>
          </a:prstGeom>
          <a:noFill/>
          <a:ln>
            <a:noFill/>
          </a:ln>
        </p:spPr>
        <p:txBody>
          <a:bodyPr spcFirstLastPara="1" wrap="square" lIns="91425" tIns="91425" rIns="91425" bIns="91425" anchor="t" anchorCtr="0">
            <a:noAutofit/>
          </a:bodyPr>
          <a:lstStyle/>
          <a:p>
            <a:pPr marL="203200" lvl="0" indent="0" algn="l" rtl="0">
              <a:lnSpc>
                <a:spcPct val="100000"/>
              </a:lnSpc>
              <a:spcBef>
                <a:spcPts val="0"/>
              </a:spcBef>
              <a:spcAft>
                <a:spcPts val="0"/>
              </a:spcAft>
              <a:buSzPts val="3200"/>
              <a:buNone/>
            </a:pPr>
            <a:r>
              <a:rPr lang="en-US">
                <a:solidFill>
                  <a:srgbClr val="7F7F7F"/>
                </a:solidFill>
              </a:rPr>
              <a:t>GOES-19 ABI L2 LAP Product Provisional PS-PVR</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4"/>
          <p:cNvSpPr txBox="1">
            <a:spLocks noGrp="1"/>
          </p:cNvSpPr>
          <p:nvPr>
            <p:ph type="title"/>
          </p:nvPr>
        </p:nvSpPr>
        <p:spPr>
          <a:xfrm>
            <a:off x="436728" y="751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Summary</a:t>
            </a:r>
            <a:endParaRPr/>
          </a:p>
        </p:txBody>
      </p:sp>
      <p:sp>
        <p:nvSpPr>
          <p:cNvPr id="1117" name="Google Shape;1117;p34"/>
          <p:cNvSpPr txBox="1">
            <a:spLocks noGrp="1"/>
          </p:cNvSpPr>
          <p:nvPr>
            <p:ph type="body" idx="1"/>
          </p:nvPr>
        </p:nvSpPr>
        <p:spPr>
          <a:xfrm>
            <a:off x="211540" y="1265936"/>
            <a:ext cx="8823278" cy="523954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US" sz="2000" dirty="0"/>
              <a:t>AWG LAP team has validated GOES-19 LAP products (TPW, LVT, LVM, DSI) from November 2024 to December 2024 with reference data from RAOB and AMSR2 in  near real-time, </a:t>
            </a:r>
            <a:r>
              <a:rPr lang="en-US" sz="2000" dirty="0">
                <a:solidFill>
                  <a:srgbClr val="00B050"/>
                </a:solidFill>
              </a:rPr>
              <a:t>the performance overall meet the requirements</a:t>
            </a:r>
            <a:r>
              <a:rPr lang="en-US" sz="2000" dirty="0">
                <a:solidFill>
                  <a:schemeClr val="lt1"/>
                </a:solidFill>
              </a:rPr>
              <a:t>;</a:t>
            </a:r>
          </a:p>
          <a:p>
            <a:pPr marL="342900" marR="0" lvl="0" indent="-342900" algn="l" rtl="0">
              <a:lnSpc>
                <a:spcPct val="100000"/>
              </a:lnSpc>
              <a:spcBef>
                <a:spcPts val="0"/>
              </a:spcBef>
              <a:spcAft>
                <a:spcPts val="0"/>
              </a:spcAft>
              <a:buClr>
                <a:schemeClr val="lt1"/>
              </a:buClr>
              <a:buSzPts val="2400"/>
              <a:buFont typeface="Noto Sans Symbols"/>
              <a:buChar char="✔"/>
            </a:pPr>
            <a:r>
              <a:rPr lang="en-US" sz="2000" dirty="0"/>
              <a:t>The intercomparisons between GOES-19 and GOES-16/18 show consistent results among LAP products from the three satellites;</a:t>
            </a:r>
            <a:endParaRPr sz="2000" dirty="0">
              <a:solidFill>
                <a:srgbClr val="FF0000"/>
              </a:solidFill>
            </a:endParaRPr>
          </a:p>
          <a:p>
            <a:pPr marL="342900" marR="0" lvl="0" indent="-342900" algn="l" rtl="0">
              <a:lnSpc>
                <a:spcPct val="100000"/>
              </a:lnSpc>
              <a:spcBef>
                <a:spcPts val="0"/>
              </a:spcBef>
              <a:spcAft>
                <a:spcPts val="0"/>
              </a:spcAft>
              <a:buClr>
                <a:schemeClr val="lt1"/>
              </a:buClr>
              <a:buSzPts val="2400"/>
              <a:buFont typeface="Noto Sans Symbols"/>
              <a:buChar char="✔"/>
            </a:pPr>
            <a:r>
              <a:rPr lang="en-US" sz="2000" dirty="0"/>
              <a:t>AWG</a:t>
            </a:r>
            <a:r>
              <a:rPr lang="en-US" sz="2000" b="0" i="0" u="none" strike="noStrike" cap="none" dirty="0">
                <a:solidFill>
                  <a:schemeClr val="lt1"/>
                </a:solidFill>
              </a:rPr>
              <a:t> LAP team recommend that </a:t>
            </a:r>
            <a:r>
              <a:rPr lang="en-US" sz="2000" dirty="0"/>
              <a:t>TPW, LVT, LVM, and DSI</a:t>
            </a:r>
            <a:r>
              <a:rPr lang="en-US" sz="2000" b="0" i="0" u="none" strike="noStrike" cap="none" dirty="0">
                <a:solidFill>
                  <a:schemeClr val="lt1"/>
                </a:solidFill>
              </a:rPr>
              <a:t> products be transitioned to Provisional status at this time;</a:t>
            </a:r>
            <a:endParaRPr sz="2800" dirty="0"/>
          </a:p>
          <a:p>
            <a:pPr marL="342900" marR="0" lvl="0" indent="-342900" algn="l" rtl="0">
              <a:lnSpc>
                <a:spcPct val="100000"/>
              </a:lnSpc>
              <a:spcBef>
                <a:spcPts val="480"/>
              </a:spcBef>
              <a:spcAft>
                <a:spcPts val="0"/>
              </a:spcAft>
              <a:buClr>
                <a:schemeClr val="lt1"/>
              </a:buClr>
              <a:buSzPts val="2400"/>
              <a:buFont typeface="Noto Sans Symbols"/>
              <a:buChar char="✔"/>
            </a:pPr>
            <a:r>
              <a:rPr lang="en-US" sz="2000" dirty="0"/>
              <a:t>AWG</a:t>
            </a:r>
            <a:r>
              <a:rPr lang="en-US" sz="2000" b="0" i="0" u="none" strike="noStrike" cap="none" dirty="0">
                <a:solidFill>
                  <a:schemeClr val="lt1"/>
                </a:solidFill>
              </a:rPr>
              <a:t> LAP team have found the following minor issues which should not prevent Provisional status</a:t>
            </a:r>
            <a:endParaRPr sz="2800" dirty="0"/>
          </a:p>
          <a:p>
            <a:pPr marL="633412" lvl="1" indent="-239712" algn="l" rtl="0">
              <a:lnSpc>
                <a:spcPct val="100000"/>
              </a:lnSpc>
              <a:spcBef>
                <a:spcPts val="400"/>
              </a:spcBef>
              <a:spcAft>
                <a:spcPts val="0"/>
              </a:spcAft>
              <a:buSzPts val="2000"/>
              <a:buChar char="–"/>
            </a:pPr>
            <a:r>
              <a:rPr lang="en-US" sz="1800" dirty="0"/>
              <a:t>Missing values occur occasionally and randomly over boxed areas.</a:t>
            </a:r>
            <a:endParaRPr sz="2400" dirty="0"/>
          </a:p>
          <a:p>
            <a:pPr marL="633412" lvl="1" indent="-239712" algn="l" rtl="0">
              <a:lnSpc>
                <a:spcPct val="100000"/>
              </a:lnSpc>
              <a:spcBef>
                <a:spcPts val="400"/>
              </a:spcBef>
              <a:spcAft>
                <a:spcPts val="0"/>
              </a:spcAft>
              <a:buSzPts val="2000"/>
              <a:buChar char="–"/>
            </a:pPr>
            <a:r>
              <a:rPr lang="en-US" sz="1800" dirty="0"/>
              <a:t>The migration of the sun affects the LAP products </a:t>
            </a:r>
            <a:r>
              <a:rPr lang="en-US" sz="1800" dirty="0">
                <a:solidFill>
                  <a:srgbClr val="FF0000"/>
                </a:solidFill>
              </a:rPr>
              <a:t>via cloud mask</a:t>
            </a:r>
            <a:r>
              <a:rPr lang="en-US" sz="1800" dirty="0"/>
              <a:t>.</a:t>
            </a:r>
            <a:endParaRPr sz="2400" dirty="0"/>
          </a:p>
          <a:p>
            <a:pPr marL="633412" lvl="1" indent="-239712" algn="l" rtl="0">
              <a:lnSpc>
                <a:spcPct val="100000"/>
              </a:lnSpc>
              <a:spcBef>
                <a:spcPts val="400"/>
              </a:spcBef>
              <a:spcAft>
                <a:spcPts val="0"/>
              </a:spcAft>
              <a:buSzPts val="2000"/>
              <a:buChar char="–"/>
            </a:pPr>
            <a:r>
              <a:rPr lang="en-US" sz="1800" dirty="0"/>
              <a:t>Comparisons of TT with </a:t>
            </a:r>
            <a:r>
              <a:rPr lang="en-US" sz="1800" dirty="0">
                <a:solidFill>
                  <a:srgbClr val="FF0000"/>
                </a:solidFill>
              </a:rPr>
              <a:t>RAOBs</a:t>
            </a:r>
            <a:r>
              <a:rPr lang="en-US" sz="1800" dirty="0"/>
              <a:t> shows a little larger than spec; when considering only unstable atmospheric conditions, the results pass the requirement. </a:t>
            </a:r>
          </a:p>
          <a:p>
            <a:pPr marL="633412" lvl="1" indent="-239712">
              <a:spcBef>
                <a:spcPts val="400"/>
              </a:spcBef>
              <a:buSzPts val="2000"/>
            </a:pPr>
            <a:r>
              <a:rPr lang="en-US" sz="1800" dirty="0"/>
              <a:t>Comparisons of LVM with RAOBs shows larger wet bias than spec. in upper troposphere; likely due to the commonly know dry bias of RAOB.</a:t>
            </a:r>
          </a:p>
          <a:p>
            <a:pPr marL="633412" lvl="1" indent="-239712">
              <a:spcBef>
                <a:spcPts val="400"/>
              </a:spcBef>
              <a:buSzPts val="2000"/>
            </a:pPr>
            <a:r>
              <a:rPr lang="en-US" sz="1800" dirty="0"/>
              <a:t>Comparisons of LVM with RAOBs shows larger std than spec. in upper troposphere; likely due to the lack of sounding information content in upper troposphere.</a:t>
            </a:r>
          </a:p>
          <a:p>
            <a:pPr marL="633412" lvl="1" indent="-239712">
              <a:spcBef>
                <a:spcPts val="400"/>
              </a:spcBef>
              <a:buSzPts val="2000"/>
            </a:pPr>
            <a:endParaRPr lang="en-US" sz="1800" dirty="0"/>
          </a:p>
          <a:p>
            <a:pPr marL="633412" lvl="1" indent="-239712" algn="l" rtl="0">
              <a:lnSpc>
                <a:spcPct val="100000"/>
              </a:lnSpc>
              <a:spcBef>
                <a:spcPts val="400"/>
              </a:spcBef>
              <a:spcAft>
                <a:spcPts val="0"/>
              </a:spcAft>
              <a:buSzPts val="2000"/>
              <a:buChar char="–"/>
            </a:pPr>
            <a:endParaRPr dirty="0"/>
          </a:p>
          <a:p>
            <a:pPr marL="633412" lvl="1" indent="-112712" algn="l" rtl="0">
              <a:lnSpc>
                <a:spcPct val="100000"/>
              </a:lnSpc>
              <a:spcBef>
                <a:spcPts val="400"/>
              </a:spcBef>
              <a:spcAft>
                <a:spcPts val="0"/>
              </a:spcAft>
              <a:buSzPts val="2000"/>
              <a:buNone/>
            </a:pPr>
            <a:endParaRPr sz="2000" dirty="0"/>
          </a:p>
          <a:p>
            <a:pPr marL="342900" marR="0" lvl="0" indent="-342900" algn="l" rtl="0">
              <a:lnSpc>
                <a:spcPct val="100000"/>
              </a:lnSpc>
              <a:spcBef>
                <a:spcPts val="640"/>
              </a:spcBef>
              <a:spcAft>
                <a:spcPts val="0"/>
              </a:spcAft>
              <a:buClr>
                <a:schemeClr val="lt1"/>
              </a:buClr>
              <a:buSzPts val="2400"/>
              <a:buFont typeface="Arial"/>
              <a:buNone/>
            </a:pPr>
            <a:endParaRPr sz="2400" b="0" i="0" u="none" strike="noStrike" cap="none" dirty="0">
              <a:solidFill>
                <a:schemeClr val="l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3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Backup Material</a:t>
            </a:r>
            <a:endParaRPr/>
          </a:p>
        </p:txBody>
      </p:sp>
      <p:sp>
        <p:nvSpPr>
          <p:cNvPr id="1124" name="Google Shape;1124;p35"/>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p>
            <a:pPr marL="203200" lvl="0" indent="0" algn="l" rtl="0">
              <a:lnSpc>
                <a:spcPct val="100000"/>
              </a:lnSpc>
              <a:spcBef>
                <a:spcPts val="400"/>
              </a:spcBef>
              <a:spcAft>
                <a:spcPts val="0"/>
              </a:spcAft>
              <a:buSzPts val="2000"/>
              <a:buNone/>
            </a:pPr>
            <a:r>
              <a:rPr lang="en-US">
                <a:solidFill>
                  <a:srgbClr val="7F7F7F"/>
                </a:solidFill>
              </a:rPr>
              <a:t>GOES-19 ABI L2 LAP Product Provisional PS-PVR</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37"/>
          <p:cNvPicPr preferRelativeResize="0"/>
          <p:nvPr/>
        </p:nvPicPr>
        <p:blipFill rotWithShape="1">
          <a:blip r:embed="rId3">
            <a:alphaModFix/>
          </a:blip>
          <a:srcRect/>
          <a:stretch/>
        </p:blipFill>
        <p:spPr>
          <a:xfrm>
            <a:off x="4207922" y="1611583"/>
            <a:ext cx="5043734" cy="3781690"/>
          </a:xfrm>
          <a:prstGeom prst="rect">
            <a:avLst/>
          </a:prstGeom>
          <a:noFill/>
          <a:ln>
            <a:noFill/>
          </a:ln>
        </p:spPr>
      </p:pic>
      <p:sp>
        <p:nvSpPr>
          <p:cNvPr id="1141" name="Google Shape;1141;p3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vs AMSR2:</a:t>
            </a:r>
            <a:endParaRPr/>
          </a:p>
        </p:txBody>
      </p:sp>
      <p:sp>
        <p:nvSpPr>
          <p:cNvPr id="1142" name="Google Shape;1142;p37"/>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73</a:t>
            </a:fld>
            <a:endParaRPr sz="1200" b="0" i="0" u="none" strike="noStrike" cap="none">
              <a:solidFill>
                <a:schemeClr val="lt1"/>
              </a:solidFill>
              <a:latin typeface="Calibri"/>
              <a:ea typeface="Calibri"/>
              <a:cs typeface="Calibri"/>
              <a:sym typeface="Calibri"/>
            </a:endParaRPr>
          </a:p>
        </p:txBody>
      </p:sp>
      <p:sp>
        <p:nvSpPr>
          <p:cNvPr id="1143" name="Google Shape;1143;p37"/>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1144" name="Google Shape;1144;p37"/>
          <p:cNvSpPr txBox="1"/>
          <p:nvPr/>
        </p:nvSpPr>
        <p:spPr>
          <a:xfrm>
            <a:off x="1188337" y="5648173"/>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408379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-1.67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2.01 mm</a:t>
            </a:r>
            <a:endParaRPr sz="1400" b="0" i="0" u="none" strike="noStrike" cap="none">
              <a:solidFill>
                <a:srgbClr val="000000"/>
              </a:solidFill>
              <a:latin typeface="Arial"/>
              <a:ea typeface="Arial"/>
              <a:cs typeface="Arial"/>
              <a:sym typeface="Arial"/>
            </a:endParaRPr>
          </a:p>
        </p:txBody>
      </p:sp>
      <p:sp>
        <p:nvSpPr>
          <p:cNvPr id="1145" name="Google Shape;1145;p37"/>
          <p:cNvSpPr txBox="1"/>
          <p:nvPr/>
        </p:nvSpPr>
        <p:spPr>
          <a:xfrm>
            <a:off x="2705099" y="772856"/>
            <a:ext cx="3805767"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 11 ~ 2024. 12</a:t>
            </a:r>
            <a:endParaRPr sz="3200" b="0" i="0" u="none" strike="noStrike" cap="none">
              <a:solidFill>
                <a:schemeClr val="lt1"/>
              </a:solidFill>
              <a:latin typeface="Calibri"/>
              <a:ea typeface="Calibri"/>
              <a:cs typeface="Calibri"/>
              <a:sym typeface="Calibri"/>
            </a:endParaRPr>
          </a:p>
        </p:txBody>
      </p:sp>
      <p:pic>
        <p:nvPicPr>
          <p:cNvPr id="1146" name="Google Shape;1146;p37"/>
          <p:cNvPicPr preferRelativeResize="0"/>
          <p:nvPr/>
        </p:nvPicPr>
        <p:blipFill rotWithShape="1">
          <a:blip r:embed="rId4">
            <a:alphaModFix/>
          </a:blip>
          <a:srcRect/>
          <a:stretch/>
        </p:blipFill>
        <p:spPr>
          <a:xfrm>
            <a:off x="-412658" y="1611583"/>
            <a:ext cx="5043734" cy="3781690"/>
          </a:xfrm>
          <a:prstGeom prst="rect">
            <a:avLst/>
          </a:prstGeom>
          <a:noFill/>
          <a:ln>
            <a:noFill/>
          </a:ln>
        </p:spPr>
      </p:pic>
      <p:sp>
        <p:nvSpPr>
          <p:cNvPr id="1147" name="Google Shape;1147;p37"/>
          <p:cNvSpPr txBox="1"/>
          <p:nvPr/>
        </p:nvSpPr>
        <p:spPr>
          <a:xfrm>
            <a:off x="6139194" y="5617858"/>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415882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-1.47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1.88 mm</a:t>
            </a:r>
            <a:endParaRPr sz="1400" b="0" i="0" u="none" strike="noStrike" cap="none">
              <a:solidFill>
                <a:srgbClr val="000000"/>
              </a:solidFill>
              <a:latin typeface="Arial"/>
              <a:ea typeface="Arial"/>
              <a:cs typeface="Arial"/>
              <a:sym typeface="Arial"/>
            </a:endParaRPr>
          </a:p>
        </p:txBody>
      </p:sp>
      <p:sp>
        <p:nvSpPr>
          <p:cNvPr id="1148" name="Google Shape;1148;p37"/>
          <p:cNvSpPr txBox="1"/>
          <p:nvPr/>
        </p:nvSpPr>
        <p:spPr>
          <a:xfrm>
            <a:off x="604800" y="1036800"/>
            <a:ext cx="101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00"/>
                </a:solidFill>
                <a:latin typeface="Arial"/>
                <a:ea typeface="Arial"/>
                <a:cs typeface="Arial"/>
                <a:sym typeface="Arial"/>
              </a:rPr>
              <a:t>GOES-16</a:t>
            </a:r>
            <a:endParaRPr sz="1400" b="0" i="0" u="none" strike="noStrike" cap="none">
              <a:solidFill>
                <a:srgbClr val="FFFF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38"/>
          <p:cNvPicPr preferRelativeResize="0"/>
          <p:nvPr/>
        </p:nvPicPr>
        <p:blipFill rotWithShape="1">
          <a:blip r:embed="rId3">
            <a:alphaModFix/>
          </a:blip>
          <a:srcRect/>
          <a:stretch/>
        </p:blipFill>
        <p:spPr>
          <a:xfrm>
            <a:off x="4207922" y="1611583"/>
            <a:ext cx="5043734" cy="3781689"/>
          </a:xfrm>
          <a:prstGeom prst="rect">
            <a:avLst/>
          </a:prstGeom>
          <a:noFill/>
          <a:ln>
            <a:noFill/>
          </a:ln>
        </p:spPr>
      </p:pic>
      <p:sp>
        <p:nvSpPr>
          <p:cNvPr id="1155" name="Google Shape;1155;p38"/>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-TPW vs AMSR2:</a:t>
            </a:r>
            <a:endParaRPr/>
          </a:p>
        </p:txBody>
      </p:sp>
      <p:sp>
        <p:nvSpPr>
          <p:cNvPr id="1156" name="Google Shape;1156;p38"/>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74</a:t>
            </a:fld>
            <a:endParaRPr sz="1200" b="0" i="0" u="none" strike="noStrike" cap="none">
              <a:solidFill>
                <a:schemeClr val="lt1"/>
              </a:solidFill>
              <a:latin typeface="Calibri"/>
              <a:ea typeface="Calibri"/>
              <a:cs typeface="Calibri"/>
              <a:sym typeface="Calibri"/>
            </a:endParaRPr>
          </a:p>
        </p:txBody>
      </p:sp>
      <p:sp>
        <p:nvSpPr>
          <p:cNvPr id="1157" name="Google Shape;1157;p38"/>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1158" name="Google Shape;1158;p38"/>
          <p:cNvSpPr txBox="1"/>
          <p:nvPr/>
        </p:nvSpPr>
        <p:spPr>
          <a:xfrm>
            <a:off x="1188337" y="5648173"/>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48381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-2.06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2.33 mm</a:t>
            </a:r>
            <a:endParaRPr sz="1400" b="0" i="0" u="none" strike="noStrike" cap="none">
              <a:solidFill>
                <a:srgbClr val="000000"/>
              </a:solidFill>
              <a:latin typeface="Arial"/>
              <a:ea typeface="Arial"/>
              <a:cs typeface="Arial"/>
              <a:sym typeface="Arial"/>
            </a:endParaRPr>
          </a:p>
        </p:txBody>
      </p:sp>
      <p:sp>
        <p:nvSpPr>
          <p:cNvPr id="1159" name="Google Shape;1159;p38"/>
          <p:cNvSpPr txBox="1"/>
          <p:nvPr/>
        </p:nvSpPr>
        <p:spPr>
          <a:xfrm>
            <a:off x="2705099" y="772856"/>
            <a:ext cx="3805767"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 11 ~ 2024. 12</a:t>
            </a:r>
            <a:endParaRPr sz="3200" b="0" i="0" u="none" strike="noStrike" cap="none">
              <a:solidFill>
                <a:schemeClr val="lt1"/>
              </a:solidFill>
              <a:latin typeface="Calibri"/>
              <a:ea typeface="Calibri"/>
              <a:cs typeface="Calibri"/>
              <a:sym typeface="Calibri"/>
            </a:endParaRPr>
          </a:p>
        </p:txBody>
      </p:sp>
      <p:pic>
        <p:nvPicPr>
          <p:cNvPr id="1160" name="Google Shape;1160;p38"/>
          <p:cNvPicPr preferRelativeResize="0"/>
          <p:nvPr/>
        </p:nvPicPr>
        <p:blipFill rotWithShape="1">
          <a:blip r:embed="rId4">
            <a:alphaModFix/>
          </a:blip>
          <a:srcRect/>
          <a:stretch/>
        </p:blipFill>
        <p:spPr>
          <a:xfrm>
            <a:off x="-412658" y="1611583"/>
            <a:ext cx="5043734" cy="3781689"/>
          </a:xfrm>
          <a:prstGeom prst="rect">
            <a:avLst/>
          </a:prstGeom>
          <a:noFill/>
          <a:ln>
            <a:noFill/>
          </a:ln>
        </p:spPr>
      </p:pic>
      <p:sp>
        <p:nvSpPr>
          <p:cNvPr id="1161" name="Google Shape;1161;p38"/>
          <p:cNvSpPr txBox="1"/>
          <p:nvPr/>
        </p:nvSpPr>
        <p:spPr>
          <a:xfrm>
            <a:off x="6139194" y="5617858"/>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46490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-1.73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2.05 mm</a:t>
            </a:r>
            <a:endParaRPr sz="1400" b="0" i="0" u="none" strike="noStrike" cap="none">
              <a:solidFill>
                <a:srgbClr val="000000"/>
              </a:solidFill>
              <a:latin typeface="Arial"/>
              <a:ea typeface="Arial"/>
              <a:cs typeface="Arial"/>
              <a:sym typeface="Arial"/>
            </a:endParaRPr>
          </a:p>
        </p:txBody>
      </p:sp>
      <p:sp>
        <p:nvSpPr>
          <p:cNvPr id="1162" name="Google Shape;1162;p38"/>
          <p:cNvSpPr txBox="1"/>
          <p:nvPr/>
        </p:nvSpPr>
        <p:spPr>
          <a:xfrm>
            <a:off x="604800" y="1036800"/>
            <a:ext cx="101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00"/>
                </a:solidFill>
                <a:latin typeface="Arial"/>
                <a:ea typeface="Arial"/>
                <a:cs typeface="Arial"/>
                <a:sym typeface="Arial"/>
              </a:rPr>
              <a:t>GOES-16</a:t>
            </a:r>
            <a:endParaRPr sz="1400" b="0" i="0" u="none" strike="noStrike" cap="none">
              <a:solidFill>
                <a:srgbClr val="FFFF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1168" name="Google Shape;1168;p39"/>
          <p:cNvPicPr preferRelativeResize="0"/>
          <p:nvPr/>
        </p:nvPicPr>
        <p:blipFill rotWithShape="1">
          <a:blip r:embed="rId3">
            <a:alphaModFix/>
          </a:blip>
          <a:srcRect/>
          <a:stretch/>
        </p:blipFill>
        <p:spPr>
          <a:xfrm>
            <a:off x="4207922" y="1611583"/>
            <a:ext cx="5043734" cy="3781689"/>
          </a:xfrm>
          <a:prstGeom prst="rect">
            <a:avLst/>
          </a:prstGeom>
          <a:noFill/>
          <a:ln>
            <a:noFill/>
          </a:ln>
        </p:spPr>
      </p:pic>
      <p:sp>
        <p:nvSpPr>
          <p:cNvPr id="1169" name="Google Shape;1169;p3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vs AMSR2:</a:t>
            </a:r>
            <a:endParaRPr/>
          </a:p>
        </p:txBody>
      </p:sp>
      <p:sp>
        <p:nvSpPr>
          <p:cNvPr id="1170" name="Google Shape;1170;p39"/>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75</a:t>
            </a:fld>
            <a:endParaRPr sz="1200" b="0" i="0" u="none" strike="noStrike" cap="none">
              <a:solidFill>
                <a:schemeClr val="lt1"/>
              </a:solidFill>
              <a:latin typeface="Calibri"/>
              <a:ea typeface="Calibri"/>
              <a:cs typeface="Calibri"/>
              <a:sym typeface="Calibri"/>
            </a:endParaRPr>
          </a:p>
        </p:txBody>
      </p:sp>
      <p:sp>
        <p:nvSpPr>
          <p:cNvPr id="1171" name="Google Shape;1171;p39"/>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1172" name="Google Shape;1172;p39"/>
          <p:cNvSpPr txBox="1"/>
          <p:nvPr/>
        </p:nvSpPr>
        <p:spPr>
          <a:xfrm>
            <a:off x="1188337" y="5648173"/>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465796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-1.78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2.42 mm</a:t>
            </a:r>
            <a:endParaRPr sz="1400" b="0" i="0" u="none" strike="noStrike" cap="none">
              <a:solidFill>
                <a:srgbClr val="000000"/>
              </a:solidFill>
              <a:latin typeface="Arial"/>
              <a:ea typeface="Arial"/>
              <a:cs typeface="Arial"/>
              <a:sym typeface="Arial"/>
            </a:endParaRPr>
          </a:p>
        </p:txBody>
      </p:sp>
      <p:sp>
        <p:nvSpPr>
          <p:cNvPr id="1173" name="Google Shape;1173;p39"/>
          <p:cNvSpPr txBox="1"/>
          <p:nvPr/>
        </p:nvSpPr>
        <p:spPr>
          <a:xfrm>
            <a:off x="2705099" y="772856"/>
            <a:ext cx="3805767"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 11 ~ 2024. 12</a:t>
            </a:r>
            <a:endParaRPr sz="3200" b="0" i="0" u="none" strike="noStrike" cap="none">
              <a:solidFill>
                <a:schemeClr val="lt1"/>
              </a:solidFill>
              <a:latin typeface="Calibri"/>
              <a:ea typeface="Calibri"/>
              <a:cs typeface="Calibri"/>
              <a:sym typeface="Calibri"/>
            </a:endParaRPr>
          </a:p>
        </p:txBody>
      </p:sp>
      <p:pic>
        <p:nvPicPr>
          <p:cNvPr id="1174" name="Google Shape;1174;p39"/>
          <p:cNvPicPr preferRelativeResize="0"/>
          <p:nvPr/>
        </p:nvPicPr>
        <p:blipFill rotWithShape="1">
          <a:blip r:embed="rId4">
            <a:alphaModFix/>
          </a:blip>
          <a:srcRect/>
          <a:stretch/>
        </p:blipFill>
        <p:spPr>
          <a:xfrm>
            <a:off x="-412658" y="1611583"/>
            <a:ext cx="5043734" cy="3781689"/>
          </a:xfrm>
          <a:prstGeom prst="rect">
            <a:avLst/>
          </a:prstGeom>
          <a:noFill/>
          <a:ln>
            <a:noFill/>
          </a:ln>
        </p:spPr>
      </p:pic>
      <p:sp>
        <p:nvSpPr>
          <p:cNvPr id="1175" name="Google Shape;1175;p39"/>
          <p:cNvSpPr txBox="1"/>
          <p:nvPr/>
        </p:nvSpPr>
        <p:spPr>
          <a:xfrm>
            <a:off x="6139194" y="5617858"/>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466297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-1.50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2.19 mm</a:t>
            </a:r>
            <a:endParaRPr sz="1400" b="0" i="0" u="none" strike="noStrike" cap="none">
              <a:solidFill>
                <a:srgbClr val="000000"/>
              </a:solidFill>
              <a:latin typeface="Arial"/>
              <a:ea typeface="Arial"/>
              <a:cs typeface="Arial"/>
              <a:sym typeface="Arial"/>
            </a:endParaRPr>
          </a:p>
        </p:txBody>
      </p:sp>
      <p:sp>
        <p:nvSpPr>
          <p:cNvPr id="1176" name="Google Shape;1176;p39"/>
          <p:cNvSpPr txBox="1"/>
          <p:nvPr/>
        </p:nvSpPr>
        <p:spPr>
          <a:xfrm>
            <a:off x="604800" y="1036800"/>
            <a:ext cx="101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00"/>
                </a:solidFill>
                <a:latin typeface="Arial"/>
                <a:ea typeface="Arial"/>
                <a:cs typeface="Arial"/>
                <a:sym typeface="Arial"/>
              </a:rPr>
              <a:t>GOES-18</a:t>
            </a:r>
            <a:endParaRPr sz="1400" b="0" i="0" u="none" strike="noStrike" cap="none" dirty="0">
              <a:solidFill>
                <a:srgbClr val="FFFF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40"/>
          <p:cNvPicPr preferRelativeResize="0"/>
          <p:nvPr/>
        </p:nvPicPr>
        <p:blipFill rotWithShape="1">
          <a:blip r:embed="rId3">
            <a:alphaModFix/>
          </a:blip>
          <a:srcRect/>
          <a:stretch/>
        </p:blipFill>
        <p:spPr>
          <a:xfrm>
            <a:off x="4207923" y="1611583"/>
            <a:ext cx="5043733" cy="3781689"/>
          </a:xfrm>
          <a:prstGeom prst="rect">
            <a:avLst/>
          </a:prstGeom>
          <a:noFill/>
          <a:ln>
            <a:noFill/>
          </a:ln>
        </p:spPr>
      </p:pic>
      <p:sp>
        <p:nvSpPr>
          <p:cNvPr id="1183" name="Google Shape;1183;p4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-TPW vs AMSR2:</a:t>
            </a:r>
            <a:endParaRPr/>
          </a:p>
        </p:txBody>
      </p:sp>
      <p:sp>
        <p:nvSpPr>
          <p:cNvPr id="1184" name="Google Shape;1184;p40"/>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76</a:t>
            </a:fld>
            <a:endParaRPr sz="1200" b="0" i="0" u="none" strike="noStrike" cap="none">
              <a:solidFill>
                <a:schemeClr val="lt1"/>
              </a:solidFill>
              <a:latin typeface="Calibri"/>
              <a:ea typeface="Calibri"/>
              <a:cs typeface="Calibri"/>
              <a:sym typeface="Calibri"/>
            </a:endParaRPr>
          </a:p>
        </p:txBody>
      </p:sp>
      <p:sp>
        <p:nvSpPr>
          <p:cNvPr id="1185" name="Google Shape;1185;p40"/>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1186" name="Google Shape;1186;p40"/>
          <p:cNvSpPr txBox="1"/>
          <p:nvPr/>
        </p:nvSpPr>
        <p:spPr>
          <a:xfrm>
            <a:off x="1188337" y="5648173"/>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71176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-1.10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2.05 mm</a:t>
            </a:r>
            <a:endParaRPr sz="1400" b="0" i="0" u="none" strike="noStrike" cap="none">
              <a:solidFill>
                <a:srgbClr val="000000"/>
              </a:solidFill>
              <a:latin typeface="Arial"/>
              <a:ea typeface="Arial"/>
              <a:cs typeface="Arial"/>
              <a:sym typeface="Arial"/>
            </a:endParaRPr>
          </a:p>
        </p:txBody>
      </p:sp>
      <p:sp>
        <p:nvSpPr>
          <p:cNvPr id="1187" name="Google Shape;1187;p40"/>
          <p:cNvSpPr txBox="1"/>
          <p:nvPr/>
        </p:nvSpPr>
        <p:spPr>
          <a:xfrm>
            <a:off x="2705099" y="772856"/>
            <a:ext cx="3805767"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2024. 11 ~ 2024. 12</a:t>
            </a:r>
            <a:endParaRPr sz="3200" b="0" i="0" u="none" strike="noStrike" cap="none">
              <a:solidFill>
                <a:schemeClr val="lt1"/>
              </a:solidFill>
              <a:latin typeface="Calibri"/>
              <a:ea typeface="Calibri"/>
              <a:cs typeface="Calibri"/>
              <a:sym typeface="Calibri"/>
            </a:endParaRPr>
          </a:p>
        </p:txBody>
      </p:sp>
      <p:pic>
        <p:nvPicPr>
          <p:cNvPr id="1188" name="Google Shape;1188;p40"/>
          <p:cNvPicPr preferRelativeResize="0"/>
          <p:nvPr/>
        </p:nvPicPr>
        <p:blipFill rotWithShape="1">
          <a:blip r:embed="rId4">
            <a:alphaModFix/>
          </a:blip>
          <a:srcRect/>
          <a:stretch/>
        </p:blipFill>
        <p:spPr>
          <a:xfrm>
            <a:off x="-412658" y="1611583"/>
            <a:ext cx="5043733" cy="3781689"/>
          </a:xfrm>
          <a:prstGeom prst="rect">
            <a:avLst/>
          </a:prstGeom>
          <a:noFill/>
          <a:ln>
            <a:noFill/>
          </a:ln>
        </p:spPr>
      </p:pic>
      <p:sp>
        <p:nvSpPr>
          <p:cNvPr id="1189" name="Google Shape;1189;p40"/>
          <p:cNvSpPr txBox="1"/>
          <p:nvPr/>
        </p:nvSpPr>
        <p:spPr>
          <a:xfrm>
            <a:off x="6139194" y="5617858"/>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67983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C00000"/>
                </a:solidFill>
                <a:latin typeface="Arial"/>
                <a:ea typeface="Arial"/>
                <a:cs typeface="Arial"/>
                <a:sym typeface="Arial"/>
              </a:rPr>
              <a:t>bias: -1.16 mm</a:t>
            </a:r>
            <a:endParaRPr sz="14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2.00 mm</a:t>
            </a:r>
            <a:endParaRPr sz="1400" b="0" i="0" u="none" strike="noStrike" cap="none">
              <a:solidFill>
                <a:srgbClr val="000000"/>
              </a:solidFill>
              <a:latin typeface="Arial"/>
              <a:ea typeface="Arial"/>
              <a:cs typeface="Arial"/>
              <a:sym typeface="Arial"/>
            </a:endParaRPr>
          </a:p>
        </p:txBody>
      </p:sp>
      <p:sp>
        <p:nvSpPr>
          <p:cNvPr id="1190" name="Google Shape;1190;p40"/>
          <p:cNvSpPr txBox="1"/>
          <p:nvPr/>
        </p:nvSpPr>
        <p:spPr>
          <a:xfrm>
            <a:off x="604800" y="1036800"/>
            <a:ext cx="1015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00"/>
                </a:solidFill>
                <a:latin typeface="Arial"/>
                <a:ea typeface="Arial"/>
                <a:cs typeface="Arial"/>
                <a:sym typeface="Arial"/>
              </a:rPr>
              <a:t>GOES-18</a:t>
            </a:r>
            <a:endParaRPr sz="1400" b="0" i="0" u="none" strike="noStrike" cap="none" dirty="0">
              <a:solidFill>
                <a:srgbClr val="FFFF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141" name="Google Shape;141;p8"/>
          <p:cNvGraphicFramePr/>
          <p:nvPr>
            <p:extLst>
              <p:ext uri="{D42A27DB-BD31-4B8C-83A1-F6EECF244321}">
                <p14:modId xmlns:p14="http://schemas.microsoft.com/office/powerpoint/2010/main" val="2928709136"/>
              </p:ext>
            </p:extLst>
          </p:nvPr>
        </p:nvGraphicFramePr>
        <p:xfrm>
          <a:off x="70339" y="1328613"/>
          <a:ext cx="8979900" cy="2081850"/>
        </p:xfrm>
        <a:graphic>
          <a:graphicData uri="http://schemas.openxmlformats.org/drawingml/2006/table">
            <a:tbl>
              <a:tblPr>
                <a:noFill/>
                <a:tableStyleId>{D3C4581A-DFAC-4EA2-A650-3D48A02F8ED9}</a:tableStyleId>
              </a:tblPr>
              <a:tblGrid>
                <a:gridCol w="1788525">
                  <a:extLst>
                    <a:ext uri="{9D8B030D-6E8A-4147-A177-3AD203B41FA5}">
                      <a16:colId xmlns:a16="http://schemas.microsoft.com/office/drawing/2014/main" val="20000"/>
                    </a:ext>
                  </a:extLst>
                </a:gridCol>
                <a:gridCol w="3400900">
                  <a:extLst>
                    <a:ext uri="{9D8B030D-6E8A-4147-A177-3AD203B41FA5}">
                      <a16:colId xmlns:a16="http://schemas.microsoft.com/office/drawing/2014/main" val="20001"/>
                    </a:ext>
                  </a:extLst>
                </a:gridCol>
                <a:gridCol w="1236175">
                  <a:extLst>
                    <a:ext uri="{9D8B030D-6E8A-4147-A177-3AD203B41FA5}">
                      <a16:colId xmlns:a16="http://schemas.microsoft.com/office/drawing/2014/main" val="20002"/>
                    </a:ext>
                  </a:extLst>
                </a:gridCol>
                <a:gridCol w="1251800">
                  <a:extLst>
                    <a:ext uri="{9D8B030D-6E8A-4147-A177-3AD203B41FA5}">
                      <a16:colId xmlns:a16="http://schemas.microsoft.com/office/drawing/2014/main" val="20003"/>
                    </a:ext>
                  </a:extLst>
                </a:gridCol>
                <a:gridCol w="1302500">
                  <a:extLst>
                    <a:ext uri="{9D8B030D-6E8A-4147-A177-3AD203B41FA5}">
                      <a16:colId xmlns:a16="http://schemas.microsoft.com/office/drawing/2014/main" val="20004"/>
                    </a:ext>
                  </a:extLst>
                </a:gridCol>
              </a:tblGrid>
              <a:tr h="491825">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49182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ABI-FD_DSI06</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FD DSI</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6063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ABI-CONUS_DSI07</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CONUS DSI</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49182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dirty="0"/>
                        <a:t>ABI-MESO</a:t>
                      </a:r>
                      <a:r>
                        <a:rPr lang="en-US" sz="1400" u="none" strike="noStrike" cap="none"/>
                        <a:t>_DSI08</a:t>
                      </a:r>
                      <a:endParaRPr sz="1400" u="none" strike="noStrike" cap="none"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Meso DSI</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dirty="0"/>
                        <a:t>AWG</a:t>
                      </a:r>
                      <a:endParaRPr sz="1400" u="none" strike="noStrike" cap="none"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3600"/>
              <a:buFont typeface="Calibri"/>
              <a:buNone/>
            </a:pPr>
            <a:r>
              <a:rPr lang="en-US"/>
              <a:t>PLPT Tests for each Domain</a:t>
            </a:r>
            <a:endParaRPr/>
          </a:p>
        </p:txBody>
      </p:sp>
      <p:graphicFrame>
        <p:nvGraphicFramePr>
          <p:cNvPr id="148" name="Google Shape;148;p9"/>
          <p:cNvGraphicFramePr/>
          <p:nvPr>
            <p:extLst>
              <p:ext uri="{D42A27DB-BD31-4B8C-83A1-F6EECF244321}">
                <p14:modId xmlns:p14="http://schemas.microsoft.com/office/powerpoint/2010/main" val="1373316911"/>
              </p:ext>
            </p:extLst>
          </p:nvPr>
        </p:nvGraphicFramePr>
        <p:xfrm>
          <a:off x="226647" y="3087077"/>
          <a:ext cx="8706350" cy="3633707"/>
        </p:xfrm>
        <a:graphic>
          <a:graphicData uri="http://schemas.openxmlformats.org/drawingml/2006/table">
            <a:tbl>
              <a:tblPr>
                <a:noFill/>
                <a:tableStyleId>{D3C4581A-DFAC-4EA2-A650-3D48A02F8ED9}</a:tableStyleId>
              </a:tblPr>
              <a:tblGrid>
                <a:gridCol w="2784175">
                  <a:extLst>
                    <a:ext uri="{9D8B030D-6E8A-4147-A177-3AD203B41FA5}">
                      <a16:colId xmlns:a16="http://schemas.microsoft.com/office/drawing/2014/main" val="20000"/>
                    </a:ext>
                  </a:extLst>
                </a:gridCol>
                <a:gridCol w="1978325">
                  <a:extLst>
                    <a:ext uri="{9D8B030D-6E8A-4147-A177-3AD203B41FA5}">
                      <a16:colId xmlns:a16="http://schemas.microsoft.com/office/drawing/2014/main" val="20001"/>
                    </a:ext>
                  </a:extLst>
                </a:gridCol>
                <a:gridCol w="1986850">
                  <a:extLst>
                    <a:ext uri="{9D8B030D-6E8A-4147-A177-3AD203B41FA5}">
                      <a16:colId xmlns:a16="http://schemas.microsoft.com/office/drawing/2014/main" val="20002"/>
                    </a:ext>
                  </a:extLst>
                </a:gridCol>
                <a:gridCol w="1957000">
                  <a:extLst>
                    <a:ext uri="{9D8B030D-6E8A-4147-A177-3AD203B41FA5}">
                      <a16:colId xmlns:a16="http://schemas.microsoft.com/office/drawing/2014/main" val="20003"/>
                    </a:ext>
                  </a:extLst>
                </a:gridCol>
              </a:tblGrid>
              <a:tr h="694481">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dirty="0">
                          <a:solidFill>
                            <a:srgbClr val="FFFFFF"/>
                          </a:solidFill>
                        </a:rPr>
                        <a:t>Analysis Method</a:t>
                      </a:r>
                      <a:endParaRPr sz="1400" u="none" strike="noStrike" cap="none" dirty="0"/>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FD</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CONUS</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MESO</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721439">
                <a:tc>
                  <a:txBody>
                    <a:bodyPr/>
                    <a:lstStyle/>
                    <a:p>
                      <a:pPr marL="0" marR="0" lvl="0" indent="0" algn="ctr"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Visual Inspection</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954341">
                <a:tc>
                  <a:txBody>
                    <a:bodyPr/>
                    <a:lstStyle/>
                    <a:p>
                      <a:pPr marL="0" marR="0" lvl="0" indent="0" algn="ctr" rtl="0">
                        <a:lnSpc>
                          <a:spcPct val="100000"/>
                        </a:lnSpc>
                        <a:spcBef>
                          <a:spcPts val="0"/>
                        </a:spcBef>
                        <a:spcAft>
                          <a:spcPts val="0"/>
                        </a:spcAft>
                        <a:buClr>
                          <a:srgbClr val="FFFFFF"/>
                        </a:buClr>
                        <a:buSzPts val="1800"/>
                        <a:buFont typeface="Arial"/>
                        <a:buNone/>
                      </a:pPr>
                      <a:r>
                        <a:rPr lang="en-US" sz="1800" u="none" strike="noStrike" cap="none" dirty="0">
                          <a:solidFill>
                            <a:srgbClr val="FFFFFF"/>
                          </a:solidFill>
                        </a:rPr>
                        <a:t>Comparison to reference data (RAOB and AMSR2)</a:t>
                      </a:r>
                      <a:endParaRPr sz="1400" u="none" strike="noStrike" cap="none" dirty="0"/>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lgn="ctr">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lgn="ctr">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dk1"/>
                        </a:solidFill>
                      </a:endParaRPr>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lgn="ctr">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lgn="ctr">
                      <a:solidFill>
                        <a:srgbClr val="BFBFBF"/>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1211977">
                <a:tc>
                  <a:txBody>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dirty="0">
                          <a:solidFill>
                            <a:srgbClr val="FFFFFF"/>
                          </a:solidFill>
                          <a:latin typeface="Arial"/>
                          <a:cs typeface="Arial"/>
                          <a:sym typeface="Arial"/>
                        </a:rPr>
                        <a:t>Intercomparison to GOES-16 and 18</a:t>
                      </a:r>
                      <a:endParaRPr sz="1800" b="0" i="0" u="none" strike="noStrike" cap="none" dirty="0">
                        <a:solidFill>
                          <a:srgbClr val="FFFFFF"/>
                        </a:solidFill>
                        <a:latin typeface="Arial"/>
                        <a:cs typeface="Arial"/>
                        <a:sym typeface="Arial"/>
                      </a:endParaRPr>
                    </a:p>
                  </a:txBody>
                  <a:tcPr marL="91425" marR="91425" marT="91425" marB="91425" anchor="ctr">
                    <a:lnL w="76200" cap="flat" cmpd="sng">
                      <a:solidFill>
                        <a:srgbClr val="BFBFBF"/>
                      </a:solidFill>
                      <a:prstDash val="solid"/>
                      <a:round/>
                      <a:headEnd type="none" w="sm" len="sm"/>
                      <a:tailEnd type="none" w="sm" len="sm"/>
                    </a:lnL>
                    <a:lnR w="76200" cap="flat" cmpd="sng" algn="ctr">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txBody>
                  <a:tcPr marL="91425" marR="91425" marT="91425" marB="91425" anchor="ctr">
                    <a:lnL w="76200" cap="flat" cmpd="sng" algn="ctr">
                      <a:solidFill>
                        <a:srgbClr val="BFBFBF"/>
                      </a:solidFill>
                      <a:prstDash val="solid"/>
                      <a:round/>
                      <a:headEnd type="none" w="sm" len="sm"/>
                      <a:tailEnd type="none" w="sm" len="sm"/>
                    </a:lnL>
                    <a:lnR w="76200" cap="flat" cmpd="sng" algn="ctr">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N/A</a:t>
                      </a:r>
                      <a:endParaRPr sz="1800" u="none" strike="noStrike" cap="none" dirty="0">
                        <a:solidFill>
                          <a:schemeClr val="bg1"/>
                        </a:solidFill>
                      </a:endParaRPr>
                    </a:p>
                  </a:txBody>
                  <a:tcPr marL="91425" marR="91425" marT="91425" marB="91425" anchor="ctr">
                    <a:lnL w="76200" cap="flat" cmpd="sng" algn="ctr">
                      <a:solidFill>
                        <a:srgbClr val="BFBFBF"/>
                      </a:solidFill>
                      <a:prstDash val="solid"/>
                      <a:round/>
                      <a:headEnd type="none" w="sm" len="sm"/>
                      <a:tailEnd type="none" w="sm" len="sm"/>
                    </a:lnL>
                    <a:lnR w="76200" cap="flat" cmpd="sng" algn="ctr">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N/A</a:t>
                      </a:r>
                      <a:endParaRPr sz="1800" u="none" strike="noStrike" cap="none" dirty="0">
                        <a:solidFill>
                          <a:schemeClr val="bg1"/>
                        </a:solidFill>
                      </a:endParaRPr>
                    </a:p>
                  </a:txBody>
                  <a:tcPr marL="91425" marR="91425" marT="91425" marB="91425" anchor="ctr">
                    <a:lnL w="76200" cap="flat" cmpd="sng" algn="ctr">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chemeClr val="tx1"/>
                    </a:solidFill>
                  </a:tcPr>
                </a:tc>
                <a:extLst>
                  <a:ext uri="{0D108BD9-81ED-4DB2-BD59-A6C34878D82A}">
                    <a16:rowId xmlns:a16="http://schemas.microsoft.com/office/drawing/2014/main" val="4228064032"/>
                  </a:ext>
                </a:extLst>
              </a:tr>
            </a:tbl>
          </a:graphicData>
        </a:graphic>
      </p:graphicFrame>
      <p:sp>
        <p:nvSpPr>
          <p:cNvPr id="149" name="Google Shape;149;p9"/>
          <p:cNvSpPr txBox="1"/>
          <p:nvPr/>
        </p:nvSpPr>
        <p:spPr>
          <a:xfrm>
            <a:off x="312616" y="1159469"/>
            <a:ext cx="8456248" cy="1610895"/>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Our 3 PLPTs dealing with analysis are comprised of the same 3 methods.</a:t>
            </a:r>
            <a:endParaRPr sz="14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Each contains the applications of these methods on the FD, CONUS and MESO domains.</a:t>
            </a:r>
            <a:endParaRPr sz="14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The applications of each method to each domain is summarized below.</a:t>
            </a:r>
            <a:endParaRPr sz="14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Some methods were redundant or not possible for some domains.</a:t>
            </a:r>
            <a:endParaRPr sz="14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Arial"/>
                <a:ea typeface="Arial"/>
                <a:cs typeface="Arial"/>
                <a:sym typeface="Arial"/>
              </a:rPr>
              <a:t>Same as what was done for GOES-16/17/18 LAP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4922</TotalTime>
  <Words>4783</Words>
  <Application>Microsoft Macintosh PowerPoint</Application>
  <PresentationFormat>On-screen Show (4:3)</PresentationFormat>
  <Paragraphs>1091</Paragraphs>
  <Slides>76</Slides>
  <Notes>76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Calibri</vt:lpstr>
      <vt:lpstr>Noto Sans Symbols</vt:lpstr>
      <vt:lpstr>Courier New</vt:lpstr>
      <vt:lpstr>Arial</vt:lpstr>
      <vt:lpstr>Arial Narrow</vt:lpstr>
      <vt:lpstr>Custom Design</vt:lpstr>
      <vt:lpstr>PowerPoint Presentation</vt:lpstr>
      <vt:lpstr>Agenda</vt:lpstr>
      <vt:lpstr>Products Overview</vt:lpstr>
      <vt:lpstr>Review: Time-Line/Context</vt:lpstr>
      <vt:lpstr>PLPTs Under Review</vt:lpstr>
      <vt:lpstr>PLPTs Under Review</vt:lpstr>
      <vt:lpstr>PLPTs Under Review</vt:lpstr>
      <vt:lpstr>PLPTs Under Review</vt:lpstr>
      <vt:lpstr>PLPT Tests for each Domain</vt:lpstr>
      <vt:lpstr>Provisional Validation Product Maturity Assessment</vt:lpstr>
      <vt:lpstr>GOES-19 Data Used in this Review</vt:lpstr>
      <vt:lpstr>Definitions of Metrics</vt:lpstr>
      <vt:lpstr>PowerPoint Presentation</vt:lpstr>
      <vt:lpstr>Examples of Visual Inspection of All Domains</vt:lpstr>
      <vt:lpstr>PLPT ABI-FD-TPW, LVT, LVM:</vt:lpstr>
      <vt:lpstr>PLPT ABI-FD-DSI:</vt:lpstr>
      <vt:lpstr>PLPT ABI-CONUS-TPW, LVT, LVM:</vt:lpstr>
      <vt:lpstr>PLPT ABI-CONUS-DSI:</vt:lpstr>
      <vt:lpstr>Comparison of TPW with  the RAOB, AMSR2</vt:lpstr>
      <vt:lpstr>Requirements for ABI LAP product: TPW </vt:lpstr>
      <vt:lpstr>PLPT ABI-FD-TPW vs RAOB:</vt:lpstr>
      <vt:lpstr>PLPT ABI-CONUS-TPW vs RAOB:</vt:lpstr>
      <vt:lpstr>PLPT ABI-FD-TPW vs AMSR2:</vt:lpstr>
      <vt:lpstr>PLPT ABI-CONUS-TPW vs AMSR2:</vt:lpstr>
      <vt:lpstr>TPW Performance Summary</vt:lpstr>
      <vt:lpstr>Comparison of LVT &amp; LVM with the RAOB</vt:lpstr>
      <vt:lpstr>Requirements for ABI LAP products: LVT, LVM</vt:lpstr>
      <vt:lpstr>PLPT ABI-LVT, LVM (vs RAOB):</vt:lpstr>
      <vt:lpstr>PLPT ABI-LVT, LVM (vs RAOB):</vt:lpstr>
      <vt:lpstr>PLPT ABI-LVT, LVM (vs RAOB):</vt:lpstr>
      <vt:lpstr>PLPT ABI-LVT, LVM (vs RAOB):</vt:lpstr>
      <vt:lpstr>PLPT ABI-LVT, LVM (vs RAOB):</vt:lpstr>
      <vt:lpstr>PLPT ABI-LVT, LVM (vs RAOB):</vt:lpstr>
      <vt:lpstr>PLPT ABI-LVT, LVM (vs RAOB):</vt:lpstr>
      <vt:lpstr>PLPT ABI-LVT, LVM (vs RAOB):</vt:lpstr>
      <vt:lpstr>LVT and LVM Performance Summary</vt:lpstr>
      <vt:lpstr>Comparison of DSI  with the RAOB</vt:lpstr>
      <vt:lpstr>Requirements for ABI LAP products: DSI</vt:lpstr>
      <vt:lpstr>PLPT ABI-FD-DSI:</vt:lpstr>
      <vt:lpstr>PLPT ABI-FD-DSI:</vt:lpstr>
      <vt:lpstr>PLPT ABI-FD-DSI:</vt:lpstr>
      <vt:lpstr>PLPT ABI-FD-DSI:</vt:lpstr>
      <vt:lpstr>PLPT ABI-FD-DSI:</vt:lpstr>
      <vt:lpstr>PLPT ABI-FD-DSI:</vt:lpstr>
      <vt:lpstr>PLPT ABI-FD-DSI:</vt:lpstr>
      <vt:lpstr>PLPT ABI-CONUS-DSI:</vt:lpstr>
      <vt:lpstr>PLPT ABI-CONUS-DSI:</vt:lpstr>
      <vt:lpstr>PLPT ABI-CONUS-DSI:</vt:lpstr>
      <vt:lpstr>PLPT ABI-CONUS-DSI:</vt:lpstr>
      <vt:lpstr>PLPT ABI-CONUS-DSI:</vt:lpstr>
      <vt:lpstr>PLPT ABI-CONUS-DSI:</vt:lpstr>
      <vt:lpstr>PLPT ABI-CONUS-DSI:</vt:lpstr>
      <vt:lpstr>PLPT ABI-MESO1-DSI:</vt:lpstr>
      <vt:lpstr>PLPT ABI-MESO1-DSI:</vt:lpstr>
      <vt:lpstr>PLPT ABI-MESO1-DSI:</vt:lpstr>
      <vt:lpstr>DSI Performance Summary</vt:lpstr>
      <vt:lpstr>GOES-16 vs. GOES-19 ABI LAP Products comparisons</vt:lpstr>
      <vt:lpstr>PowerPoint Presentation</vt:lpstr>
      <vt:lpstr>PowerPoint Presentation</vt:lpstr>
      <vt:lpstr>GOES-18 vs. GOES-19 ABI LAP Products comparisons</vt:lpstr>
      <vt:lpstr>PowerPoint Presentation</vt:lpstr>
      <vt:lpstr>PowerPoint Presentation</vt:lpstr>
      <vt:lpstr>PLPT Outcomes: Summary</vt:lpstr>
      <vt:lpstr>Path to Full Maturity Review</vt:lpstr>
      <vt:lpstr>Path to Full Maturity Review</vt:lpstr>
      <vt:lpstr>Issue #1 – Missing data over  random areas</vt:lpstr>
      <vt:lpstr>An example of the missing data  </vt:lpstr>
      <vt:lpstr>Issue #2 – The effects of sun migration on products</vt:lpstr>
      <vt:lpstr>Risks to Reaching Full</vt:lpstr>
      <vt:lpstr>SUMMARY AND RECOMMENDATIONS</vt:lpstr>
      <vt:lpstr>Summary</vt:lpstr>
      <vt:lpstr>Backup Material</vt:lpstr>
      <vt:lpstr>PLPT ABI-FD-TPW vs AMSR2:</vt:lpstr>
      <vt:lpstr>PLPT ABI-CONUS-TPW vs AMSR2:</vt:lpstr>
      <vt:lpstr>PLPT ABI-FD-TPW vs AMSR2:</vt:lpstr>
      <vt:lpstr>PLPT ABI-CONUS-TPW vs AMSR2: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ZHENGLONG LI</cp:lastModifiedBy>
  <cp:revision>80</cp:revision>
  <dcterms:modified xsi:type="dcterms:W3CDTF">2025-02-04T16:01:11Z</dcterms:modified>
</cp:coreProperties>
</file>