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3" r:id="rId2"/>
  </p:sldMasterIdLst>
  <p:notesMasterIdLst>
    <p:notesMasterId r:id="rId12"/>
  </p:notesMasterIdLst>
  <p:handoutMasterIdLst>
    <p:handoutMasterId r:id="rId13"/>
  </p:handoutMasterIdLst>
  <p:sldIdLst>
    <p:sldId id="587" r:id="rId3"/>
    <p:sldId id="583" r:id="rId4"/>
    <p:sldId id="585" r:id="rId5"/>
    <p:sldId id="586" r:id="rId6"/>
    <p:sldId id="584" r:id="rId7"/>
    <p:sldId id="284" r:id="rId8"/>
    <p:sldId id="285" r:id="rId9"/>
    <p:sldId id="279" r:id="rId10"/>
    <p:sldId id="278" r:id="rId1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bright, Jon P. (GSFC-416.0)[COLUMBUS TECHNOLOGIES AND SERVICES INC]" initials="FJP(TASI" lastIdx="32" clrIdx="0"/>
  <p:cmAuthor id="2" name="Juan Rodriguez" initials="J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38"/>
    <a:srgbClr val="FFC3D7"/>
    <a:srgbClr val="F7F7F7"/>
    <a:srgbClr val="FFE53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1" autoAdjust="0"/>
    <p:restoredTop sz="87825" autoAdjust="0"/>
  </p:normalViewPr>
  <p:slideViewPr>
    <p:cSldViewPr snapToGrid="0" showGuides="1">
      <p:cViewPr varScale="1">
        <p:scale>
          <a:sx n="109" d="100"/>
          <a:sy n="109" d="100"/>
        </p:scale>
        <p:origin x="1674" y="108"/>
      </p:cViewPr>
      <p:guideLst>
        <p:guide orient="horz" pos="3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3750-7B0C-9944-BDA4-3D432B4DC13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1F64F-E0B9-FD4F-ABE1-F44FD03C5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EA010-A379-435B-8A27-4342493C9D8B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85A49-F495-4469-B05B-74800E21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5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7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3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5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0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C24C1C-7D93-4B53-9CF2-9F718B4D4792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BEF4D-4D24-4A44-B7E1-52CFE9D53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6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B7AC07-572E-40DA-95E9-96CDC64DA6FA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9D45F-F8E9-4EB7-B65F-34D3C7AA9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0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304283-0EAC-4540-AF22-EF03F2A29812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731C-1067-4255-8095-205C67807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90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F0DD73-E86F-4F93-8A16-EB2B813DFAC0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1580-94D6-4343-B3C4-B2F95ABA6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0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E4AD11-7ADA-4C05-A76F-A31323EFCE04}" type="datetime1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F5ADA1-0336-4614-A932-71D5CC17D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8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7582AF-D23F-4629-87A8-4BE406BB42BA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49E6-8E3A-4BD1-B695-CC914EAB5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2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1357AB-AA68-441F-A967-C1A715515460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ADB79-25D6-47C0-AB51-22A13A0BB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050087-84FF-43DF-A078-677D81F65ED3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52BE0-4CA4-4BD3-BC9F-B41F86E8D2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9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30F9AD-B0CA-47A0-A405-A9EABD5BF0AA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0E245-9D50-4F3E-AC26-7B9CB19F7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5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8285B6-38C8-47B6-9578-1ED8F3AB61E3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17F4D-DC75-4D77-ADAD-FA980D9EE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1ABC1B-9735-489E-830F-DF59D656C449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175D-0E56-4116-B7A7-F37D38CF2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3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710303-F197-41E0-BA9C-30E6F2FDDE01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1078A-E944-47F9-B7BA-CEAF4D470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14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Mandt_SOO-DOH_AL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54713" y="1808163"/>
            <a:ext cx="4598987" cy="14843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0">
                <a:solidFill>
                  <a:srgbClr val="0496D7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200" dirty="0"/>
              <a:t>The GOES-R </a:t>
            </a:r>
            <a:br>
              <a:rPr lang="en-US" sz="3200" dirty="0"/>
            </a:br>
            <a:r>
              <a:rPr lang="en-US" sz="3200" dirty="0"/>
              <a:t>Series: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969000" y="2652713"/>
            <a:ext cx="2698750" cy="1030287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bg1"/>
                </a:solidFill>
                <a:latin typeface="Myriad Pro" charset="0"/>
              </a:rPr>
              <a:t>The Nation’s Next Generation Geostationary Weather Satellites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913438" y="5119688"/>
            <a:ext cx="4022725" cy="1497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bg1"/>
                </a:solidFill>
                <a:latin typeface="Myriad Pro Cond"/>
                <a:ea typeface="+mn-ea"/>
                <a:cs typeface="Myriad Pro Con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496D7"/>
                </a:solidFill>
                <a:latin typeface="Myriad Pro"/>
                <a:cs typeface="Myriad Pro"/>
              </a:rPr>
              <a:t>Greg </a:t>
            </a:r>
            <a:r>
              <a:rPr lang="en-US" dirty="0" err="1">
                <a:solidFill>
                  <a:srgbClr val="0496D7"/>
                </a:solidFill>
                <a:latin typeface="Myriad Pro"/>
                <a:cs typeface="Myriad Pro"/>
              </a:rPr>
              <a:t>Mandt</a:t>
            </a:r>
            <a:br>
              <a:rPr lang="en-US" dirty="0">
                <a:solidFill>
                  <a:srgbClr val="0496D7"/>
                </a:solidFill>
                <a:latin typeface="Myriad Pro"/>
                <a:cs typeface="Myriad Pro"/>
              </a:rPr>
            </a:br>
            <a:r>
              <a:rPr lang="en-US" sz="1200" dirty="0">
                <a:latin typeface="Myriad Pro"/>
                <a:cs typeface="Myriad Pro"/>
              </a:rPr>
              <a:t>GOES-R System Program Director</a:t>
            </a:r>
          </a:p>
          <a:p>
            <a:pPr fontAlgn="auto">
              <a:spcAft>
                <a:spcPts val="0"/>
              </a:spcAft>
              <a:defRPr/>
            </a:pPr>
            <a:endParaRPr lang="en-US" sz="1400" dirty="0">
              <a:latin typeface="Myriad Pro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400" dirty="0">
                <a:latin typeface="Myriad Pro"/>
                <a:cs typeface="Myriad Pro"/>
              </a:rPr>
              <a:t>SOO-DOH National Meeting</a:t>
            </a:r>
            <a:br>
              <a:rPr lang="en-US" sz="1400" dirty="0">
                <a:latin typeface="Myriad Pro"/>
                <a:cs typeface="Myriad Pro"/>
              </a:rPr>
            </a:br>
            <a:r>
              <a:rPr lang="en-US" sz="1400" dirty="0">
                <a:latin typeface="Myriad Pro"/>
                <a:cs typeface="Myriad Pro"/>
              </a:rPr>
              <a:t>September 14, 2015</a:t>
            </a:r>
          </a:p>
          <a:p>
            <a:pPr fontAlgn="auto">
              <a:spcAft>
                <a:spcPts val="0"/>
              </a:spcAft>
              <a:defRPr/>
            </a:pPr>
            <a:endParaRPr lang="en-US" sz="16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7394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B8DA43-325E-453D-8C81-A7D6CB17BD75}" type="datetime1">
              <a:rPr lang="en-US" altLang="en-US" smtClean="0"/>
              <a:t>3/13/2025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D60F4D7-1FAC-41F5-8B13-40B192A29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36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087AA-FE21-4497-9308-5C06CF58A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Addendum:</a:t>
            </a:r>
            <a:br>
              <a:rPr lang="en-US" dirty="0"/>
            </a:br>
            <a:r>
              <a:rPr lang="en-US" dirty="0"/>
              <a:t>GLM Gridded Data Products &amp; </a:t>
            </a:r>
            <a:br>
              <a:rPr lang="en-US" dirty="0"/>
            </a:br>
            <a:r>
              <a:rPr lang="en-US" dirty="0"/>
              <a:t>Data Quality Product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2D1B6-A38C-44EF-9265-D1B766E7A0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Scott Rudlosky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D8D398-994D-4157-909D-C94609FF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4694" y="6139543"/>
            <a:ext cx="5114612" cy="587833"/>
          </a:xfrm>
        </p:spPr>
        <p:txBody>
          <a:bodyPr/>
          <a:lstStyle/>
          <a:p>
            <a:pPr>
              <a:defRPr/>
            </a:pPr>
            <a:r>
              <a:rPr lang="en-US" dirty="0"/>
              <a:t>These GOES-19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99B36-AEBC-4CD5-8167-6126CA5A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49E6-8E3A-4BD1-B695-CC914EAB501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12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Gridded Data &amp; Data Quality Products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74868" y="1345929"/>
            <a:ext cx="8674164" cy="541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The GOES-R Ground Segment now generates gridded GLM products and distributes them to National Weather Service (NWS) forecasters via the Satellite Broadcast Network (SBN). 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The science team continues work towards including a data quality product in the gridded product suite. 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Archived gridded products are available via the NASA Global Hydrometeorology Resource Center (GHRC) at https://search.earthdata.nasa.gov/search/granules?p=C2278812167-GHRC_DAAC&amp;pg[0][v]=f&amp;pg[0][gsk]=-start_date&amp;q=glm&amp;tl. 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 err="1">
                <a:solidFill>
                  <a:srgbClr val="FFFF00"/>
                </a:solidFill>
              </a:rPr>
              <a:t>Unidata</a:t>
            </a:r>
            <a:r>
              <a:rPr lang="en-US" b="1" dirty="0">
                <a:solidFill>
                  <a:srgbClr val="FFFF00"/>
                </a:solidFill>
              </a:rPr>
              <a:t> presently provides access to rolling 14-day archives of the gridded GLM products that can be found at the following two links: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https://thredds.ucar.edu/thredds/catalog/satellite/goes/east/products/GLMISatSS/catalog.html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https://thredds.ucar.edu/thredds/catalog/satellite/goes/west/products/GLMISatSS/catalog.html.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04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GLM Gridded Products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5" name="Picture 4" descr="A screenshot of a weather map&#10;&#10;Description automatically generated">
            <a:extLst>
              <a:ext uri="{FF2B5EF4-FFF2-40B4-BE49-F238E27FC236}">
                <a16:creationId xmlns:a16="http://schemas.microsoft.com/office/drawing/2014/main" id="{BA9CBD07-5760-4AF1-8246-B448A9949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5299"/>
            <a:ext cx="8473675" cy="56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GLM Gridded Products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6" name="TOE_Springfield">
            <a:hlinkClick r:id="" action="ppaction://media"/>
            <a:extLst>
              <a:ext uri="{FF2B5EF4-FFF2-40B4-BE49-F238E27FC236}">
                <a16:creationId xmlns:a16="http://schemas.microsoft.com/office/drawing/2014/main" id="{AEF702A0-2B5D-4C51-BC2D-3B8ACCF54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09950" y="1319039"/>
            <a:ext cx="3021322" cy="2525374"/>
          </a:xfrm>
          <a:prstGeom prst="rect">
            <a:avLst/>
          </a:prstGeom>
        </p:spPr>
      </p:pic>
      <p:pic>
        <p:nvPicPr>
          <p:cNvPr id="7" name="FED_Springfield">
            <a:hlinkClick r:id="" action="ppaction://media"/>
            <a:extLst>
              <a:ext uri="{FF2B5EF4-FFF2-40B4-BE49-F238E27FC236}">
                <a16:creationId xmlns:a16="http://schemas.microsoft.com/office/drawing/2014/main" id="{08F75D51-B4E9-4679-B759-40AD726A29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251" y="1373187"/>
            <a:ext cx="3008541" cy="2536098"/>
          </a:xfrm>
          <a:prstGeom prst="rect">
            <a:avLst/>
          </a:prstGeom>
        </p:spPr>
      </p:pic>
      <p:pic>
        <p:nvPicPr>
          <p:cNvPr id="8" name="MFA_Springfield">
            <a:hlinkClick r:id="" action="ppaction://media"/>
            <a:extLst>
              <a:ext uri="{FF2B5EF4-FFF2-40B4-BE49-F238E27FC236}">
                <a16:creationId xmlns:a16="http://schemas.microsoft.com/office/drawing/2014/main" id="{FD19AAD1-3DDC-4AF4-BF26-AA6C234900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85076" y="1362375"/>
            <a:ext cx="3003437" cy="24943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A211BA-9972-4CCB-98CC-3B0FC8401F7C}"/>
              </a:ext>
            </a:extLst>
          </p:cNvPr>
          <p:cNvGrpSpPr/>
          <p:nvPr/>
        </p:nvGrpSpPr>
        <p:grpSpPr>
          <a:xfrm>
            <a:off x="175225" y="4197156"/>
            <a:ext cx="4190297" cy="778498"/>
            <a:chOff x="1" y="4845758"/>
            <a:chExt cx="4309251" cy="8369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489347-9B3F-48A8-9A46-AA5B5E06F4A2}"/>
                </a:ext>
              </a:extLst>
            </p:cNvPr>
            <p:cNvGrpSpPr/>
            <p:nvPr/>
          </p:nvGrpSpPr>
          <p:grpSpPr>
            <a:xfrm>
              <a:off x="1" y="4845758"/>
              <a:ext cx="4309251" cy="639968"/>
              <a:chOff x="4407973" y="5499965"/>
              <a:chExt cx="7151674" cy="63996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6994D42-FDA8-448A-936D-E6C20825BCAD}"/>
                  </a:ext>
                </a:extLst>
              </p:cNvPr>
              <p:cNvCxnSpPr/>
              <p:nvPr/>
            </p:nvCxnSpPr>
            <p:spPr>
              <a:xfrm>
                <a:off x="4537487" y="5668054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F26BF8E-C202-4758-BE3C-F9D013E4CCB4}"/>
                  </a:ext>
                </a:extLst>
              </p:cNvPr>
              <p:cNvCxnSpPr/>
              <p:nvPr/>
            </p:nvCxnSpPr>
            <p:spPr>
              <a:xfrm>
                <a:off x="5361537" y="5668054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481B524-B5FD-4241-8E5A-AF403EE4FDA8}"/>
                  </a:ext>
                </a:extLst>
              </p:cNvPr>
              <p:cNvCxnSpPr/>
              <p:nvPr/>
            </p:nvCxnSpPr>
            <p:spPr>
              <a:xfrm>
                <a:off x="6181807" y="5669453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41F8F4C-DD12-4784-9A5D-40DBF3E5BEBB}"/>
                  </a:ext>
                </a:extLst>
              </p:cNvPr>
              <p:cNvCxnSpPr/>
              <p:nvPr/>
            </p:nvCxnSpPr>
            <p:spPr>
              <a:xfrm>
                <a:off x="7852291" y="5668054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90C214F-1DC6-4714-B22A-27947A046142}"/>
                  </a:ext>
                </a:extLst>
              </p:cNvPr>
              <p:cNvCxnSpPr/>
              <p:nvPr/>
            </p:nvCxnSpPr>
            <p:spPr>
              <a:xfrm>
                <a:off x="11111122" y="5668054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D280D1-16A4-46DE-9883-FC1BF4E251B8}"/>
                  </a:ext>
                </a:extLst>
              </p:cNvPr>
              <p:cNvSpPr txBox="1"/>
              <p:nvPr/>
            </p:nvSpPr>
            <p:spPr>
              <a:xfrm>
                <a:off x="4407973" y="5751736"/>
                <a:ext cx="156631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EE38"/>
                    </a:solidFill>
                  </a:rPr>
                  <a:t>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7D63AF-033D-4A3A-A66E-1FD3FDE4C72C}"/>
                  </a:ext>
                </a:extLst>
              </p:cNvPr>
              <p:cNvSpPr txBox="1"/>
              <p:nvPr/>
            </p:nvSpPr>
            <p:spPr>
              <a:xfrm>
                <a:off x="10558967" y="5750630"/>
                <a:ext cx="1000680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EE38"/>
                    </a:solidFill>
                  </a:rPr>
                  <a:t>128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E5CC-89C1-4EFA-BEF9-DCE90BF2F74A}"/>
                  </a:ext>
                </a:extLst>
              </p:cNvPr>
              <p:cNvSpPr txBox="1"/>
              <p:nvPr/>
            </p:nvSpPr>
            <p:spPr>
              <a:xfrm>
                <a:off x="7512945" y="5750630"/>
                <a:ext cx="689482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EE38"/>
                    </a:solidFill>
                  </a:rPr>
                  <a:t>64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9CA6D9-D532-4890-8D20-A8E92C814C3F}"/>
                  </a:ext>
                </a:extLst>
              </p:cNvPr>
              <p:cNvSpPr txBox="1"/>
              <p:nvPr/>
            </p:nvSpPr>
            <p:spPr>
              <a:xfrm>
                <a:off x="5832687" y="5750630"/>
                <a:ext cx="689482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EE38"/>
                    </a:solidFill>
                  </a:rPr>
                  <a:t>32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3BC10F-E7E6-4335-8C7D-1F735CF45CB3}"/>
                  </a:ext>
                </a:extLst>
              </p:cNvPr>
              <p:cNvSpPr txBox="1"/>
              <p:nvPr/>
            </p:nvSpPr>
            <p:spPr>
              <a:xfrm>
                <a:off x="5010428" y="5750630"/>
                <a:ext cx="689486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EE38"/>
                    </a:solidFill>
                  </a:rPr>
                  <a:t>16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574B58C-9773-4412-95F5-E116F3762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" t="10524" r="1169"/>
              <a:stretch/>
            </p:blipFill>
            <p:spPr>
              <a:xfrm>
                <a:off x="4534434" y="5499965"/>
                <a:ext cx="6599559" cy="249729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C88850-A5FF-4E88-9627-134E258A8689}"/>
                </a:ext>
              </a:extLst>
            </p:cNvPr>
            <p:cNvSpPr txBox="1"/>
            <p:nvPr/>
          </p:nvSpPr>
          <p:spPr>
            <a:xfrm>
              <a:off x="1369700" y="5294541"/>
              <a:ext cx="1342573" cy="38819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EE38"/>
                  </a:solidFill>
                </a:rPr>
                <a:t>Flash counts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8328E3-DFB5-4869-84DA-C1588D967834}"/>
              </a:ext>
            </a:extLst>
          </p:cNvPr>
          <p:cNvGrpSpPr/>
          <p:nvPr/>
        </p:nvGrpSpPr>
        <p:grpSpPr>
          <a:xfrm>
            <a:off x="33251" y="5080184"/>
            <a:ext cx="4420762" cy="808847"/>
            <a:chOff x="4522928" y="5336004"/>
            <a:chExt cx="4547186" cy="8544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BD0A9B-2931-4FB4-BED3-EAF76B87D388}"/>
                </a:ext>
              </a:extLst>
            </p:cNvPr>
            <p:cNvGrpSpPr/>
            <p:nvPr/>
          </p:nvGrpSpPr>
          <p:grpSpPr>
            <a:xfrm>
              <a:off x="4522928" y="5336004"/>
              <a:ext cx="4547186" cy="657378"/>
              <a:chOff x="4522928" y="5336004"/>
              <a:chExt cx="4547186" cy="65737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6F754D-706A-4C22-BF83-C73391CDDFC0}"/>
                  </a:ext>
                </a:extLst>
              </p:cNvPr>
              <p:cNvSpPr txBox="1"/>
              <p:nvPr/>
            </p:nvSpPr>
            <p:spPr>
              <a:xfrm>
                <a:off x="8375383" y="5603693"/>
                <a:ext cx="694731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EE38"/>
                    </a:solidFill>
                  </a:rPr>
                  <a:t>2000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2C5864-7364-4775-A7B5-B83C75384453}"/>
                  </a:ext>
                </a:extLst>
              </p:cNvPr>
              <p:cNvSpPr txBox="1"/>
              <p:nvPr/>
            </p:nvSpPr>
            <p:spPr>
              <a:xfrm>
                <a:off x="4522928" y="5605185"/>
                <a:ext cx="466781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EE38"/>
                    </a:solidFill>
                  </a:rPr>
                  <a:t>64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B229D2-384D-48CB-AA9B-13B455992001}"/>
                  </a:ext>
                </a:extLst>
              </p:cNvPr>
              <p:cNvSpPr txBox="1"/>
              <p:nvPr/>
            </p:nvSpPr>
            <p:spPr>
              <a:xfrm>
                <a:off x="5523258" y="5605185"/>
                <a:ext cx="556121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EE38"/>
                    </a:solidFill>
                  </a:rPr>
                  <a:t>128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734A43-CAF9-4BD8-949A-2395C80521F8}"/>
                  </a:ext>
                </a:extLst>
              </p:cNvPr>
              <p:cNvSpPr txBox="1"/>
              <p:nvPr/>
            </p:nvSpPr>
            <p:spPr>
              <a:xfrm>
                <a:off x="6927529" y="5603718"/>
                <a:ext cx="687717" cy="388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EE38"/>
                    </a:solidFill>
                  </a:rPr>
                  <a:t>1000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DA3C168-7100-4F16-A3D1-FB37F831FE2E}"/>
                  </a:ext>
                </a:extLst>
              </p:cNvPr>
              <p:cNvCxnSpPr/>
              <p:nvPr/>
            </p:nvCxnSpPr>
            <p:spPr>
              <a:xfrm>
                <a:off x="5768832" y="5532936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4CE59C6-2BF9-4C06-A4A5-08994622CDF6}"/>
                  </a:ext>
                </a:extLst>
              </p:cNvPr>
              <p:cNvCxnSpPr/>
              <p:nvPr/>
            </p:nvCxnSpPr>
            <p:spPr>
              <a:xfrm>
                <a:off x="8686113" y="5532936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CD411C3-6FA6-43CE-B7F8-B6C2265490CD}"/>
                  </a:ext>
                </a:extLst>
              </p:cNvPr>
              <p:cNvCxnSpPr/>
              <p:nvPr/>
            </p:nvCxnSpPr>
            <p:spPr>
              <a:xfrm>
                <a:off x="7271388" y="5532936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AB0D92E-D545-4FB8-B5C1-5C5131C08FA3}"/>
                  </a:ext>
                </a:extLst>
              </p:cNvPr>
              <p:cNvCxnSpPr/>
              <p:nvPr/>
            </p:nvCxnSpPr>
            <p:spPr>
              <a:xfrm>
                <a:off x="4718744" y="5536361"/>
                <a:ext cx="0" cy="1415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F178BE-5519-4060-AA38-F2A4EB621830}"/>
                  </a:ext>
                </a:extLst>
              </p:cNvPr>
              <p:cNvSpPr/>
              <p:nvPr/>
            </p:nvSpPr>
            <p:spPr>
              <a:xfrm>
                <a:off x="4711651" y="5336004"/>
                <a:ext cx="3985348" cy="274320"/>
              </a:xfrm>
              <a:prstGeom prst="rect">
                <a:avLst/>
              </a:prstGeom>
              <a:gradFill flip="none" rotWithShape="1">
                <a:gsLst>
                  <a:gs pos="0">
                    <a:srgbClr val="EADE21"/>
                  </a:gs>
                  <a:gs pos="11880">
                    <a:srgbClr val="DDDE24"/>
                  </a:gs>
                  <a:gs pos="30000">
                    <a:srgbClr val="20E150"/>
                  </a:gs>
                  <a:gs pos="59000">
                    <a:srgbClr val="89E0FF"/>
                  </a:gs>
                  <a:gs pos="100000">
                    <a:srgbClr val="7030A0"/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EE38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244154-59F4-4196-9271-3EC671B473D7}"/>
                </a:ext>
              </a:extLst>
            </p:cNvPr>
            <p:cNvSpPr txBox="1"/>
            <p:nvPr/>
          </p:nvSpPr>
          <p:spPr>
            <a:xfrm>
              <a:off x="5177493" y="5802248"/>
              <a:ext cx="2889594" cy="38819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EE38"/>
                  </a:solidFill>
                </a:rPr>
                <a:t>Area of the smallest flash (km</a:t>
              </a:r>
              <a:r>
                <a:rPr lang="en-US" sz="1400" baseline="30000" dirty="0">
                  <a:solidFill>
                    <a:srgbClr val="FFEE38"/>
                  </a:solidFill>
                </a:rPr>
                <a:t>2</a:t>
              </a:r>
              <a:r>
                <a:rPr lang="en-US" sz="1400" dirty="0">
                  <a:solidFill>
                    <a:srgbClr val="FFEE38"/>
                  </a:solidFill>
                </a:rPr>
                <a:t>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904DCB-0A90-41BB-AD4E-E97D04D3AD8B}"/>
              </a:ext>
            </a:extLst>
          </p:cNvPr>
          <p:cNvGrpSpPr/>
          <p:nvPr/>
        </p:nvGrpSpPr>
        <p:grpSpPr>
          <a:xfrm>
            <a:off x="24373" y="5990354"/>
            <a:ext cx="4341150" cy="799438"/>
            <a:chOff x="8227872" y="5161676"/>
            <a:chExt cx="4061812" cy="86177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317BFC-08E0-485B-B6E6-21BD939C4CE8}"/>
                </a:ext>
              </a:extLst>
            </p:cNvPr>
            <p:cNvCxnSpPr/>
            <p:nvPr/>
          </p:nvCxnSpPr>
          <p:spPr>
            <a:xfrm>
              <a:off x="8431066" y="5351244"/>
              <a:ext cx="0" cy="1415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25EE1B6-167F-4F68-A49E-17A62B4C176D}"/>
                </a:ext>
              </a:extLst>
            </p:cNvPr>
            <p:cNvCxnSpPr/>
            <p:nvPr/>
          </p:nvCxnSpPr>
          <p:spPr>
            <a:xfrm>
              <a:off x="9392732" y="5367291"/>
              <a:ext cx="0" cy="1415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4D8BB88-C466-412B-964C-56F9B85DF057}"/>
                </a:ext>
              </a:extLst>
            </p:cNvPr>
            <p:cNvCxnSpPr/>
            <p:nvPr/>
          </p:nvCxnSpPr>
          <p:spPr>
            <a:xfrm>
              <a:off x="12015041" y="5355079"/>
              <a:ext cx="0" cy="1415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B0BAF0-0C09-4F14-896E-259D8D5E723A}"/>
                </a:ext>
              </a:extLst>
            </p:cNvPr>
            <p:cNvSpPr txBox="1"/>
            <p:nvPr/>
          </p:nvSpPr>
          <p:spPr>
            <a:xfrm>
              <a:off x="11683622" y="5446151"/>
              <a:ext cx="606062" cy="3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EE38"/>
                  </a:solidFill>
                </a:rPr>
                <a:t>1500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E32F1FE-09ED-4466-814D-9C763E4B6A7B}"/>
                </a:ext>
              </a:extLst>
            </p:cNvPr>
            <p:cNvSpPr txBox="1"/>
            <p:nvPr/>
          </p:nvSpPr>
          <p:spPr>
            <a:xfrm>
              <a:off x="8296389" y="5441041"/>
              <a:ext cx="267265" cy="3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EE38"/>
                  </a:solidFill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33643A9-6C65-4C24-935F-450AB424251E}"/>
                </a:ext>
              </a:extLst>
            </p:cNvPr>
            <p:cNvSpPr txBox="1"/>
            <p:nvPr/>
          </p:nvSpPr>
          <p:spPr>
            <a:xfrm>
              <a:off x="10499644" y="5441041"/>
              <a:ext cx="486625" cy="3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EE38"/>
                  </a:solidFill>
                </a:rPr>
                <a:t>500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CCBC1ED-C948-4782-97AB-05CBF2E70F52}"/>
                </a:ext>
              </a:extLst>
            </p:cNvPr>
            <p:cNvCxnSpPr/>
            <p:nvPr/>
          </p:nvCxnSpPr>
          <p:spPr>
            <a:xfrm>
              <a:off x="10721955" y="5360933"/>
              <a:ext cx="0" cy="1415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B0EDA6-1105-4A27-9BE4-13EC6F34AFC6}"/>
                </a:ext>
              </a:extLst>
            </p:cNvPr>
            <p:cNvSpPr txBox="1"/>
            <p:nvPr/>
          </p:nvSpPr>
          <p:spPr>
            <a:xfrm>
              <a:off x="9202035" y="5441041"/>
              <a:ext cx="380336" cy="3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EE38"/>
                  </a:solidFill>
                </a:rPr>
                <a:t>10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686F3DC-B660-4025-A6C4-4973FB73B9AE}"/>
                </a:ext>
              </a:extLst>
            </p:cNvPr>
            <p:cNvSpPr txBox="1"/>
            <p:nvPr/>
          </p:nvSpPr>
          <p:spPr>
            <a:xfrm>
              <a:off x="8227872" y="5635254"/>
              <a:ext cx="3866638" cy="38819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EE38"/>
                  </a:solidFill>
                </a:rPr>
                <a:t>Accumulated Optical Brightness (Joules x 10</a:t>
              </a:r>
              <a:r>
                <a:rPr lang="en-US" sz="1400" baseline="30000" dirty="0">
                  <a:solidFill>
                    <a:srgbClr val="FFEE38"/>
                  </a:solidFill>
                </a:rPr>
                <a:t>-15</a:t>
              </a:r>
              <a:r>
                <a:rPr lang="en-US" sz="1400" dirty="0">
                  <a:solidFill>
                    <a:srgbClr val="FFEE38"/>
                  </a:solidFill>
                </a:rPr>
                <a:t>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0527565-0F06-49C1-9F77-C505BDBDF535}"/>
                </a:ext>
              </a:extLst>
            </p:cNvPr>
            <p:cNvSpPr/>
            <p:nvPr/>
          </p:nvSpPr>
          <p:spPr>
            <a:xfrm>
              <a:off x="8415826" y="5161676"/>
              <a:ext cx="3606029" cy="274320"/>
            </a:xfrm>
            <a:prstGeom prst="rect">
              <a:avLst/>
            </a:prstGeom>
            <a:gradFill flip="none" rotWithShape="1">
              <a:gsLst>
                <a:gs pos="0">
                  <a:srgbClr val="8D065E"/>
                </a:gs>
                <a:gs pos="11880">
                  <a:srgbClr val="C40B81"/>
                </a:gs>
                <a:gs pos="30000">
                  <a:srgbClr val="FD6F84"/>
                </a:gs>
                <a:gs pos="59000">
                  <a:srgbClr val="FFC8A3"/>
                </a:gs>
                <a:gs pos="100000">
                  <a:srgbClr val="FDF9C5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EE38"/>
                </a:solidFill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71B7718A-62D7-4C4F-81AC-1D9739FA7F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2787" y="3998393"/>
            <a:ext cx="4205960" cy="28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Background and Data Quality Products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74868" y="1345929"/>
            <a:ext cx="8674164" cy="564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The science team continues work towards including a data quality product in the gridded product suite. 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Products: 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 background image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 data quality product image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Product Overview: 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 backgrounds are near-IR imagery at 0.777 µm, between ABI band 2 (red) and 3 (veggie). Products have about 10 km native resolution, and update every 2.5 min, and are oversampled onto the 2 km ABI fixed grid. 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The GLM Data Quality Product provides a maximum flash detection efficiency and also indicates known locations with reduced data quality.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Hazardous Weather Testbed, Experimental Warning Program Demonstration: 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Tested a concrete product implementation for feedback on readiness to be implemented as a routine product included in the GLM gridded imagery product stream.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94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9E73D-D1A4-B77E-C88C-0206E57F7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03" y="1242242"/>
            <a:ext cx="4460645" cy="461778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EE38"/>
                </a:solidFill>
              </a:rPr>
              <a:t>Once we have the navigation parameters, we can use them to navigate the L0 data.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EE38"/>
                </a:solidFill>
              </a:rPr>
              <a:t>L0 data is received and backgrounds are extracted.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EE38"/>
                </a:solidFill>
              </a:rPr>
              <a:t>The dark current is, and the background gets navigated to </a:t>
            </a:r>
            <a:r>
              <a:rPr lang="en-US" sz="1800" b="1" dirty="0" err="1">
                <a:solidFill>
                  <a:srgbClr val="FFEE38"/>
                </a:solidFill>
              </a:rPr>
              <a:t>lat</a:t>
            </a:r>
            <a:r>
              <a:rPr lang="en-US" sz="1800" b="1" dirty="0">
                <a:solidFill>
                  <a:srgbClr val="FFEE38"/>
                </a:solidFill>
              </a:rPr>
              <a:t>/</a:t>
            </a:r>
            <a:r>
              <a:rPr lang="en-US" sz="1800" b="1" dirty="0" err="1">
                <a:solidFill>
                  <a:srgbClr val="FFEE38"/>
                </a:solidFill>
              </a:rPr>
              <a:t>lon</a:t>
            </a:r>
            <a:r>
              <a:rPr lang="en-US" sz="1800" b="1" dirty="0">
                <a:solidFill>
                  <a:srgbClr val="FFEE38"/>
                </a:solidFill>
              </a:rPr>
              <a:t> and then to fixed grid.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EE38"/>
                </a:solidFill>
              </a:rPr>
              <a:t>The 5 MSB of the background are used to look up the threshold for each pixel.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EE38"/>
                </a:solidFill>
              </a:rPr>
              <a:t>The thresholds are transformed into flash detection efficiency (via Cummins).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EE38"/>
                </a:solidFill>
              </a:rPr>
              <a:t>Other ”bad” pixels are flagged (e.g., dead pixels, near saturation pixels, etc.)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41BBE-4F67-8844-25A5-EB291D9D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2" t="7680" r="16319" b="4071"/>
          <a:stretch/>
        </p:blipFill>
        <p:spPr>
          <a:xfrm>
            <a:off x="6764594" y="1077687"/>
            <a:ext cx="2100903" cy="20293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21683-C6ED-7AFE-51EB-C1CDEA547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6" t="5614" r="11418" b="2912"/>
          <a:stretch/>
        </p:blipFill>
        <p:spPr>
          <a:xfrm>
            <a:off x="5272295" y="3321224"/>
            <a:ext cx="3593202" cy="32386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10E44C-9479-9162-642A-9F43D674504E}"/>
              </a:ext>
            </a:extLst>
          </p:cNvPr>
          <p:cNvSpPr txBox="1"/>
          <p:nvPr/>
        </p:nvSpPr>
        <p:spPr>
          <a:xfrm>
            <a:off x="5272295" y="3040806"/>
            <a:ext cx="17774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EE38"/>
                </a:solidFill>
              </a:rPr>
              <a:t>2024-09-20 18:49Z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1CBA15-C494-416B-90AD-D8EF2B67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Background and Data Quality Products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9936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y_obs">
            <a:hlinkClick r:id="" action="ppaction://media"/>
            <a:extLst>
              <a:ext uri="{FF2B5EF4-FFF2-40B4-BE49-F238E27FC236}">
                <a16:creationId xmlns:a16="http://schemas.microsoft.com/office/drawing/2014/main" id="{EFD5EC1C-A746-49D9-AB7C-85E994D8E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835" r="9726"/>
          <a:stretch/>
        </p:blipFill>
        <p:spPr>
          <a:xfrm>
            <a:off x="263768" y="1500783"/>
            <a:ext cx="4084656" cy="3856435"/>
          </a:xfrm>
          <a:prstGeom prst="rect">
            <a:avLst/>
          </a:prstGeom>
        </p:spPr>
      </p:pic>
      <p:pic>
        <p:nvPicPr>
          <p:cNvPr id="3" name="glm_bg_doy">
            <a:hlinkClick r:id="" action="ppaction://media"/>
            <a:extLst>
              <a:ext uri="{FF2B5EF4-FFF2-40B4-BE49-F238E27FC236}">
                <a16:creationId xmlns:a16="http://schemas.microsoft.com/office/drawing/2014/main" id="{F0088832-1C21-59CD-9CC6-4C8286AB34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3145" r="10449"/>
          <a:stretch/>
        </p:blipFill>
        <p:spPr>
          <a:xfrm>
            <a:off x="4795577" y="1500783"/>
            <a:ext cx="3928743" cy="3856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63BA1-FEF2-946E-2738-B5D350B3E955}"/>
              </a:ext>
            </a:extLst>
          </p:cNvPr>
          <p:cNvSpPr txBox="1"/>
          <p:nvPr/>
        </p:nvSpPr>
        <p:spPr>
          <a:xfrm>
            <a:off x="1082134" y="1223783"/>
            <a:ext cx="2447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EE38"/>
                </a:solidFill>
              </a:rPr>
              <a:t>Single 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8986D-E47D-363A-48EA-41952264F496}"/>
              </a:ext>
            </a:extLst>
          </p:cNvPr>
          <p:cNvSpPr txBox="1"/>
          <p:nvPr/>
        </p:nvSpPr>
        <p:spPr>
          <a:xfrm>
            <a:off x="5535986" y="1223783"/>
            <a:ext cx="2447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EE38"/>
                </a:solidFill>
              </a:rPr>
              <a:t>Every Day at 18Z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03F78-C3B7-420E-8857-E428281DD1A4}"/>
              </a:ext>
            </a:extLst>
          </p:cNvPr>
          <p:cNvSpPr txBox="1">
            <a:spLocks/>
          </p:cNvSpPr>
          <p:nvPr/>
        </p:nvSpPr>
        <p:spPr>
          <a:xfrm>
            <a:off x="457200" y="235974"/>
            <a:ext cx="8229600" cy="92908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2800" dirty="0"/>
              <a:t>Background Product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7173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71E241D-D1D3-4AD4-8116-45B6A93B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935"/>
            <a:ext cx="9144000" cy="40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44DE05-9685-D42F-0F1C-8AAACAE73960}"/>
              </a:ext>
            </a:extLst>
          </p:cNvPr>
          <p:cNvSpPr txBox="1"/>
          <p:nvPr/>
        </p:nvSpPr>
        <p:spPr>
          <a:xfrm>
            <a:off x="3852287" y="5753814"/>
            <a:ext cx="1718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EE38"/>
                </a:solidFill>
              </a:rPr>
              <a:t>Credit: Kevin Thiel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CD5D8-8E8A-DC3E-7749-B293A7311ED8}"/>
              </a:ext>
            </a:extLst>
          </p:cNvPr>
          <p:cNvSpPr txBox="1"/>
          <p:nvPr/>
        </p:nvSpPr>
        <p:spPr>
          <a:xfrm>
            <a:off x="1892857" y="1059224"/>
            <a:ext cx="889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EE38"/>
                </a:solidFill>
              </a:rPr>
              <a:t>DQP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C5E9F-60BD-F901-7CCF-9C6B9E689F07}"/>
              </a:ext>
            </a:extLst>
          </p:cNvPr>
          <p:cNvSpPr txBox="1"/>
          <p:nvPr/>
        </p:nvSpPr>
        <p:spPr>
          <a:xfrm>
            <a:off x="5902153" y="1081080"/>
            <a:ext cx="1748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EE38"/>
                </a:solidFill>
              </a:rPr>
              <a:t>GLM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DB8578-2175-0E80-3D0F-7E0CA9864811}"/>
              </a:ext>
            </a:extLst>
          </p:cNvPr>
          <p:cNvSpPr txBox="1"/>
          <p:nvPr/>
        </p:nvSpPr>
        <p:spPr>
          <a:xfrm>
            <a:off x="1034352" y="5476815"/>
            <a:ext cx="2191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EE38"/>
                </a:solidFill>
              </a:rPr>
              <a:t>GLM Flash Extent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99C78-945A-DA68-E29C-B4721BD1F530}"/>
              </a:ext>
            </a:extLst>
          </p:cNvPr>
          <p:cNvSpPr txBox="1"/>
          <p:nvPr/>
        </p:nvSpPr>
        <p:spPr>
          <a:xfrm>
            <a:off x="5680461" y="5521777"/>
            <a:ext cx="2191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EE38"/>
                </a:solidFill>
              </a:rPr>
              <a:t>ABI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C79BBD-5137-36A9-0A80-A1F40497135D}"/>
              </a:ext>
            </a:extLst>
          </p:cNvPr>
          <p:cNvCxnSpPr>
            <a:cxnSpLocks/>
          </p:cNvCxnSpPr>
          <p:nvPr/>
        </p:nvCxnSpPr>
        <p:spPr>
          <a:xfrm flipH="1">
            <a:off x="1455334" y="933450"/>
            <a:ext cx="1878416" cy="158115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ABDAE9-3188-90B2-CFF5-9A9AF3BDDAD1}"/>
              </a:ext>
            </a:extLst>
          </p:cNvPr>
          <p:cNvCxnSpPr>
            <a:cxnSpLocks/>
          </p:cNvCxnSpPr>
          <p:nvPr/>
        </p:nvCxnSpPr>
        <p:spPr>
          <a:xfrm flipH="1">
            <a:off x="1209675" y="933450"/>
            <a:ext cx="2124075" cy="364902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F5F3705-A347-46BA-8D7A-220CD739D7B2}"/>
              </a:ext>
            </a:extLst>
          </p:cNvPr>
          <p:cNvSpPr txBox="1">
            <a:spLocks/>
          </p:cNvSpPr>
          <p:nvPr/>
        </p:nvSpPr>
        <p:spPr>
          <a:xfrm>
            <a:off x="457200" y="255639"/>
            <a:ext cx="8229600" cy="90942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2800" dirty="0"/>
              <a:t>Product Use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110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248D8-3529-45FD-CD2D-C281C8A8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 and Data Quality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0A682-374C-7DE1-00FB-FDE4B36B9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6982"/>
            <a:ext cx="8372168" cy="350043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Background and DQ products were deployed in the 2024 Hazardous Weather Testbed (HWT)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It is in a ”beta” state – it’s working, but there are refinements that need to be implemented. 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Anything ideas on what we should flag?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Navigated backgrounds are (mostly) ready now.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Nav errors are usually ~100 m.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Current work is to streamline the processing to display in AWIPS.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Code will be published soon. 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Level 0 events can also be navigated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EE38"/>
                </a:solidFill>
              </a:rPr>
              <a:t>Work continues towards including the background and data quality product in the formal gridded product suite</a:t>
            </a:r>
          </a:p>
        </p:txBody>
      </p:sp>
    </p:spTree>
    <p:extLst>
      <p:ext uri="{BB962C8B-B14F-4D97-AF65-F5344CB8AC3E}">
        <p14:creationId xmlns:p14="http://schemas.microsoft.com/office/powerpoint/2010/main" val="292427009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2_NoUpd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Presentation2_NoUpdate</Template>
  <TotalTime>17171</TotalTime>
  <Words>650</Words>
  <Application>Microsoft Office PowerPoint</Application>
  <PresentationFormat>On-screen Show (4:3)</PresentationFormat>
  <Paragraphs>74</Paragraphs>
  <Slides>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Myriad Pro</vt:lpstr>
      <vt:lpstr>Presentation2_NoUpdate</vt:lpstr>
      <vt:lpstr>Custom Design</vt:lpstr>
      <vt:lpstr>Addendum: GLM Gridded Data Products &amp;  Data Quality Product </vt:lpstr>
      <vt:lpstr>Gridded Data &amp; Data Quality Products</vt:lpstr>
      <vt:lpstr>GLM Gridded Products</vt:lpstr>
      <vt:lpstr>GLM Gridded Products</vt:lpstr>
      <vt:lpstr>Background and Data Quality Products</vt:lpstr>
      <vt:lpstr>Background and Data Quality Products</vt:lpstr>
      <vt:lpstr>PowerPoint Presentation</vt:lpstr>
      <vt:lpstr>PowerPoint Presentation</vt:lpstr>
      <vt:lpstr>Background and Data Quality Products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 PS-PVR Template</dc:title>
  <dc:creator>Fulbright, Jon P. (GSFC-416.0)[COLUMBUS TECHNOLOGIES AND SERVICES INC]</dc:creator>
  <cp:lastModifiedBy>Kline, Elizabeth (GSFC-416.0)[NOAA]</cp:lastModifiedBy>
  <cp:revision>1619</cp:revision>
  <cp:lastPrinted>2018-12-03T13:52:17Z</cp:lastPrinted>
  <dcterms:created xsi:type="dcterms:W3CDTF">2017-01-06T19:04:27Z</dcterms:created>
  <dcterms:modified xsi:type="dcterms:W3CDTF">2025-03-13T17:16:31Z</dcterms:modified>
</cp:coreProperties>
</file>