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01" r:id="rId17"/>
    <p:sldId id="272" r:id="rId18"/>
    <p:sldId id="273" r:id="rId19"/>
    <p:sldId id="274" r:id="rId20"/>
    <p:sldId id="275" r:id="rId21"/>
    <p:sldId id="322" r:id="rId22"/>
    <p:sldId id="324" r:id="rId23"/>
    <p:sldId id="279" r:id="rId24"/>
    <p:sldId id="305" r:id="rId25"/>
    <p:sldId id="281" r:id="rId26"/>
    <p:sldId id="282" r:id="rId27"/>
    <p:sldId id="283" r:id="rId28"/>
    <p:sldId id="284" r:id="rId29"/>
    <p:sldId id="285" r:id="rId30"/>
    <p:sldId id="328" r:id="rId31"/>
    <p:sldId id="307" r:id="rId32"/>
    <p:sldId id="323" r:id="rId33"/>
    <p:sldId id="317" r:id="rId34"/>
    <p:sldId id="290" r:id="rId35"/>
    <p:sldId id="291" r:id="rId36"/>
    <p:sldId id="292" r:id="rId37"/>
    <p:sldId id="293" r:id="rId38"/>
    <p:sldId id="294" r:id="rId39"/>
    <p:sldId id="295" r:id="rId40"/>
    <p:sldId id="297" r:id="rId41"/>
    <p:sldId id="298" r:id="rId42"/>
    <p:sldId id="299" r:id="rId43"/>
    <p:sldId id="327" r:id="rId44"/>
    <p:sldId id="287" r:id="rId45"/>
    <p:sldId id="326" r:id="rId4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4">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incjMLoE7zjdkifN28xUiVjeRfF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pen Davis" initials="AD" lastIdx="19" clrIdx="0">
    <p:extLst>
      <p:ext uri="{19B8F6BF-5375-455C-9EA6-DF929625EA0E}">
        <p15:presenceInfo xmlns:p15="http://schemas.microsoft.com/office/powerpoint/2012/main" userId="Aspen Dav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66225F-4DFE-4838-97CB-690AF2F936BC}">
  <a:tblStyle styleId="{0266225F-4DFE-4838-97CB-690AF2F936B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89F3CE8-B0EF-4004-9079-9B24CB901062}"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F077136-1A5F-41C3-985E-745E5E209653}"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773E6297-93B5-4E35-BAEE-F3971D8E1A00}"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05095C-EAC4-488C-A31C-F49306D84C7C}" styleName="Table_4">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1877"/>
  </p:normalViewPr>
  <p:slideViewPr>
    <p:cSldViewPr snapToGrid="0">
      <p:cViewPr varScale="1">
        <p:scale>
          <a:sx n="120" d="100"/>
          <a:sy n="120" d="100"/>
        </p:scale>
        <p:origin x="2600" y="184"/>
      </p:cViewPr>
      <p:guideLst>
        <p:guide orient="horz" pos="3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171" name="Google Shape;171;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2" name="Google Shape;2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14350" lvl="0" indent="-43815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223" name="Google Shape;22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232" name="Google Shape;23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4" name="Google Shape;24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284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9" name="Google Shape;27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8" name="Google Shape;28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299" name="Google Shape;299;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8572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310" name="Google Shape;31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4165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5" name="Google Shape;33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9" name="Google Shape;35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2296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86" name="Google Shape;386;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93" name="Google Shape;393;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3944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0475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62" name="Google Shape;462;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71" name="Google Shape;471;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480" name="Google Shape;480;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490" name="Google Shape;490;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18" name="Google Shape;518;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5" name="Google Shape;525;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2" name="Google Shape;12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33" name="Google Shape;533;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8214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6" name="Google Shape;15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3" name="Google Shape;16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 name="Google Shape;18;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4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 name="Google Shape;72;p44"/>
          <p:cNvSpPr>
            <a:spLocks noGrp="1"/>
          </p:cNvSpPr>
          <p:nvPr>
            <p:ph type="pic" idx="2"/>
          </p:nvPr>
        </p:nvSpPr>
        <p:spPr>
          <a:xfrm>
            <a:off x="1792288" y="612775"/>
            <a:ext cx="5486400" cy="4114800"/>
          </a:xfrm>
          <a:prstGeom prst="rect">
            <a:avLst/>
          </a:prstGeom>
          <a:noFill/>
          <a:ln>
            <a:noFill/>
          </a:ln>
        </p:spPr>
      </p:sp>
      <p:sp>
        <p:nvSpPr>
          <p:cNvPr id="73" name="Google Shape;73;p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lt1"/>
              </a:buClr>
              <a:buSzPts val="1400"/>
              <a:buNone/>
              <a:defRPr sz="1400"/>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lt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45"/>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9" name="Google Shape;79;p45"/>
          <p:cNvSpPr txBox="1">
            <a:spLocks noGrp="1"/>
          </p:cNvSpPr>
          <p:nvPr>
            <p:ph type="body" idx="1"/>
          </p:nvPr>
        </p:nvSpPr>
        <p:spPr>
          <a:xfrm rot="5400000">
            <a:off x="2309019" y="-386556"/>
            <a:ext cx="452596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4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5" name="Google Shape;85;p4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7"/>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37"/>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1" name="Google Shape;3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65"/>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1400"/>
              <a:buFont typeface="Arial"/>
              <a:buNone/>
              <a:defRPr sz="2800" b="0" i="0" u="none" strike="noStrike" cap="none">
                <a:solidFill>
                  <a:srgbClr val="FFFFFF"/>
                </a:solidFill>
                <a:latin typeface="Arial"/>
                <a:ea typeface="Arial"/>
                <a:cs typeface="Arial"/>
                <a:sym typeface="Arial"/>
              </a:defRPr>
            </a:lvl1pPr>
            <a:lvl2pPr lvl="1" algn="ctr">
              <a:lnSpc>
                <a:spcPct val="100000"/>
              </a:lnSpc>
              <a:spcBef>
                <a:spcPts val="0"/>
              </a:spcBef>
              <a:spcAft>
                <a:spcPts val="0"/>
              </a:spcAft>
              <a:buClr>
                <a:srgbClr val="FFFFFF"/>
              </a:buClr>
              <a:buSzPts val="1400"/>
              <a:buFont typeface="Arial"/>
              <a:buNone/>
              <a:defRPr sz="2800">
                <a:solidFill>
                  <a:srgbClr val="FFFFFF"/>
                </a:solidFill>
              </a:defRPr>
            </a:lvl2pPr>
            <a:lvl3pPr lvl="2" algn="ctr">
              <a:lnSpc>
                <a:spcPct val="100000"/>
              </a:lnSpc>
              <a:spcBef>
                <a:spcPts val="0"/>
              </a:spcBef>
              <a:spcAft>
                <a:spcPts val="0"/>
              </a:spcAft>
              <a:buClr>
                <a:srgbClr val="FFFFFF"/>
              </a:buClr>
              <a:buSzPts val="1400"/>
              <a:buFont typeface="Arial"/>
              <a:buNone/>
              <a:defRPr sz="2800">
                <a:solidFill>
                  <a:srgbClr val="FFFFFF"/>
                </a:solidFill>
              </a:defRPr>
            </a:lvl3pPr>
            <a:lvl4pPr lvl="3" algn="ctr">
              <a:lnSpc>
                <a:spcPct val="100000"/>
              </a:lnSpc>
              <a:spcBef>
                <a:spcPts val="0"/>
              </a:spcBef>
              <a:spcAft>
                <a:spcPts val="0"/>
              </a:spcAft>
              <a:buClr>
                <a:srgbClr val="FFFFFF"/>
              </a:buClr>
              <a:buSzPts val="1400"/>
              <a:buFont typeface="Arial"/>
              <a:buNone/>
              <a:defRPr sz="2800">
                <a:solidFill>
                  <a:srgbClr val="FFFFFF"/>
                </a:solidFill>
              </a:defRPr>
            </a:lvl4pPr>
            <a:lvl5pPr lvl="4" algn="ctr">
              <a:lnSpc>
                <a:spcPct val="100000"/>
              </a:lnSpc>
              <a:spcBef>
                <a:spcPts val="0"/>
              </a:spcBef>
              <a:spcAft>
                <a:spcPts val="0"/>
              </a:spcAft>
              <a:buClr>
                <a:srgbClr val="FFFFFF"/>
              </a:buClr>
              <a:buSzPts val="1400"/>
              <a:buFont typeface="Arial"/>
              <a:buNone/>
              <a:defRPr sz="2800">
                <a:solidFill>
                  <a:srgbClr val="FFFFFF"/>
                </a:solidFill>
              </a:defRPr>
            </a:lvl5pPr>
            <a:lvl6pPr lvl="5" algn="ctr">
              <a:lnSpc>
                <a:spcPct val="100000"/>
              </a:lnSpc>
              <a:spcBef>
                <a:spcPts val="0"/>
              </a:spcBef>
              <a:spcAft>
                <a:spcPts val="0"/>
              </a:spcAft>
              <a:buClr>
                <a:srgbClr val="FFFFFF"/>
              </a:buClr>
              <a:buSzPts val="1400"/>
              <a:buFont typeface="Arial"/>
              <a:buNone/>
              <a:defRPr sz="2800">
                <a:solidFill>
                  <a:srgbClr val="FFFFFF"/>
                </a:solidFill>
              </a:defRPr>
            </a:lvl6pPr>
            <a:lvl7pPr lvl="6" algn="ctr">
              <a:lnSpc>
                <a:spcPct val="100000"/>
              </a:lnSpc>
              <a:spcBef>
                <a:spcPts val="0"/>
              </a:spcBef>
              <a:spcAft>
                <a:spcPts val="0"/>
              </a:spcAft>
              <a:buClr>
                <a:srgbClr val="FFFFFF"/>
              </a:buClr>
              <a:buSzPts val="1400"/>
              <a:buFont typeface="Arial"/>
              <a:buNone/>
              <a:defRPr sz="2800">
                <a:solidFill>
                  <a:srgbClr val="FFFFFF"/>
                </a:solidFill>
              </a:defRPr>
            </a:lvl7pPr>
            <a:lvl8pPr lvl="7" algn="ctr">
              <a:lnSpc>
                <a:spcPct val="100000"/>
              </a:lnSpc>
              <a:spcBef>
                <a:spcPts val="0"/>
              </a:spcBef>
              <a:spcAft>
                <a:spcPts val="0"/>
              </a:spcAft>
              <a:buClr>
                <a:srgbClr val="FFFFFF"/>
              </a:buClr>
              <a:buSzPts val="1400"/>
              <a:buFont typeface="Arial"/>
              <a:buNone/>
              <a:defRPr sz="2800">
                <a:solidFill>
                  <a:srgbClr val="FFFFFF"/>
                </a:solidFill>
              </a:defRPr>
            </a:lvl8pPr>
            <a:lvl9pPr lvl="8" algn="ctr">
              <a:lnSpc>
                <a:spcPct val="100000"/>
              </a:lnSpc>
              <a:spcBef>
                <a:spcPts val="0"/>
              </a:spcBef>
              <a:spcAft>
                <a:spcPts val="0"/>
              </a:spcAft>
              <a:buClr>
                <a:srgbClr val="FFFFFF"/>
              </a:buClr>
              <a:buSzPts val="1400"/>
              <a:buFont typeface="Arial"/>
              <a:buNone/>
              <a:defRPr sz="2800">
                <a:solidFill>
                  <a:srgbClr val="FFFFFF"/>
                </a:solidFill>
              </a:defRPr>
            </a:lvl9pPr>
          </a:lstStyle>
          <a:p>
            <a:endParaRPr/>
          </a:p>
        </p:txBody>
      </p:sp>
      <p:sp>
        <p:nvSpPr>
          <p:cNvPr id="36" name="Google Shape;36;p65"/>
          <p:cNvSpPr txBox="1">
            <a:spLocks noGrp="1"/>
          </p:cNvSpPr>
          <p:nvPr>
            <p:ph type="body" idx="1"/>
          </p:nvPr>
        </p:nvSpPr>
        <p:spPr>
          <a:xfrm>
            <a:off x="311700" y="1536633"/>
            <a:ext cx="8520599" cy="4555199"/>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rgbClr val="FFFFFF"/>
              </a:buClr>
              <a:buSzPts val="3200"/>
              <a:buFont typeface="Arial"/>
              <a:buNone/>
              <a:defRPr sz="1800" b="0" i="0" u="none" strike="noStrike" cap="none">
                <a:solidFill>
                  <a:srgbClr val="FFFFFF"/>
                </a:solidFill>
                <a:latin typeface="Arial"/>
                <a:ea typeface="Arial"/>
                <a:cs typeface="Arial"/>
                <a:sym typeface="Arial"/>
              </a:defRPr>
            </a:lvl1pPr>
            <a:lvl2pPr marL="914400" marR="0" lvl="1" indent="-228600" algn="l">
              <a:lnSpc>
                <a:spcPct val="115000"/>
              </a:lnSpc>
              <a:spcBef>
                <a:spcPts val="1600"/>
              </a:spcBef>
              <a:spcAft>
                <a:spcPts val="0"/>
              </a:spcAft>
              <a:buClr>
                <a:srgbClr val="FFFFFF"/>
              </a:buClr>
              <a:buSzPts val="2800"/>
              <a:buFont typeface="Arial"/>
              <a:buNone/>
              <a:defRPr sz="1400" b="0" i="0" u="none" strike="noStrike" cap="none">
                <a:solidFill>
                  <a:srgbClr val="FFFFFF"/>
                </a:solidFill>
                <a:latin typeface="Arial"/>
                <a:ea typeface="Arial"/>
                <a:cs typeface="Arial"/>
                <a:sym typeface="Arial"/>
              </a:defRPr>
            </a:lvl2pPr>
            <a:lvl3pPr marL="1371600" marR="0" lvl="2" indent="-228600" algn="l">
              <a:lnSpc>
                <a:spcPct val="115000"/>
              </a:lnSpc>
              <a:spcBef>
                <a:spcPts val="1600"/>
              </a:spcBef>
              <a:spcAft>
                <a:spcPts val="0"/>
              </a:spcAft>
              <a:buClr>
                <a:srgbClr val="FFFFFF"/>
              </a:buClr>
              <a:buSzPts val="2400"/>
              <a:buFont typeface="Arial"/>
              <a:buNone/>
              <a:defRPr sz="1400" b="0" i="0" u="none" strike="noStrike" cap="none">
                <a:solidFill>
                  <a:srgbClr val="FFFFFF"/>
                </a:solidFill>
                <a:latin typeface="Arial"/>
                <a:ea typeface="Arial"/>
                <a:cs typeface="Arial"/>
                <a:sym typeface="Arial"/>
              </a:defRPr>
            </a:lvl3pPr>
            <a:lvl4pPr marL="1828800" marR="0" lvl="3" indent="-228600" algn="l">
              <a:lnSpc>
                <a:spcPct val="115000"/>
              </a:lnSpc>
              <a:spcBef>
                <a:spcPts val="1600"/>
              </a:spcBef>
              <a:spcAft>
                <a:spcPts val="0"/>
              </a:spcAft>
              <a:buClr>
                <a:srgbClr val="FFFFFF"/>
              </a:buClr>
              <a:buSzPts val="2000"/>
              <a:buFont typeface="Arial"/>
              <a:buNone/>
              <a:defRPr sz="1400" b="0" i="0" u="none" strike="noStrike" cap="none">
                <a:solidFill>
                  <a:srgbClr val="FFFFFF"/>
                </a:solidFill>
                <a:latin typeface="Arial"/>
                <a:ea typeface="Arial"/>
                <a:cs typeface="Arial"/>
                <a:sym typeface="Arial"/>
              </a:defRPr>
            </a:lvl4pPr>
            <a:lvl5pPr marL="2286000" marR="0" lvl="4" indent="-228600" algn="l">
              <a:lnSpc>
                <a:spcPct val="115000"/>
              </a:lnSpc>
              <a:spcBef>
                <a:spcPts val="1600"/>
              </a:spcBef>
              <a:spcAft>
                <a:spcPts val="0"/>
              </a:spcAft>
              <a:buClr>
                <a:srgbClr val="FFFFFF"/>
              </a:buClr>
              <a:buSzPts val="2000"/>
              <a:buFont typeface="Arial"/>
              <a:buNone/>
              <a:defRPr sz="1400" b="0" i="0" u="none" strike="noStrike" cap="none">
                <a:solidFill>
                  <a:srgbClr val="FFFFFF"/>
                </a:solidFill>
                <a:latin typeface="Arial"/>
                <a:ea typeface="Arial"/>
                <a:cs typeface="Arial"/>
                <a:sym typeface="Arial"/>
              </a:defRPr>
            </a:lvl5pPr>
            <a:lvl6pPr marL="2743200" marR="0" lvl="5" indent="-228600" algn="l">
              <a:lnSpc>
                <a:spcPct val="115000"/>
              </a:lnSpc>
              <a:spcBef>
                <a:spcPts val="1600"/>
              </a:spcBef>
              <a:spcAft>
                <a:spcPts val="0"/>
              </a:spcAft>
              <a:buClr>
                <a:srgbClr val="FFFFFF"/>
              </a:buClr>
              <a:buSzPts val="2000"/>
              <a:buFont typeface="Arial"/>
              <a:buNone/>
              <a:defRPr sz="1400" b="0" i="0" u="none" strike="noStrike" cap="none">
                <a:solidFill>
                  <a:srgbClr val="FFFFFF"/>
                </a:solidFill>
                <a:latin typeface="Arial"/>
                <a:ea typeface="Arial"/>
                <a:cs typeface="Arial"/>
                <a:sym typeface="Arial"/>
              </a:defRPr>
            </a:lvl6pPr>
            <a:lvl7pPr marL="3200400" marR="0" lvl="6" indent="-228600" algn="l">
              <a:lnSpc>
                <a:spcPct val="115000"/>
              </a:lnSpc>
              <a:spcBef>
                <a:spcPts val="1600"/>
              </a:spcBef>
              <a:spcAft>
                <a:spcPts val="0"/>
              </a:spcAft>
              <a:buClr>
                <a:srgbClr val="FFFFFF"/>
              </a:buClr>
              <a:buSzPts val="2000"/>
              <a:buFont typeface="Arial"/>
              <a:buNone/>
              <a:defRPr sz="1400" b="0" i="0" u="none" strike="noStrike" cap="none">
                <a:solidFill>
                  <a:srgbClr val="FFFFFF"/>
                </a:solidFill>
                <a:latin typeface="Arial"/>
                <a:ea typeface="Arial"/>
                <a:cs typeface="Arial"/>
                <a:sym typeface="Arial"/>
              </a:defRPr>
            </a:lvl7pPr>
            <a:lvl8pPr marL="3657600" marR="0" lvl="7" indent="-228600" algn="l">
              <a:lnSpc>
                <a:spcPct val="115000"/>
              </a:lnSpc>
              <a:spcBef>
                <a:spcPts val="1600"/>
              </a:spcBef>
              <a:spcAft>
                <a:spcPts val="0"/>
              </a:spcAft>
              <a:buClr>
                <a:srgbClr val="FFFFFF"/>
              </a:buClr>
              <a:buSzPts val="2000"/>
              <a:buFont typeface="Arial"/>
              <a:buNone/>
              <a:defRPr sz="1400" b="0" i="0" u="none" strike="noStrike" cap="none">
                <a:solidFill>
                  <a:srgbClr val="FFFFFF"/>
                </a:solidFill>
                <a:latin typeface="Arial"/>
                <a:ea typeface="Arial"/>
                <a:cs typeface="Arial"/>
                <a:sym typeface="Arial"/>
              </a:defRPr>
            </a:lvl8pPr>
            <a:lvl9pPr marL="4114800" marR="0" lvl="8" indent="-228600" algn="l">
              <a:lnSpc>
                <a:spcPct val="115000"/>
              </a:lnSpc>
              <a:spcBef>
                <a:spcPts val="1600"/>
              </a:spcBef>
              <a:spcAft>
                <a:spcPts val="1600"/>
              </a:spcAft>
              <a:buClr>
                <a:srgbClr val="FFFFFF"/>
              </a:buClr>
              <a:buSzPts val="2000"/>
              <a:buFont typeface="Arial"/>
              <a:buNone/>
              <a:defRPr sz="1400" b="0" i="0" u="none" strike="noStrike" cap="none">
                <a:solidFill>
                  <a:srgbClr val="FFFFFF"/>
                </a:solidFill>
                <a:latin typeface="Arial"/>
                <a:ea typeface="Arial"/>
                <a:cs typeface="Arial"/>
                <a:sym typeface="Arial"/>
              </a:defRPr>
            </a:lvl9pPr>
          </a:lstStyle>
          <a:p>
            <a:endParaRPr/>
          </a:p>
        </p:txBody>
      </p:sp>
      <p:sp>
        <p:nvSpPr>
          <p:cNvPr id="37" name="Google Shape;37;p65"/>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9"/>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lt1"/>
              </a:buClr>
              <a:buSzPts val="2800"/>
              <a:buChar char="•"/>
              <a:defRPr sz="2800"/>
            </a:lvl1pPr>
            <a:lvl2pPr marL="914400" lvl="1" indent="-381000" algn="l">
              <a:lnSpc>
                <a:spcPct val="100000"/>
              </a:lnSpc>
              <a:spcBef>
                <a:spcPts val="480"/>
              </a:spcBef>
              <a:spcAft>
                <a:spcPts val="0"/>
              </a:spcAft>
              <a:buClr>
                <a:schemeClr val="lt1"/>
              </a:buClr>
              <a:buSzPts val="2400"/>
              <a:buChar char="–"/>
              <a:defRPr sz="2400"/>
            </a:lvl2pPr>
            <a:lvl3pPr marL="1371600" lvl="2" indent="-355600" algn="l">
              <a:lnSpc>
                <a:spcPct val="100000"/>
              </a:lnSpc>
              <a:spcBef>
                <a:spcPts val="400"/>
              </a:spcBef>
              <a:spcAft>
                <a:spcPts val="0"/>
              </a:spcAft>
              <a:buClr>
                <a:schemeClr val="lt1"/>
              </a:buClr>
              <a:buSzPts val="2000"/>
              <a:buChar char="•"/>
              <a:defRPr sz="2000"/>
            </a:lvl3pPr>
            <a:lvl4pPr marL="1828800" lvl="3" indent="-342900" algn="l">
              <a:lnSpc>
                <a:spcPct val="100000"/>
              </a:lnSpc>
              <a:spcBef>
                <a:spcPts val="360"/>
              </a:spcBef>
              <a:spcAft>
                <a:spcPts val="0"/>
              </a:spcAft>
              <a:buClr>
                <a:schemeClr val="lt1"/>
              </a:buClr>
              <a:buSzPts val="1800"/>
              <a:buChar char="–"/>
              <a:defRPr sz="1800"/>
            </a:lvl4pPr>
            <a:lvl5pPr marL="2286000" lvl="4" indent="-342900" algn="l">
              <a:lnSpc>
                <a:spcPct val="100000"/>
              </a:lnSpc>
              <a:spcBef>
                <a:spcPts val="360"/>
              </a:spcBef>
              <a:spcAft>
                <a:spcPts val="0"/>
              </a:spcAft>
              <a:buClr>
                <a:schemeClr val="lt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lt1"/>
              </a:buClr>
              <a:buSzPts val="2800"/>
              <a:buChar char="•"/>
              <a:defRPr sz="2800"/>
            </a:lvl1pPr>
            <a:lvl2pPr marL="914400" lvl="1" indent="-381000" algn="l">
              <a:lnSpc>
                <a:spcPct val="100000"/>
              </a:lnSpc>
              <a:spcBef>
                <a:spcPts val="480"/>
              </a:spcBef>
              <a:spcAft>
                <a:spcPts val="0"/>
              </a:spcAft>
              <a:buClr>
                <a:schemeClr val="lt1"/>
              </a:buClr>
              <a:buSzPts val="2400"/>
              <a:buChar char="–"/>
              <a:defRPr sz="2400"/>
            </a:lvl2pPr>
            <a:lvl3pPr marL="1371600" lvl="2" indent="-355600" algn="l">
              <a:lnSpc>
                <a:spcPct val="100000"/>
              </a:lnSpc>
              <a:spcBef>
                <a:spcPts val="400"/>
              </a:spcBef>
              <a:spcAft>
                <a:spcPts val="0"/>
              </a:spcAft>
              <a:buClr>
                <a:schemeClr val="lt1"/>
              </a:buClr>
              <a:buSzPts val="2000"/>
              <a:buChar char="•"/>
              <a:defRPr sz="2000"/>
            </a:lvl3pPr>
            <a:lvl4pPr marL="1828800" lvl="3" indent="-342900" algn="l">
              <a:lnSpc>
                <a:spcPct val="100000"/>
              </a:lnSpc>
              <a:spcBef>
                <a:spcPts val="360"/>
              </a:spcBef>
              <a:spcAft>
                <a:spcPts val="0"/>
              </a:spcAft>
              <a:buClr>
                <a:schemeClr val="lt1"/>
              </a:buClr>
              <a:buSzPts val="1800"/>
              <a:buChar char="–"/>
              <a:defRPr sz="1800"/>
            </a:lvl4pPr>
            <a:lvl5pPr marL="2286000" lvl="4" indent="-342900" algn="l">
              <a:lnSpc>
                <a:spcPct val="100000"/>
              </a:lnSpc>
              <a:spcBef>
                <a:spcPts val="360"/>
              </a:spcBef>
              <a:spcAft>
                <a:spcPts val="0"/>
              </a:spcAft>
              <a:buClr>
                <a:schemeClr val="lt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40"/>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lt1"/>
              </a:buClr>
              <a:buSzPts val="2400"/>
              <a:buNone/>
              <a:defRPr sz="2400" b="1"/>
            </a:lvl1pPr>
            <a:lvl2pPr marL="914400" lvl="1" indent="-228600" algn="l">
              <a:lnSpc>
                <a:spcPct val="100000"/>
              </a:lnSpc>
              <a:spcBef>
                <a:spcPts val="400"/>
              </a:spcBef>
              <a:spcAft>
                <a:spcPts val="0"/>
              </a:spcAft>
              <a:buClr>
                <a:schemeClr val="lt1"/>
              </a:buClr>
              <a:buSzPts val="2000"/>
              <a:buNone/>
              <a:defRPr sz="2000" b="1"/>
            </a:lvl2pPr>
            <a:lvl3pPr marL="1371600" lvl="2" indent="-228600" algn="l">
              <a:lnSpc>
                <a:spcPct val="100000"/>
              </a:lnSpc>
              <a:spcBef>
                <a:spcPts val="360"/>
              </a:spcBef>
              <a:spcAft>
                <a:spcPts val="0"/>
              </a:spcAft>
              <a:buClr>
                <a:schemeClr val="lt1"/>
              </a:buClr>
              <a:buSzPts val="1800"/>
              <a:buNone/>
              <a:defRPr sz="1800" b="1"/>
            </a:lvl3pPr>
            <a:lvl4pPr marL="1828800" lvl="3" indent="-228600" algn="l">
              <a:lnSpc>
                <a:spcPct val="100000"/>
              </a:lnSpc>
              <a:spcBef>
                <a:spcPts val="320"/>
              </a:spcBef>
              <a:spcAft>
                <a:spcPts val="0"/>
              </a:spcAft>
              <a:buClr>
                <a:schemeClr val="lt1"/>
              </a:buClr>
              <a:buSzPts val="1600"/>
              <a:buNone/>
              <a:defRPr sz="1600" b="1"/>
            </a:lvl4pPr>
            <a:lvl5pPr marL="2286000" lvl="4" indent="-228600" algn="l">
              <a:lnSpc>
                <a:spcPct val="100000"/>
              </a:lnSpc>
              <a:spcBef>
                <a:spcPts val="320"/>
              </a:spcBef>
              <a:spcAft>
                <a:spcPts val="0"/>
              </a:spcAft>
              <a:buClr>
                <a:schemeClr val="lt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8" name="Google Shape;48;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lt1"/>
              </a:buClr>
              <a:buSzPts val="2400"/>
              <a:buChar char="•"/>
              <a:defRPr sz="2400"/>
            </a:lvl1pPr>
            <a:lvl2pPr marL="914400" lvl="1" indent="-355600" algn="l">
              <a:lnSpc>
                <a:spcPct val="100000"/>
              </a:lnSpc>
              <a:spcBef>
                <a:spcPts val="400"/>
              </a:spcBef>
              <a:spcAft>
                <a:spcPts val="0"/>
              </a:spcAft>
              <a:buClr>
                <a:schemeClr val="lt1"/>
              </a:buClr>
              <a:buSzPts val="2000"/>
              <a:buChar char="–"/>
              <a:defRPr sz="2000"/>
            </a:lvl2pPr>
            <a:lvl3pPr marL="1371600" lvl="2" indent="-342900" algn="l">
              <a:lnSpc>
                <a:spcPct val="100000"/>
              </a:lnSpc>
              <a:spcBef>
                <a:spcPts val="360"/>
              </a:spcBef>
              <a:spcAft>
                <a:spcPts val="0"/>
              </a:spcAft>
              <a:buClr>
                <a:schemeClr val="lt1"/>
              </a:buClr>
              <a:buSzPts val="1800"/>
              <a:buChar char="•"/>
              <a:defRPr sz="1800"/>
            </a:lvl3pPr>
            <a:lvl4pPr marL="1828800" lvl="3" indent="-330200" algn="l">
              <a:lnSpc>
                <a:spcPct val="100000"/>
              </a:lnSpc>
              <a:spcBef>
                <a:spcPts val="320"/>
              </a:spcBef>
              <a:spcAft>
                <a:spcPts val="0"/>
              </a:spcAft>
              <a:buClr>
                <a:schemeClr val="lt1"/>
              </a:buClr>
              <a:buSzPts val="1600"/>
              <a:buChar char="–"/>
              <a:defRPr sz="1600"/>
            </a:lvl4pPr>
            <a:lvl5pPr marL="2286000" lvl="4" indent="-330200" algn="l">
              <a:lnSpc>
                <a:spcPct val="100000"/>
              </a:lnSpc>
              <a:spcBef>
                <a:spcPts val="320"/>
              </a:spcBef>
              <a:spcAft>
                <a:spcPts val="0"/>
              </a:spcAft>
              <a:buClr>
                <a:schemeClr val="lt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9" name="Google Shape;49;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lt1"/>
              </a:buClr>
              <a:buSzPts val="2400"/>
              <a:buNone/>
              <a:defRPr sz="2400" b="1"/>
            </a:lvl1pPr>
            <a:lvl2pPr marL="914400" lvl="1" indent="-228600" algn="l">
              <a:lnSpc>
                <a:spcPct val="100000"/>
              </a:lnSpc>
              <a:spcBef>
                <a:spcPts val="400"/>
              </a:spcBef>
              <a:spcAft>
                <a:spcPts val="0"/>
              </a:spcAft>
              <a:buClr>
                <a:schemeClr val="lt1"/>
              </a:buClr>
              <a:buSzPts val="2000"/>
              <a:buNone/>
              <a:defRPr sz="2000" b="1"/>
            </a:lvl2pPr>
            <a:lvl3pPr marL="1371600" lvl="2" indent="-228600" algn="l">
              <a:lnSpc>
                <a:spcPct val="100000"/>
              </a:lnSpc>
              <a:spcBef>
                <a:spcPts val="360"/>
              </a:spcBef>
              <a:spcAft>
                <a:spcPts val="0"/>
              </a:spcAft>
              <a:buClr>
                <a:schemeClr val="lt1"/>
              </a:buClr>
              <a:buSzPts val="1800"/>
              <a:buNone/>
              <a:defRPr sz="1800" b="1"/>
            </a:lvl3pPr>
            <a:lvl4pPr marL="1828800" lvl="3" indent="-228600" algn="l">
              <a:lnSpc>
                <a:spcPct val="100000"/>
              </a:lnSpc>
              <a:spcBef>
                <a:spcPts val="320"/>
              </a:spcBef>
              <a:spcAft>
                <a:spcPts val="0"/>
              </a:spcAft>
              <a:buClr>
                <a:schemeClr val="lt1"/>
              </a:buClr>
              <a:buSzPts val="1600"/>
              <a:buNone/>
              <a:defRPr sz="1600" b="1"/>
            </a:lvl4pPr>
            <a:lvl5pPr marL="2286000" lvl="4" indent="-228600" algn="l">
              <a:lnSpc>
                <a:spcPct val="100000"/>
              </a:lnSpc>
              <a:spcBef>
                <a:spcPts val="320"/>
              </a:spcBef>
              <a:spcAft>
                <a:spcPts val="0"/>
              </a:spcAft>
              <a:buClr>
                <a:schemeClr val="lt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lt1"/>
              </a:buClr>
              <a:buSzPts val="2400"/>
              <a:buChar char="•"/>
              <a:defRPr sz="2400"/>
            </a:lvl1pPr>
            <a:lvl2pPr marL="914400" lvl="1" indent="-355600" algn="l">
              <a:lnSpc>
                <a:spcPct val="100000"/>
              </a:lnSpc>
              <a:spcBef>
                <a:spcPts val="400"/>
              </a:spcBef>
              <a:spcAft>
                <a:spcPts val="0"/>
              </a:spcAft>
              <a:buClr>
                <a:schemeClr val="lt1"/>
              </a:buClr>
              <a:buSzPts val="2000"/>
              <a:buChar char="–"/>
              <a:defRPr sz="2000"/>
            </a:lvl2pPr>
            <a:lvl3pPr marL="1371600" lvl="2" indent="-342900" algn="l">
              <a:lnSpc>
                <a:spcPct val="100000"/>
              </a:lnSpc>
              <a:spcBef>
                <a:spcPts val="360"/>
              </a:spcBef>
              <a:spcAft>
                <a:spcPts val="0"/>
              </a:spcAft>
              <a:buClr>
                <a:schemeClr val="lt1"/>
              </a:buClr>
              <a:buSzPts val="1800"/>
              <a:buChar char="•"/>
              <a:defRPr sz="1800"/>
            </a:lvl3pPr>
            <a:lvl4pPr marL="1828800" lvl="3" indent="-330200" algn="l">
              <a:lnSpc>
                <a:spcPct val="100000"/>
              </a:lnSpc>
              <a:spcBef>
                <a:spcPts val="320"/>
              </a:spcBef>
              <a:spcAft>
                <a:spcPts val="0"/>
              </a:spcAft>
              <a:buClr>
                <a:schemeClr val="lt1"/>
              </a:buClr>
              <a:buSzPts val="1600"/>
              <a:buChar char="–"/>
              <a:defRPr sz="1600"/>
            </a:lvl4pPr>
            <a:lvl5pPr marL="2286000" lvl="4" indent="-330200" algn="l">
              <a:lnSpc>
                <a:spcPct val="100000"/>
              </a:lnSpc>
              <a:spcBef>
                <a:spcPts val="320"/>
              </a:spcBef>
              <a:spcAft>
                <a:spcPts val="0"/>
              </a:spcAft>
              <a:buClr>
                <a:schemeClr val="lt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41"/>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6" name="Google Shape;56;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4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5" name="Google Shape;65;p4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lt1"/>
              </a:buClr>
              <a:buSzPts val="3200"/>
              <a:buChar char="•"/>
              <a:defRPr sz="3200"/>
            </a:lvl1pPr>
            <a:lvl2pPr marL="914400" lvl="1" indent="-406400" algn="l">
              <a:lnSpc>
                <a:spcPct val="100000"/>
              </a:lnSpc>
              <a:spcBef>
                <a:spcPts val="560"/>
              </a:spcBef>
              <a:spcAft>
                <a:spcPts val="0"/>
              </a:spcAft>
              <a:buClr>
                <a:schemeClr val="lt1"/>
              </a:buClr>
              <a:buSzPts val="2800"/>
              <a:buChar char="–"/>
              <a:defRPr sz="2800"/>
            </a:lvl2pPr>
            <a:lvl3pPr marL="1371600" lvl="2" indent="-381000" algn="l">
              <a:lnSpc>
                <a:spcPct val="100000"/>
              </a:lnSpc>
              <a:spcBef>
                <a:spcPts val="480"/>
              </a:spcBef>
              <a:spcAft>
                <a:spcPts val="0"/>
              </a:spcAft>
              <a:buClr>
                <a:schemeClr val="lt1"/>
              </a:buClr>
              <a:buSzPts val="2400"/>
              <a:buChar char="•"/>
              <a:defRPr sz="2400"/>
            </a:lvl3pPr>
            <a:lvl4pPr marL="1828800" lvl="3" indent="-355600" algn="l">
              <a:lnSpc>
                <a:spcPct val="100000"/>
              </a:lnSpc>
              <a:spcBef>
                <a:spcPts val="400"/>
              </a:spcBef>
              <a:spcAft>
                <a:spcPts val="0"/>
              </a:spcAft>
              <a:buClr>
                <a:schemeClr val="lt1"/>
              </a:buClr>
              <a:buSzPts val="2000"/>
              <a:buChar char="–"/>
              <a:defRPr sz="2000"/>
            </a:lvl4pPr>
            <a:lvl5pPr marL="2286000" lvl="4" indent="-355600" algn="l">
              <a:lnSpc>
                <a:spcPct val="100000"/>
              </a:lnSpc>
              <a:spcBef>
                <a:spcPts val="400"/>
              </a:spcBef>
              <a:spcAft>
                <a:spcPts val="0"/>
              </a:spcAft>
              <a:buClr>
                <a:schemeClr val="lt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6" name="Google Shape;66;p4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lt1"/>
              </a:buClr>
              <a:buSzPts val="1400"/>
              <a:buNone/>
              <a:defRPr sz="1400"/>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lt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7" name="Google Shape;67;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5" descr="Mandt_SOO-DOH-Presentation_NO-TEXT_5.jpg"/>
          <p:cNvPicPr preferRelativeResize="0"/>
          <p:nvPr/>
        </p:nvPicPr>
        <p:blipFill rotWithShape="1">
          <a:blip r:embed="rId14">
            <a:alphaModFix/>
          </a:blip>
          <a:srcRect/>
          <a:stretch/>
        </p:blipFill>
        <p:spPr>
          <a:xfrm>
            <a:off x="0" y="0"/>
            <a:ext cx="9144000" cy="6858000"/>
          </a:xfrm>
          <a:prstGeom prst="rect">
            <a:avLst/>
          </a:prstGeom>
          <a:noFill/>
          <a:ln>
            <a:noFill/>
          </a:ln>
        </p:spPr>
      </p:pic>
      <p:sp>
        <p:nvSpPr>
          <p:cNvPr id="11" name="Google Shape;11;p35"/>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9pPr>
          </a:lstStyle>
          <a:p>
            <a:endParaRPr/>
          </a:p>
        </p:txBody>
      </p:sp>
      <p:sp>
        <p:nvSpPr>
          <p:cNvPr id="12" name="Google Shape;12;p35"/>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aspen.davis@noaa.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paul.lotoaniu@noaa.gov"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685800" y="1456607"/>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GOES-19 GMAG </a:t>
            </a:r>
            <a:br>
              <a:rPr lang="en-US" dirty="0"/>
            </a:br>
            <a:r>
              <a:rPr lang="en-US" dirty="0"/>
              <a:t>Provisional PS-PVR </a:t>
            </a:r>
            <a:endParaRPr dirty="0"/>
          </a:p>
        </p:txBody>
      </p:sp>
      <p:sp>
        <p:nvSpPr>
          <p:cNvPr id="95" name="Google Shape;95;p1"/>
          <p:cNvSpPr txBox="1">
            <a:spLocks noGrp="1"/>
          </p:cNvSpPr>
          <p:nvPr>
            <p:ph type="subTitle" idx="1"/>
          </p:nvPr>
        </p:nvSpPr>
        <p:spPr>
          <a:xfrm>
            <a:off x="1108586" y="2926632"/>
            <a:ext cx="6926827" cy="289809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000"/>
              <a:buNone/>
            </a:pPr>
            <a:r>
              <a:rPr lang="en-US" sz="2000" dirty="0">
                <a:solidFill>
                  <a:schemeClr val="lt1"/>
                </a:solidFill>
              </a:rPr>
              <a:t>1/24/2025</a:t>
            </a:r>
            <a:endParaRPr dirty="0"/>
          </a:p>
          <a:p>
            <a:pPr marL="0" lvl="0" indent="0" algn="ctr" rtl="0">
              <a:lnSpc>
                <a:spcPct val="90000"/>
              </a:lnSpc>
              <a:spcBef>
                <a:spcPts val="0"/>
              </a:spcBef>
              <a:spcAft>
                <a:spcPts val="0"/>
              </a:spcAft>
              <a:buClr>
                <a:schemeClr val="dk1"/>
              </a:buClr>
              <a:buSzPts val="2000"/>
              <a:buNone/>
            </a:pPr>
            <a:r>
              <a:rPr lang="en-US" sz="2000" dirty="0">
                <a:solidFill>
                  <a:schemeClr val="lt1"/>
                </a:solidFill>
              </a:rPr>
              <a:t>CU/CIRES – NOAA/NCEI</a:t>
            </a:r>
            <a:endParaRPr dirty="0"/>
          </a:p>
          <a:p>
            <a:pPr marL="0" lvl="0" indent="0" algn="ctr" rtl="0">
              <a:lnSpc>
                <a:spcPct val="90000"/>
              </a:lnSpc>
              <a:spcBef>
                <a:spcPts val="0"/>
              </a:spcBef>
              <a:spcAft>
                <a:spcPts val="0"/>
              </a:spcAft>
              <a:buClr>
                <a:schemeClr val="dk1"/>
              </a:buClr>
              <a:buSzPts val="2000"/>
              <a:buNone/>
            </a:pPr>
            <a:endParaRPr sz="2000" dirty="0">
              <a:solidFill>
                <a:schemeClr val="lt1"/>
              </a:solidFill>
            </a:endParaRPr>
          </a:p>
          <a:p>
            <a:pPr marL="0" lvl="0" indent="0" algn="ctr" rtl="0">
              <a:lnSpc>
                <a:spcPct val="90000"/>
              </a:lnSpc>
              <a:spcBef>
                <a:spcPts val="0"/>
              </a:spcBef>
              <a:spcAft>
                <a:spcPts val="0"/>
              </a:spcAft>
              <a:buClr>
                <a:schemeClr val="dk1"/>
              </a:buClr>
              <a:buSzPts val="2000"/>
              <a:buNone/>
            </a:pPr>
            <a:r>
              <a:rPr lang="en-US" sz="2000" dirty="0">
                <a:solidFill>
                  <a:schemeClr val="lt1"/>
                </a:solidFill>
              </a:rPr>
              <a:t>Aspen Davis, Alison Jarvis, Sarah Auriemma,</a:t>
            </a:r>
            <a:endParaRPr sz="2000" dirty="0"/>
          </a:p>
          <a:p>
            <a:pPr marL="0" lvl="0" indent="0" algn="ctr" rtl="0">
              <a:lnSpc>
                <a:spcPct val="90000"/>
              </a:lnSpc>
              <a:spcBef>
                <a:spcPts val="0"/>
              </a:spcBef>
              <a:spcAft>
                <a:spcPts val="0"/>
              </a:spcAft>
              <a:buClr>
                <a:schemeClr val="dk1"/>
              </a:buClr>
              <a:buSzPts val="2000"/>
              <a:buNone/>
            </a:pPr>
            <a:r>
              <a:rPr lang="en-US" sz="2000" dirty="0">
                <a:solidFill>
                  <a:schemeClr val="lt1"/>
                </a:solidFill>
              </a:rPr>
              <a:t> Paul </a:t>
            </a:r>
            <a:r>
              <a:rPr lang="en-US" sz="2000" dirty="0" err="1">
                <a:solidFill>
                  <a:schemeClr val="lt1"/>
                </a:solidFill>
              </a:rPr>
              <a:t>Loto’aniu</a:t>
            </a:r>
            <a:r>
              <a:rPr lang="en-US" sz="2000" dirty="0">
                <a:solidFill>
                  <a:schemeClr val="lt1"/>
                </a:solidFill>
              </a:rPr>
              <a:t>, Michael </a:t>
            </a:r>
            <a:r>
              <a:rPr lang="en-US" sz="2000" dirty="0" err="1">
                <a:solidFill>
                  <a:schemeClr val="lt1"/>
                </a:solidFill>
              </a:rPr>
              <a:t>Grotenhuis</a:t>
            </a:r>
            <a:r>
              <a:rPr lang="en-US" sz="2000" dirty="0">
                <a:solidFill>
                  <a:schemeClr val="lt1"/>
                </a:solidFill>
              </a:rPr>
              <a:t>, </a:t>
            </a:r>
          </a:p>
          <a:p>
            <a:pPr marL="0" lvl="0" indent="0" algn="ctr" rtl="0">
              <a:lnSpc>
                <a:spcPct val="90000"/>
              </a:lnSpc>
              <a:spcBef>
                <a:spcPts val="0"/>
              </a:spcBef>
              <a:spcAft>
                <a:spcPts val="0"/>
              </a:spcAft>
              <a:buClr>
                <a:schemeClr val="dk1"/>
              </a:buClr>
              <a:buSzPts val="2000"/>
              <a:buNone/>
            </a:pPr>
            <a:r>
              <a:rPr lang="en-US" sz="2000" dirty="0">
                <a:solidFill>
                  <a:schemeClr val="lt1"/>
                </a:solidFill>
              </a:rPr>
              <a:t>Frederick Rich, </a:t>
            </a:r>
            <a:r>
              <a:rPr lang="en-US" sz="2000" dirty="0" err="1">
                <a:solidFill>
                  <a:schemeClr val="lt1"/>
                </a:solidFill>
              </a:rPr>
              <a:t>Fadil</a:t>
            </a:r>
            <a:r>
              <a:rPr lang="en-US" sz="2000" dirty="0">
                <a:solidFill>
                  <a:schemeClr val="lt1"/>
                </a:solidFill>
              </a:rPr>
              <a:t> </a:t>
            </a:r>
            <a:r>
              <a:rPr lang="en-US" sz="2000" dirty="0" err="1">
                <a:solidFill>
                  <a:schemeClr val="lt1"/>
                </a:solidFill>
              </a:rPr>
              <a:t>Inceoglu</a:t>
            </a:r>
            <a:endParaRPr sz="2000" dirty="0">
              <a:solidFill>
                <a:schemeClr val="lt1"/>
              </a:solidFill>
            </a:endParaRPr>
          </a:p>
          <a:p>
            <a:pPr marL="0" lvl="0" indent="0" algn="ctr" rtl="0">
              <a:lnSpc>
                <a:spcPct val="90000"/>
              </a:lnSpc>
              <a:spcBef>
                <a:spcPts val="0"/>
              </a:spcBef>
              <a:spcAft>
                <a:spcPts val="0"/>
              </a:spcAft>
              <a:buClr>
                <a:schemeClr val="dk1"/>
              </a:buClr>
              <a:buSzPts val="2800"/>
              <a:buNone/>
            </a:pPr>
            <a:endParaRPr sz="2800" i="1" dirty="0">
              <a:solidFill>
                <a:schemeClr val="lt1"/>
              </a:solidFill>
            </a:endParaRPr>
          </a:p>
          <a:p>
            <a:pPr marL="0" lvl="0" indent="0" algn="ctr" rtl="0">
              <a:lnSpc>
                <a:spcPct val="100000"/>
              </a:lnSpc>
              <a:spcBef>
                <a:spcPts val="400"/>
              </a:spcBef>
              <a:spcAft>
                <a:spcPts val="0"/>
              </a:spcAft>
              <a:buClr>
                <a:schemeClr val="lt1"/>
              </a:buClr>
              <a:buSzPts val="2000"/>
              <a:buNone/>
            </a:pPr>
            <a:r>
              <a:rPr lang="en-US" sz="2000" dirty="0">
                <a:solidFill>
                  <a:schemeClr val="lt1"/>
                </a:solidFill>
              </a:rPr>
              <a:t>Thanks also to the rest of the NCEI Space Weather Group</a:t>
            </a:r>
            <a:endParaRPr dirty="0"/>
          </a:p>
          <a:p>
            <a:pPr marL="0" lvl="0" indent="0" algn="ctr" rtl="0">
              <a:lnSpc>
                <a:spcPct val="100000"/>
              </a:lnSpc>
              <a:spcBef>
                <a:spcPts val="400"/>
              </a:spcBef>
              <a:spcAft>
                <a:spcPts val="0"/>
              </a:spcAft>
              <a:buClr>
                <a:schemeClr val="lt1"/>
              </a:buClr>
              <a:buSzPts val="2000"/>
              <a:buNone/>
            </a:pPr>
            <a:r>
              <a:rPr lang="en-US" sz="2000" dirty="0">
                <a:solidFill>
                  <a:schemeClr val="lt1"/>
                </a:solidFill>
              </a:rPr>
              <a:t>GOES-R Calibration Working Group Organization</a:t>
            </a:r>
            <a:endParaRPr dirty="0"/>
          </a:p>
        </p:txBody>
      </p:sp>
      <p:sp>
        <p:nvSpPr>
          <p:cNvPr id="96" name="Google Shape;96;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97" name="Google Shape;97;p1"/>
          <p:cNvSpPr txBox="1"/>
          <p:nvPr/>
        </p:nvSpPr>
        <p:spPr>
          <a:xfrm>
            <a:off x="598155" y="5892581"/>
            <a:ext cx="8174994"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2"/>
                </a:solidFill>
                <a:latin typeface="Calibri"/>
                <a:ea typeface="Calibri"/>
                <a:cs typeface="Calibri"/>
                <a:sym typeface="Calibri"/>
              </a:rPr>
              <a:t>Acknowledgements: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2"/>
                </a:solidFill>
                <a:latin typeface="Calibri"/>
                <a:ea typeface="Calibri"/>
                <a:cs typeface="Calibri"/>
                <a:sym typeface="Calibri"/>
              </a:rPr>
              <a:t>NSOF, GOES-R Flight/NASA, Lockheed Martin, GSFC, Harris/GOES-R Ground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2"/>
                </a:solidFill>
                <a:latin typeface="Calibri"/>
                <a:ea typeface="Calibri"/>
                <a:cs typeface="Calibri"/>
                <a:sym typeface="Calibri"/>
              </a:rPr>
              <a:t>SWPC and Howard Singer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PLT G19-C-MAG-001:</a:t>
            </a:r>
            <a:br>
              <a:rPr lang="en-US" dirty="0"/>
            </a:br>
            <a:r>
              <a:rPr lang="en-US" dirty="0"/>
              <a:t>Calibration Maneuver</a:t>
            </a:r>
            <a:endParaRPr dirty="0"/>
          </a:p>
        </p:txBody>
      </p:sp>
      <p:sp>
        <p:nvSpPr>
          <p:cNvPr id="174" name="Google Shape;17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175" name="Google Shape;175;p26"/>
          <p:cNvSpPr txBox="1"/>
          <p:nvPr/>
        </p:nvSpPr>
        <p:spPr>
          <a:xfrm>
            <a:off x="6635376" y="896908"/>
            <a:ext cx="984624" cy="40011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PASSED</a:t>
            </a:r>
            <a:endParaRPr sz="1400" b="0" i="0" u="none" strike="noStrike" cap="none">
              <a:solidFill>
                <a:srgbClr val="000000"/>
              </a:solidFill>
              <a:latin typeface="Arial"/>
              <a:ea typeface="Arial"/>
              <a:cs typeface="Arial"/>
              <a:sym typeface="Arial"/>
            </a:endParaRPr>
          </a:p>
        </p:txBody>
      </p:sp>
      <p:sp>
        <p:nvSpPr>
          <p:cNvPr id="176" name="Google Shape;176;p26"/>
          <p:cNvSpPr/>
          <p:nvPr/>
        </p:nvSpPr>
        <p:spPr>
          <a:xfrm>
            <a:off x="-127072" y="2993776"/>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26"/>
          <p:cNvSpPr txBox="1"/>
          <p:nvPr/>
        </p:nvSpPr>
        <p:spPr>
          <a:xfrm>
            <a:off x="127072" y="1110853"/>
            <a:ext cx="4047363" cy="276994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dirty="0">
                <a:solidFill>
                  <a:schemeClr val="lt1"/>
                </a:solidFill>
                <a:latin typeface="Calibri"/>
                <a:ea typeface="Calibri"/>
                <a:cs typeface="Calibri"/>
                <a:sym typeface="Calibri"/>
              </a:rPr>
              <a:t>Two, 3rev maneuvers were performed to determine the sensor zero-level bias and alignment offset</a:t>
            </a:r>
          </a:p>
          <a:p>
            <a:pPr marR="0" lvl="0" algn="l" rtl="0">
              <a:lnSpc>
                <a:spcPct val="100000"/>
              </a:lnSpc>
              <a:spcBef>
                <a:spcPts val="0"/>
              </a:spcBef>
              <a:spcAft>
                <a:spcPts val="0"/>
              </a:spcAft>
              <a:buClr>
                <a:schemeClr val="lt1"/>
              </a:buClr>
              <a:buSzPts val="1600"/>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dirty="0">
                <a:solidFill>
                  <a:schemeClr val="lt1"/>
                </a:solidFill>
                <a:latin typeface="Calibri"/>
                <a:ea typeface="Calibri"/>
                <a:cs typeface="Calibri"/>
                <a:sym typeface="Calibri"/>
              </a:rPr>
              <a:t>Improvements were made to the calibration determination algorithm </a:t>
            </a:r>
            <a:endParaRPr sz="1400" b="0" i="0" u="none" strike="noStrike" cap="none" dirty="0">
              <a:solidFill>
                <a:srgbClr val="000000"/>
              </a:solidFill>
              <a:latin typeface="Arial"/>
              <a:ea typeface="Arial"/>
              <a:cs typeface="Arial"/>
              <a:sym typeface="Arial"/>
            </a:endParaRPr>
          </a:p>
          <a:p>
            <a:pPr marL="742950" lvl="1" indent="-285750">
              <a:buClr>
                <a:schemeClr val="lt1"/>
              </a:buClr>
              <a:buSzPts val="1600"/>
              <a:buFont typeface="Courier New"/>
              <a:buChar char="o"/>
            </a:pPr>
            <a:r>
              <a:rPr lang="en-US" sz="1600" dirty="0">
                <a:solidFill>
                  <a:schemeClr val="lt1"/>
                </a:solidFill>
                <a:latin typeface="Calibri"/>
                <a:ea typeface="Calibri"/>
                <a:cs typeface="Calibri"/>
              </a:rPr>
              <a:t>Determining orthogonality</a:t>
            </a:r>
          </a:p>
          <a:p>
            <a:pPr marL="457200" lvl="1">
              <a:buClr>
                <a:schemeClr val="lt1"/>
              </a:buClr>
              <a:buSzPts val="1600"/>
            </a:pPr>
            <a:endParaRPr lang="en-US" sz="1600" dirty="0">
              <a:solidFill>
                <a:schemeClr val="lt1"/>
              </a:solidFill>
              <a:latin typeface="Calibri"/>
              <a:ea typeface="Calibri"/>
              <a:cs typeface="Calibri"/>
            </a:endParaRPr>
          </a:p>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dirty="0">
                <a:solidFill>
                  <a:schemeClr val="lt1"/>
                </a:solidFill>
                <a:latin typeface="Calibri"/>
                <a:ea typeface="Calibri"/>
                <a:cs typeface="Calibri"/>
                <a:sym typeface="Calibri"/>
              </a:rPr>
              <a:t>Values determined from 3rev were uploaded to the LUT (</a:t>
            </a:r>
            <a:r>
              <a:rPr lang="en-US" sz="1600" b="0" i="0" u="none" strike="noStrike" cap="none" dirty="0" err="1">
                <a:solidFill>
                  <a:schemeClr val="lt1"/>
                </a:solidFill>
                <a:latin typeface="Calibri"/>
                <a:ea typeface="Calibri"/>
                <a:cs typeface="Calibri"/>
                <a:sym typeface="Calibri"/>
              </a:rPr>
              <a:t>RevC</a:t>
            </a:r>
            <a:r>
              <a:rPr lang="en-US" sz="1600" b="0" i="0" u="none" strike="noStrike" cap="none" dirty="0">
                <a:solidFill>
                  <a:schemeClr val="lt1"/>
                </a:solidFill>
                <a:latin typeface="Calibri"/>
                <a:ea typeface="Calibri"/>
                <a:cs typeface="Calibri"/>
                <a:sym typeface="Calibri"/>
              </a:rPr>
              <a:t>) and implemented on November 27, 2024</a:t>
            </a:r>
            <a:endParaRPr sz="1400" b="0" i="0" u="none" strike="noStrike" cap="none" dirty="0">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E253BE84-4777-8BB1-6FBB-AE8155A1A743}"/>
              </a:ext>
            </a:extLst>
          </p:cNvPr>
          <p:cNvPicPr>
            <a:picLocks noChangeAspect="1"/>
          </p:cNvPicPr>
          <p:nvPr/>
        </p:nvPicPr>
        <p:blipFill rotWithShape="1">
          <a:blip r:embed="rId3"/>
          <a:srcRect l="5986" t="9116" r="8907" b="6122"/>
          <a:stretch/>
        </p:blipFill>
        <p:spPr>
          <a:xfrm>
            <a:off x="4460866" y="1457731"/>
            <a:ext cx="4621293" cy="4557887"/>
          </a:xfrm>
          <a:prstGeom prst="rect">
            <a:avLst/>
          </a:prstGeom>
        </p:spPr>
      </p:pic>
      <p:graphicFrame>
        <p:nvGraphicFramePr>
          <p:cNvPr id="2" name="Google Shape;177;p26">
            <a:extLst>
              <a:ext uri="{FF2B5EF4-FFF2-40B4-BE49-F238E27FC236}">
                <a16:creationId xmlns:a16="http://schemas.microsoft.com/office/drawing/2014/main" id="{34C414A9-4ECD-4031-BB38-2998D16F7D4F}"/>
              </a:ext>
            </a:extLst>
          </p:cNvPr>
          <p:cNvGraphicFramePr/>
          <p:nvPr>
            <p:extLst>
              <p:ext uri="{D42A27DB-BD31-4B8C-83A1-F6EECF244321}">
                <p14:modId xmlns:p14="http://schemas.microsoft.com/office/powerpoint/2010/main" val="1941511873"/>
              </p:ext>
            </p:extLst>
          </p:nvPr>
        </p:nvGraphicFramePr>
        <p:xfrm>
          <a:off x="96224" y="4083913"/>
          <a:ext cx="4295875" cy="2347900"/>
        </p:xfrm>
        <a:graphic>
          <a:graphicData uri="http://schemas.openxmlformats.org/drawingml/2006/table">
            <a:tbl>
              <a:tblPr firstRow="1" bandRow="1">
                <a:tableStyleId>{2F077136-1A5F-41C3-985E-745E5E209653}</a:tableStyleId>
              </a:tblPr>
              <a:tblGrid>
                <a:gridCol w="1023525">
                  <a:extLst>
                    <a:ext uri="{9D8B030D-6E8A-4147-A177-3AD203B41FA5}">
                      <a16:colId xmlns:a16="http://schemas.microsoft.com/office/drawing/2014/main" val="20000"/>
                    </a:ext>
                  </a:extLst>
                </a:gridCol>
                <a:gridCol w="501000">
                  <a:extLst>
                    <a:ext uri="{9D8B030D-6E8A-4147-A177-3AD203B41FA5}">
                      <a16:colId xmlns:a16="http://schemas.microsoft.com/office/drawing/2014/main" val="20001"/>
                    </a:ext>
                  </a:extLst>
                </a:gridCol>
                <a:gridCol w="501000">
                  <a:extLst>
                    <a:ext uri="{9D8B030D-6E8A-4147-A177-3AD203B41FA5}">
                      <a16:colId xmlns:a16="http://schemas.microsoft.com/office/drawing/2014/main" val="20002"/>
                    </a:ext>
                  </a:extLst>
                </a:gridCol>
                <a:gridCol w="501000">
                  <a:extLst>
                    <a:ext uri="{9D8B030D-6E8A-4147-A177-3AD203B41FA5}">
                      <a16:colId xmlns:a16="http://schemas.microsoft.com/office/drawing/2014/main" val="20003"/>
                    </a:ext>
                  </a:extLst>
                </a:gridCol>
                <a:gridCol w="399850">
                  <a:extLst>
                    <a:ext uri="{9D8B030D-6E8A-4147-A177-3AD203B41FA5}">
                      <a16:colId xmlns:a16="http://schemas.microsoft.com/office/drawing/2014/main" val="20004"/>
                    </a:ext>
                  </a:extLst>
                </a:gridCol>
                <a:gridCol w="456675">
                  <a:extLst>
                    <a:ext uri="{9D8B030D-6E8A-4147-A177-3AD203B41FA5}">
                      <a16:colId xmlns:a16="http://schemas.microsoft.com/office/drawing/2014/main" val="20005"/>
                    </a:ext>
                  </a:extLst>
                </a:gridCol>
                <a:gridCol w="468675">
                  <a:extLst>
                    <a:ext uri="{9D8B030D-6E8A-4147-A177-3AD203B41FA5}">
                      <a16:colId xmlns:a16="http://schemas.microsoft.com/office/drawing/2014/main" val="20006"/>
                    </a:ext>
                  </a:extLst>
                </a:gridCol>
                <a:gridCol w="444150">
                  <a:extLst>
                    <a:ext uri="{9D8B030D-6E8A-4147-A177-3AD203B41FA5}">
                      <a16:colId xmlns:a16="http://schemas.microsoft.com/office/drawing/2014/main" val="20007"/>
                    </a:ext>
                  </a:extLst>
                </a:gridCol>
              </a:tblGrid>
              <a:tr h="290500">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OBx</a:t>
                      </a: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OBy</a:t>
                      </a: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err="1"/>
                        <a:t>OBz</a:t>
                      </a:r>
                      <a:endParaRPr sz="10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IBx</a:t>
                      </a: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err="1"/>
                        <a:t>IBy</a:t>
                      </a:r>
                      <a:endParaRPr sz="10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IBz</a:t>
                      </a:r>
                      <a:endParaRPr sz="1000" u="none" strike="noStrike" cap="none"/>
                    </a:p>
                  </a:txBody>
                  <a:tcPr marL="91450" marR="91450" marT="45725" marB="45725"/>
                </a:tc>
                <a:extLst>
                  <a:ext uri="{0D108BD9-81ED-4DB2-BD59-A6C34878D82A}">
                    <a16:rowId xmlns:a16="http://schemas.microsoft.com/office/drawing/2014/main" val="10000"/>
                  </a:ext>
                </a:extLst>
              </a:tr>
              <a:tr h="24455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t>Maneuver 1</a:t>
                      </a:r>
                      <a:endParaRPr sz="1000" b="1" u="none" strike="noStrike" cap="none" dirty="0"/>
                    </a:p>
                  </a:txBody>
                  <a:tcPr marL="91450" marR="91450" marT="45725" marB="45725"/>
                </a:tc>
                <a:tc>
                  <a:txBody>
                    <a:bodyPr/>
                    <a:lstStyle/>
                    <a:p>
                      <a:pPr marL="0" marR="0" lvl="0" indent="0" algn="r"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9525" marR="9525" marT="9525" marB="95250" anchor="b"/>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9525" marR="9525" marT="9525" marB="95250" anchor="b"/>
                </a:tc>
                <a:extLst>
                  <a:ext uri="{0D108BD9-81ED-4DB2-BD59-A6C34878D82A}">
                    <a16:rowId xmlns:a16="http://schemas.microsoft.com/office/drawing/2014/main" val="329806826"/>
                  </a:ext>
                </a:extLst>
              </a:tr>
              <a:tr h="24455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Bias </a:t>
                      </a:r>
                      <a:endParaRPr sz="1000" u="none" strike="noStrike" cap="none" dirty="0"/>
                    </a:p>
                  </a:txBody>
                  <a:tcPr marL="91450" marR="91450" marT="45725" marB="45725">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2.326</a:t>
                      </a:r>
                      <a:endParaRPr sz="1000" u="none" strike="noStrike" cap="none" dirty="0">
                        <a:solidFill>
                          <a:schemeClr val="dk1"/>
                        </a:solidFill>
                      </a:endParaRPr>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1.437</a:t>
                      </a:r>
                      <a:endParaRPr sz="1000" u="none" strike="noStrike" cap="none" dirty="0">
                        <a:solidFill>
                          <a:schemeClr val="dk1"/>
                        </a:solidFill>
                      </a:endParaRPr>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-2.439</a:t>
                      </a:r>
                      <a:endParaRPr sz="1000" u="none" strike="noStrike" cap="none" dirty="0">
                        <a:solidFill>
                          <a:schemeClr val="dk1"/>
                        </a:solidFill>
                      </a:endParaRPr>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endParaRPr sz="1000" u="none" strike="noStrike" cap="none" dirty="0"/>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1.886</a:t>
                      </a:r>
                      <a:endParaRPr sz="1000" u="none" strike="noStrike" cap="none" dirty="0">
                        <a:solidFill>
                          <a:schemeClr val="dk1"/>
                        </a:solidFill>
                      </a:endParaRPr>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-0.814</a:t>
                      </a:r>
                      <a:endParaRPr sz="1000" u="none" strike="noStrike" cap="none" dirty="0">
                        <a:solidFill>
                          <a:schemeClr val="dk1"/>
                        </a:solidFill>
                      </a:endParaRPr>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3.746</a:t>
                      </a:r>
                      <a:endParaRPr sz="1000" u="none" strike="noStrike" cap="none" dirty="0">
                        <a:solidFill>
                          <a:schemeClr val="dk1"/>
                        </a:solidFill>
                      </a:endParaRPr>
                    </a:p>
                  </a:txBody>
                  <a:tcPr marL="9525" marR="9525" marT="9525" marB="95250" anchor="b">
                    <a:solidFill>
                      <a:schemeClr val="accent3">
                        <a:alpha val="85255"/>
                      </a:schemeClr>
                    </a:solidFill>
                  </a:tcPr>
                </a:tc>
                <a:extLst>
                  <a:ext uri="{0D108BD9-81ED-4DB2-BD59-A6C34878D82A}">
                    <a16:rowId xmlns:a16="http://schemas.microsoft.com/office/drawing/2014/main" val="10001"/>
                  </a:ext>
                </a:extLst>
              </a:tr>
              <a:tr h="24455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Alignment</a:t>
                      </a:r>
                      <a:endParaRPr sz="1000" u="none" strike="noStrike" cap="none" dirty="0"/>
                    </a:p>
                  </a:txBody>
                  <a:tcPr marL="91450" marR="91450" marT="45725" marB="45725">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0.001</a:t>
                      </a:r>
                      <a:endParaRPr sz="1000" u="none" strike="noStrike" cap="none" dirty="0">
                        <a:solidFill>
                          <a:schemeClr val="dk1"/>
                        </a:solidFill>
                      </a:endParaRPr>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0.0034</a:t>
                      </a:r>
                      <a:endParaRPr sz="1000" u="none" strike="noStrike" cap="none" dirty="0">
                        <a:solidFill>
                          <a:schemeClr val="dk1"/>
                        </a:solidFill>
                      </a:endParaRPr>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0.0000</a:t>
                      </a:r>
                      <a:endParaRPr sz="1000" u="none" strike="noStrike" cap="none" dirty="0">
                        <a:solidFill>
                          <a:schemeClr val="dk1"/>
                        </a:solidFill>
                      </a:endParaRPr>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endParaRPr sz="1000" u="none" strike="noStrike" cap="none" dirty="0"/>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-0.0041</a:t>
                      </a:r>
                      <a:endParaRPr sz="1000" u="none" strike="noStrike" cap="none" dirty="0">
                        <a:solidFill>
                          <a:schemeClr val="dk1"/>
                        </a:solidFill>
                      </a:endParaRPr>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-0.0054</a:t>
                      </a:r>
                      <a:endParaRPr sz="1000" u="none" strike="noStrike" cap="none" dirty="0">
                        <a:solidFill>
                          <a:schemeClr val="dk1"/>
                        </a:solidFill>
                      </a:endParaRPr>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0.0157</a:t>
                      </a:r>
                      <a:endParaRPr sz="1000" u="none" strike="noStrike" cap="none" dirty="0">
                        <a:solidFill>
                          <a:schemeClr val="dk1"/>
                        </a:solidFill>
                      </a:endParaRPr>
                    </a:p>
                  </a:txBody>
                  <a:tcPr marL="9525" marR="9525" marT="9525" marB="95250" anchor="b">
                    <a:solidFill>
                      <a:schemeClr val="accent3">
                        <a:alpha val="85255"/>
                      </a:schemeClr>
                    </a:solidFill>
                  </a:tcPr>
                </a:tc>
                <a:extLst>
                  <a:ext uri="{0D108BD9-81ED-4DB2-BD59-A6C34878D82A}">
                    <a16:rowId xmlns:a16="http://schemas.microsoft.com/office/drawing/2014/main" val="837395476"/>
                  </a:ext>
                </a:extLst>
              </a:tr>
              <a:tr h="24455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Orthogonality* </a:t>
                      </a:r>
                      <a:endParaRPr sz="1000" u="none" strike="noStrike" cap="none" dirty="0"/>
                    </a:p>
                  </a:txBody>
                  <a:tcPr marL="91450" marR="91450" marT="45725" marB="45725">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 -0.0075</a:t>
                      </a:r>
                      <a:endParaRPr sz="1000" u="none" strike="noStrike" cap="none" dirty="0"/>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-0.0019 </a:t>
                      </a:r>
                      <a:endParaRPr sz="1000" u="none" strike="noStrike" cap="none" dirty="0"/>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-0.0036 </a:t>
                      </a:r>
                      <a:endParaRPr sz="1000" u="none" strike="noStrike" cap="none" dirty="0"/>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 </a:t>
                      </a:r>
                      <a:endParaRPr sz="1000" u="none" strike="noStrike" cap="none" dirty="0"/>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 -0.002</a:t>
                      </a:r>
                      <a:endParaRPr sz="1000" u="none" strike="noStrike" cap="none" dirty="0"/>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-0.0035 </a:t>
                      </a:r>
                      <a:endParaRPr sz="1000" u="none" strike="noStrike" cap="none" dirty="0"/>
                    </a:p>
                  </a:txBody>
                  <a:tcPr marL="9525" marR="9525" marT="9525" marB="95250" anchor="b">
                    <a:solidFill>
                      <a:schemeClr val="accent3">
                        <a:alpha val="85255"/>
                      </a:schemeClr>
                    </a:solidFill>
                  </a:tcPr>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0.0165 </a:t>
                      </a:r>
                      <a:endParaRPr sz="1000" u="none" strike="noStrike" cap="none" dirty="0"/>
                    </a:p>
                  </a:txBody>
                  <a:tcPr marL="9525" marR="9525" marT="9525" marB="95250" anchor="b">
                    <a:solidFill>
                      <a:schemeClr val="accent3">
                        <a:alpha val="85255"/>
                      </a:schemeClr>
                    </a:solidFill>
                  </a:tcPr>
                </a:tc>
                <a:extLst>
                  <a:ext uri="{0D108BD9-81ED-4DB2-BD59-A6C34878D82A}">
                    <a16:rowId xmlns:a16="http://schemas.microsoft.com/office/drawing/2014/main" val="10003"/>
                  </a:ext>
                </a:extLst>
              </a:tr>
              <a:tr h="244550">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dirty="0"/>
                        <a:t>Maneuver 2</a:t>
                      </a:r>
                      <a:endParaRPr sz="1000" b="1" u="none" strike="noStrike" cap="none" dirty="0"/>
                    </a:p>
                  </a:txBody>
                  <a:tcPr marL="91450" marR="91450" marT="45725" marB="45725"/>
                </a:tc>
                <a:tc>
                  <a:txBody>
                    <a:bodyPr/>
                    <a:lstStyle/>
                    <a:p>
                      <a:pPr marL="0" marR="0" lvl="0" indent="0" algn="r"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9525" marR="9525" marT="9525" marB="95250" anchor="b"/>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endParaRPr sz="1000" u="none" strike="noStrike" cap="none" dirty="0">
                        <a:solidFill>
                          <a:schemeClr val="dk1"/>
                        </a:solidFill>
                      </a:endParaRPr>
                    </a:p>
                  </a:txBody>
                  <a:tcPr marL="9525" marR="9525" marT="9525" marB="95250" anchor="b"/>
                </a:tc>
                <a:extLst>
                  <a:ext uri="{0D108BD9-81ED-4DB2-BD59-A6C34878D82A}">
                    <a16:rowId xmlns:a16="http://schemas.microsoft.com/office/drawing/2014/main" val="598973749"/>
                  </a:ext>
                </a:extLst>
              </a:tr>
              <a:tr h="24455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Bias</a:t>
                      </a:r>
                      <a:endParaRPr sz="1000" u="none" strike="noStrike" cap="none" dirty="0"/>
                    </a:p>
                  </a:txBody>
                  <a:tcPr marL="91450" marR="91450" marT="45725" marB="45725"/>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1.454</a:t>
                      </a: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1.733</a:t>
                      </a: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-3.153</a:t>
                      </a:r>
                      <a:endParaRPr sz="1000" u="none" strike="noStrike" cap="none" dirty="0">
                        <a:solidFill>
                          <a:schemeClr val="dk1"/>
                        </a:solidFill>
                      </a:endParaRPr>
                    </a:p>
                  </a:txBody>
                  <a:tcPr marL="9525" marR="9525" marT="9525" marB="95250" anchor="b"/>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1.051</a:t>
                      </a: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-1.322</a:t>
                      </a: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4.5</a:t>
                      </a:r>
                      <a:endParaRPr sz="1000" u="none" strike="noStrike" cap="none" dirty="0">
                        <a:solidFill>
                          <a:schemeClr val="dk1"/>
                        </a:solidFill>
                      </a:endParaRPr>
                    </a:p>
                  </a:txBody>
                  <a:tcPr marL="9525" marR="9525" marT="9525" marB="95250" anchor="b"/>
                </a:tc>
                <a:extLst>
                  <a:ext uri="{0D108BD9-81ED-4DB2-BD59-A6C34878D82A}">
                    <a16:rowId xmlns:a16="http://schemas.microsoft.com/office/drawing/2014/main" val="2407751765"/>
                  </a:ext>
                </a:extLst>
              </a:tr>
              <a:tr h="24455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Alignment</a:t>
                      </a:r>
                      <a:endParaRPr sz="1000" u="none" strike="noStrike" cap="none" dirty="0"/>
                    </a:p>
                  </a:txBody>
                  <a:tcPr marL="91450" marR="91450" marT="45725" marB="45725"/>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0.0126</a:t>
                      </a: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-0.0091</a:t>
                      </a: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0.0073</a:t>
                      </a:r>
                      <a:endParaRPr sz="1000" u="none" strike="noStrike" cap="none" dirty="0">
                        <a:solidFill>
                          <a:schemeClr val="dk1"/>
                        </a:solidFill>
                      </a:endParaRPr>
                    </a:p>
                  </a:txBody>
                  <a:tcPr marL="9525" marR="9525" marT="9525" marB="95250" anchor="b"/>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0.0124</a:t>
                      </a: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0.0086</a:t>
                      </a: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-0.0074</a:t>
                      </a:r>
                      <a:endParaRPr sz="1000" u="none" strike="noStrike" cap="none" dirty="0">
                        <a:solidFill>
                          <a:schemeClr val="dk1"/>
                        </a:solidFill>
                      </a:endParaRPr>
                    </a:p>
                  </a:txBody>
                  <a:tcPr marL="9525" marR="9525" marT="9525" marB="95250" anchor="b"/>
                </a:tc>
                <a:extLst>
                  <a:ext uri="{0D108BD9-81ED-4DB2-BD59-A6C34878D82A}">
                    <a16:rowId xmlns:a16="http://schemas.microsoft.com/office/drawing/2014/main" val="3966775689"/>
                  </a:ext>
                </a:extLst>
              </a:tr>
              <a:tr h="24455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Orthogonality*</a:t>
                      </a:r>
                      <a:endParaRPr sz="1000" u="none" strike="noStrike" cap="none" dirty="0"/>
                    </a:p>
                  </a:txBody>
                  <a:tcPr marL="91450" marR="91450" marT="45725" marB="45725"/>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0.0046</a:t>
                      </a: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-0.0033</a:t>
                      </a: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0.0047</a:t>
                      </a:r>
                      <a:endParaRPr sz="1000" u="none" strike="noStrike" cap="none" dirty="0">
                        <a:solidFill>
                          <a:schemeClr val="dk1"/>
                        </a:solidFill>
                      </a:endParaRPr>
                    </a:p>
                  </a:txBody>
                  <a:tcPr marL="9525" marR="9525" marT="9525" marB="95250" anchor="b"/>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dirty="0"/>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0.0045</a:t>
                      </a: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0.0023</a:t>
                      </a:r>
                      <a:endParaRPr sz="1000" u="none" strike="noStrike" cap="none" dirty="0">
                        <a:solidFill>
                          <a:schemeClr val="dk1"/>
                        </a:solidFill>
                      </a:endParaRPr>
                    </a:p>
                  </a:txBody>
                  <a:tcPr marL="9525" marR="9525" marT="9525" marB="95250" anchor="b"/>
                </a:tc>
                <a:tc>
                  <a:txBody>
                    <a:bodyPr/>
                    <a:lstStyle/>
                    <a:p>
                      <a:pPr marL="0" marR="0" lvl="0" indent="0" algn="r" rtl="0">
                        <a:lnSpc>
                          <a:spcPct val="100000"/>
                        </a:lnSpc>
                        <a:spcBef>
                          <a:spcPts val="0"/>
                        </a:spcBef>
                        <a:spcAft>
                          <a:spcPts val="0"/>
                        </a:spcAft>
                        <a:buClr>
                          <a:srgbClr val="000000"/>
                        </a:buClr>
                        <a:buSzPts val="1000"/>
                        <a:buFont typeface="Arial"/>
                        <a:buNone/>
                      </a:pPr>
                      <a:r>
                        <a:rPr lang="en-US" sz="1000" u="none" strike="noStrike" cap="none" dirty="0">
                          <a:solidFill>
                            <a:schemeClr val="dk1"/>
                          </a:solidFill>
                        </a:rPr>
                        <a:t>-0.0054</a:t>
                      </a:r>
                      <a:endParaRPr sz="1000" u="none" strike="noStrike" cap="none" dirty="0">
                        <a:solidFill>
                          <a:schemeClr val="dk1"/>
                        </a:solidFill>
                      </a:endParaRPr>
                    </a:p>
                  </a:txBody>
                  <a:tcPr marL="9525" marR="9525" marT="9525" marB="95250" anchor="b"/>
                </a:tc>
                <a:extLst>
                  <a:ext uri="{0D108BD9-81ED-4DB2-BD59-A6C34878D82A}">
                    <a16:rowId xmlns:a16="http://schemas.microsoft.com/office/drawing/2014/main" val="2045076058"/>
                  </a:ext>
                </a:extLst>
              </a:tr>
            </a:tbl>
          </a:graphicData>
        </a:graphic>
      </p:graphicFrame>
      <p:sp>
        <p:nvSpPr>
          <p:cNvPr id="3" name="TextBox 2">
            <a:extLst>
              <a:ext uri="{FF2B5EF4-FFF2-40B4-BE49-F238E27FC236}">
                <a16:creationId xmlns:a16="http://schemas.microsoft.com/office/drawing/2014/main" id="{029D0A97-46BC-731F-41BB-B18D91FA2D9C}"/>
              </a:ext>
            </a:extLst>
          </p:cNvPr>
          <p:cNvSpPr txBox="1"/>
          <p:nvPr/>
        </p:nvSpPr>
        <p:spPr>
          <a:xfrm>
            <a:off x="30993" y="6437926"/>
            <a:ext cx="4239519" cy="461665"/>
          </a:xfrm>
          <a:prstGeom prst="rect">
            <a:avLst/>
          </a:prstGeom>
          <a:noFill/>
        </p:spPr>
        <p:txBody>
          <a:bodyPr wrap="square" rtlCol="0">
            <a:spAutoFit/>
          </a:bodyPr>
          <a:lstStyle/>
          <a:p>
            <a:r>
              <a:rPr lang="en-US" sz="1200" dirty="0">
                <a:solidFill>
                  <a:schemeClr val="bg1"/>
                </a:solidFill>
              </a:rPr>
              <a:t>*orthogonality is included as an adjustment to the factory alignment matrix</a:t>
            </a:r>
          </a:p>
        </p:txBody>
      </p:sp>
      <p:sp>
        <p:nvSpPr>
          <p:cNvPr id="4" name="TextBox 3">
            <a:extLst>
              <a:ext uri="{FF2B5EF4-FFF2-40B4-BE49-F238E27FC236}">
                <a16:creationId xmlns:a16="http://schemas.microsoft.com/office/drawing/2014/main" id="{C4123484-E666-7A3D-94BF-09BAD43196B7}"/>
              </a:ext>
            </a:extLst>
          </p:cNvPr>
          <p:cNvSpPr txBox="1"/>
          <p:nvPr/>
        </p:nvSpPr>
        <p:spPr>
          <a:xfrm>
            <a:off x="6172269" y="1457731"/>
            <a:ext cx="1542426" cy="523220"/>
          </a:xfrm>
          <a:prstGeom prst="rect">
            <a:avLst/>
          </a:prstGeom>
          <a:solidFill>
            <a:schemeClr val="bg1"/>
          </a:solidFill>
        </p:spPr>
        <p:txBody>
          <a:bodyPr wrap="square" rtlCol="0">
            <a:spAutoFit/>
          </a:bodyPr>
          <a:lstStyle/>
          <a:p>
            <a:pPr algn="ctr"/>
            <a:r>
              <a:rPr lang="en-US" dirty="0"/>
              <a:t>Uncalibrated OB-IB</a:t>
            </a:r>
          </a:p>
        </p:txBody>
      </p:sp>
      <p:sp>
        <p:nvSpPr>
          <p:cNvPr id="6" name="TextBox 5">
            <a:extLst>
              <a:ext uri="{FF2B5EF4-FFF2-40B4-BE49-F238E27FC236}">
                <a16:creationId xmlns:a16="http://schemas.microsoft.com/office/drawing/2014/main" id="{50AAD43B-B64C-5A02-B9C8-92B70CEB2D70}"/>
              </a:ext>
            </a:extLst>
          </p:cNvPr>
          <p:cNvSpPr txBox="1"/>
          <p:nvPr/>
        </p:nvSpPr>
        <p:spPr>
          <a:xfrm>
            <a:off x="6172269" y="3732585"/>
            <a:ext cx="1542426" cy="523220"/>
          </a:xfrm>
          <a:prstGeom prst="rect">
            <a:avLst/>
          </a:prstGeom>
          <a:solidFill>
            <a:schemeClr val="bg1"/>
          </a:solidFill>
        </p:spPr>
        <p:txBody>
          <a:bodyPr wrap="square" rtlCol="0">
            <a:spAutoFit/>
          </a:bodyPr>
          <a:lstStyle/>
          <a:p>
            <a:pPr algn="ctr"/>
            <a:r>
              <a:rPr lang="en-US" dirty="0"/>
              <a:t>Calibrated </a:t>
            </a:r>
          </a:p>
          <a:p>
            <a:pPr algn="ctr"/>
            <a:r>
              <a:rPr lang="en-US" dirty="0"/>
              <a:t>OB-IB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PLT G19-E-MAG-002:</a:t>
            </a:r>
            <a:br>
              <a:rPr lang="en-US" dirty="0"/>
            </a:br>
            <a:r>
              <a:rPr lang="en-US" dirty="0"/>
              <a:t>Health Test</a:t>
            </a:r>
            <a:endParaRPr dirty="0"/>
          </a:p>
        </p:txBody>
      </p:sp>
      <p:sp>
        <p:nvSpPr>
          <p:cNvPr id="185" name="Google Shape;185;p11"/>
          <p:cNvSpPr txBox="1">
            <a:spLocks noGrp="1"/>
          </p:cNvSpPr>
          <p:nvPr>
            <p:ph type="body" idx="1"/>
          </p:nvPr>
        </p:nvSpPr>
        <p:spPr>
          <a:xfrm>
            <a:off x="0" y="2088393"/>
            <a:ext cx="3906078" cy="34501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1600"/>
              <a:buChar char="•"/>
            </a:pPr>
            <a:r>
              <a:rPr lang="en-US" sz="1600" dirty="0"/>
              <a:t>The Goddard Magnetometer provides the functionality to place a known incremental step on all axes of a specified sensor</a:t>
            </a:r>
            <a:endParaRPr dirty="0"/>
          </a:p>
          <a:p>
            <a:pPr marL="0" lvl="0" indent="0" algn="l" rtl="0">
              <a:lnSpc>
                <a:spcPct val="100000"/>
              </a:lnSpc>
              <a:spcBef>
                <a:spcPts val="320"/>
              </a:spcBef>
              <a:spcAft>
                <a:spcPts val="0"/>
              </a:spcAft>
              <a:buClr>
                <a:schemeClr val="lt1"/>
              </a:buClr>
              <a:buSzPts val="1600"/>
              <a:buNone/>
            </a:pPr>
            <a:endParaRPr sz="1600" dirty="0"/>
          </a:p>
          <a:p>
            <a:pPr marL="342900" lvl="0" indent="-342900" algn="l" rtl="0">
              <a:lnSpc>
                <a:spcPct val="100000"/>
              </a:lnSpc>
              <a:spcBef>
                <a:spcPts val="320"/>
              </a:spcBef>
              <a:spcAft>
                <a:spcPts val="0"/>
              </a:spcAft>
              <a:buSzPts val="1600"/>
              <a:buChar char="•"/>
            </a:pPr>
            <a:r>
              <a:rPr lang="en-US" sz="1600" dirty="0"/>
              <a:t>Testing that the GMAG measures the full range of values that might be observed in space </a:t>
            </a:r>
            <a:endParaRPr dirty="0"/>
          </a:p>
          <a:p>
            <a:pPr marL="342900" lvl="0" indent="-241300" algn="l" rtl="0">
              <a:lnSpc>
                <a:spcPct val="100000"/>
              </a:lnSpc>
              <a:spcBef>
                <a:spcPts val="320"/>
              </a:spcBef>
              <a:spcAft>
                <a:spcPts val="0"/>
              </a:spcAft>
              <a:buClr>
                <a:schemeClr val="lt1"/>
              </a:buClr>
              <a:buSzPts val="1600"/>
              <a:buNone/>
            </a:pPr>
            <a:endParaRPr sz="1600" dirty="0"/>
          </a:p>
          <a:p>
            <a:pPr marL="342900" lvl="0" indent="-342900" algn="l" rtl="0">
              <a:lnSpc>
                <a:spcPct val="100000"/>
              </a:lnSpc>
              <a:spcBef>
                <a:spcPts val="320"/>
              </a:spcBef>
              <a:spcAft>
                <a:spcPts val="0"/>
              </a:spcAft>
              <a:buSzPts val="1600"/>
              <a:buChar char="•"/>
            </a:pPr>
            <a:r>
              <a:rPr lang="en-US" sz="1600" dirty="0"/>
              <a:t>GMAG successfully registered all pulses proportionally to the input signal as expected</a:t>
            </a:r>
            <a:endParaRPr sz="1600" dirty="0"/>
          </a:p>
        </p:txBody>
      </p:sp>
      <p:sp>
        <p:nvSpPr>
          <p:cNvPr id="186" name="Google Shape;18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187" name="Google Shape;187;p11"/>
          <p:cNvSpPr txBox="1"/>
          <p:nvPr/>
        </p:nvSpPr>
        <p:spPr>
          <a:xfrm>
            <a:off x="6635376" y="896908"/>
            <a:ext cx="984624" cy="40011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PASSED</a:t>
            </a:r>
            <a:endParaRPr sz="1400" b="0" i="0" u="none" strike="noStrike" cap="none">
              <a:solidFill>
                <a:srgbClr val="000000"/>
              </a:solidFill>
              <a:latin typeface="Arial"/>
              <a:ea typeface="Arial"/>
              <a:cs typeface="Arial"/>
              <a:sym typeface="Arial"/>
            </a:endParaRPr>
          </a:p>
        </p:txBody>
      </p:sp>
      <p:pic>
        <p:nvPicPr>
          <p:cNvPr id="1028" name="Picture 4">
            <a:extLst>
              <a:ext uri="{FF2B5EF4-FFF2-40B4-BE49-F238E27FC236}">
                <a16:creationId xmlns:a16="http://schemas.microsoft.com/office/drawing/2014/main" id="{D381B240-6686-3566-FF27-CA6AAD26BE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82" t="7637" r="6364" b="6303"/>
          <a:stretch/>
        </p:blipFill>
        <p:spPr bwMode="auto">
          <a:xfrm>
            <a:off x="4097561" y="1802260"/>
            <a:ext cx="4911277" cy="38487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8B94AD-CA19-59AF-6265-6F3A547E44BB}"/>
              </a:ext>
            </a:extLst>
          </p:cNvPr>
          <p:cNvSpPr txBox="1"/>
          <p:nvPr/>
        </p:nvSpPr>
        <p:spPr>
          <a:xfrm>
            <a:off x="7804953" y="2014403"/>
            <a:ext cx="983941" cy="307777"/>
          </a:xfrm>
          <a:prstGeom prst="rect">
            <a:avLst/>
          </a:prstGeom>
          <a:solidFill>
            <a:schemeClr val="bg1"/>
          </a:solidFill>
        </p:spPr>
        <p:txBody>
          <a:bodyPr wrap="square" rtlCol="0">
            <a:spAutoFit/>
          </a:bodyPr>
          <a:lstStyle/>
          <a:p>
            <a:r>
              <a:rPr lang="en-US" dirty="0"/>
              <a:t>Outboard</a:t>
            </a:r>
          </a:p>
        </p:txBody>
      </p:sp>
      <p:sp>
        <p:nvSpPr>
          <p:cNvPr id="3" name="TextBox 2">
            <a:extLst>
              <a:ext uri="{FF2B5EF4-FFF2-40B4-BE49-F238E27FC236}">
                <a16:creationId xmlns:a16="http://schemas.microsoft.com/office/drawing/2014/main" id="{10017A40-9CCD-AC67-A641-7B3AD1A4F9D3}"/>
              </a:ext>
            </a:extLst>
          </p:cNvPr>
          <p:cNvSpPr txBox="1"/>
          <p:nvPr/>
        </p:nvSpPr>
        <p:spPr>
          <a:xfrm>
            <a:off x="7809392" y="3885676"/>
            <a:ext cx="983941" cy="307777"/>
          </a:xfrm>
          <a:prstGeom prst="rect">
            <a:avLst/>
          </a:prstGeom>
          <a:solidFill>
            <a:schemeClr val="bg1"/>
          </a:solidFill>
        </p:spPr>
        <p:txBody>
          <a:bodyPr wrap="square" rtlCol="0">
            <a:spAutoFit/>
          </a:bodyPr>
          <a:lstStyle/>
          <a:p>
            <a:r>
              <a:rPr lang="en-US" dirty="0"/>
              <a:t>Inboard</a:t>
            </a:r>
          </a:p>
        </p:txBody>
      </p:sp>
      <p:sp>
        <p:nvSpPr>
          <p:cNvPr id="4" name="TextBox 3">
            <a:extLst>
              <a:ext uri="{FF2B5EF4-FFF2-40B4-BE49-F238E27FC236}">
                <a16:creationId xmlns:a16="http://schemas.microsoft.com/office/drawing/2014/main" id="{A3CB6A05-5D91-129F-A3C8-2DFA586A1352}"/>
              </a:ext>
            </a:extLst>
          </p:cNvPr>
          <p:cNvSpPr txBox="1"/>
          <p:nvPr/>
        </p:nvSpPr>
        <p:spPr>
          <a:xfrm>
            <a:off x="5794217" y="1811044"/>
            <a:ext cx="1682317" cy="307777"/>
          </a:xfrm>
          <a:prstGeom prst="rect">
            <a:avLst/>
          </a:prstGeom>
          <a:solidFill>
            <a:schemeClr val="bg1"/>
          </a:solidFill>
        </p:spPr>
        <p:txBody>
          <a:bodyPr wrap="square" rtlCol="0">
            <a:spAutoFit/>
          </a:bodyPr>
          <a:lstStyle/>
          <a:p>
            <a:r>
              <a:rPr lang="en-US" dirty="0"/>
              <a:t>GOES-19 PLT 002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title"/>
          </p:nvPr>
        </p:nvSpPr>
        <p:spPr>
          <a:xfrm>
            <a:off x="457200" y="136525"/>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PLT-G19-E-MAG-003</a:t>
            </a:r>
            <a:br>
              <a:rPr lang="en-US" dirty="0"/>
            </a:br>
            <a:r>
              <a:rPr lang="en-US" dirty="0"/>
              <a:t>Sensitivity to Interference</a:t>
            </a:r>
            <a:endParaRPr dirty="0"/>
          </a:p>
        </p:txBody>
      </p:sp>
      <p:sp>
        <p:nvSpPr>
          <p:cNvPr id="194" name="Google Shape;194;p12"/>
          <p:cNvSpPr txBox="1">
            <a:spLocks noGrp="1"/>
          </p:cNvSpPr>
          <p:nvPr>
            <p:ph type="body" idx="1"/>
          </p:nvPr>
        </p:nvSpPr>
        <p:spPr>
          <a:xfrm>
            <a:off x="0" y="1701708"/>
            <a:ext cx="433832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1400"/>
              <a:buChar char="•"/>
            </a:pPr>
            <a:r>
              <a:rPr lang="en-US" sz="1600" dirty="0"/>
              <a:t>Test subsystems to demonstrate that no stray fields are greater than magnetometer noise requirement </a:t>
            </a:r>
            <a:endParaRPr sz="1600" dirty="0"/>
          </a:p>
          <a:p>
            <a:pPr marL="742950" lvl="1" indent="-285750" algn="l" rtl="0">
              <a:lnSpc>
                <a:spcPct val="100000"/>
              </a:lnSpc>
              <a:spcBef>
                <a:spcPts val="280"/>
              </a:spcBef>
              <a:spcAft>
                <a:spcPts val="0"/>
              </a:spcAft>
              <a:buClr>
                <a:schemeClr val="lt1"/>
              </a:buClr>
              <a:buSzPts val="1400"/>
              <a:buChar char="–"/>
            </a:pPr>
            <a:r>
              <a:rPr lang="en-US" sz="1600" dirty="0"/>
              <a:t>Outside of the Arc Jet disturbances, none of the spacecraft generated fields cause the magnetometer measurement to exceed the required noise levels.</a:t>
            </a:r>
          </a:p>
          <a:p>
            <a:pPr marL="742950" lvl="1" indent="-285750">
              <a:spcBef>
                <a:spcPts val="280"/>
              </a:spcBef>
              <a:buSzPts val="1400"/>
            </a:pPr>
            <a:r>
              <a:rPr lang="en-US" sz="1600" dirty="0"/>
              <a:t>Zero crossing of reaction wheels do cause changes in the magnetic field, but this is expected</a:t>
            </a:r>
            <a:endParaRPr sz="1600" dirty="0"/>
          </a:p>
          <a:p>
            <a:pPr marL="742950" lvl="1" indent="-285750" algn="l" rtl="0">
              <a:lnSpc>
                <a:spcPct val="100000"/>
              </a:lnSpc>
              <a:spcBef>
                <a:spcPts val="280"/>
              </a:spcBef>
              <a:spcAft>
                <a:spcPts val="0"/>
              </a:spcAft>
              <a:buClr>
                <a:schemeClr val="lt1"/>
              </a:buClr>
              <a:buSzPts val="1400"/>
              <a:buChar char="–"/>
            </a:pPr>
            <a:r>
              <a:rPr lang="en-US" sz="1600" dirty="0"/>
              <a:t>Events involving spacecraft slewing do cause changes in magnetic field, but these are expected </a:t>
            </a:r>
          </a:p>
          <a:p>
            <a:pPr marL="342900" lvl="0" indent="-342900" algn="l" rtl="0">
              <a:lnSpc>
                <a:spcPct val="100000"/>
              </a:lnSpc>
              <a:spcBef>
                <a:spcPts val="280"/>
              </a:spcBef>
              <a:spcAft>
                <a:spcPts val="0"/>
              </a:spcAft>
              <a:buClr>
                <a:schemeClr val="lt1"/>
              </a:buClr>
              <a:buSzPts val="1400"/>
              <a:buChar char="•"/>
            </a:pPr>
            <a:r>
              <a:rPr lang="en-US" sz="1600" dirty="0"/>
              <a:t>Sensitivity to interference monitoring continues through full validation</a:t>
            </a:r>
            <a:endParaRPr sz="1600" dirty="0"/>
          </a:p>
          <a:p>
            <a:pPr marL="457200" lvl="1" indent="0" algn="l" rtl="0">
              <a:lnSpc>
                <a:spcPct val="100000"/>
              </a:lnSpc>
              <a:spcBef>
                <a:spcPts val="200"/>
              </a:spcBef>
              <a:spcAft>
                <a:spcPts val="0"/>
              </a:spcAft>
              <a:buClr>
                <a:schemeClr val="lt1"/>
              </a:buClr>
              <a:buSzPts val="1000"/>
              <a:buNone/>
            </a:pPr>
            <a:endParaRPr sz="1000" dirty="0"/>
          </a:p>
          <a:p>
            <a:pPr marL="0" lvl="0" indent="0" algn="l" rtl="0">
              <a:lnSpc>
                <a:spcPct val="100000"/>
              </a:lnSpc>
              <a:spcBef>
                <a:spcPts val="280"/>
              </a:spcBef>
              <a:spcAft>
                <a:spcPts val="0"/>
              </a:spcAft>
              <a:buClr>
                <a:schemeClr val="lt1"/>
              </a:buClr>
              <a:buSzPts val="1400"/>
              <a:buNone/>
            </a:pPr>
            <a:endParaRPr sz="1400" dirty="0"/>
          </a:p>
          <a:p>
            <a:pPr marL="342900" lvl="0" indent="-254000" algn="l" rtl="0">
              <a:lnSpc>
                <a:spcPct val="100000"/>
              </a:lnSpc>
              <a:spcBef>
                <a:spcPts val="280"/>
              </a:spcBef>
              <a:spcAft>
                <a:spcPts val="0"/>
              </a:spcAft>
              <a:buClr>
                <a:schemeClr val="lt1"/>
              </a:buClr>
              <a:buSzPts val="1400"/>
              <a:buNone/>
            </a:pPr>
            <a:endParaRPr sz="1400" dirty="0"/>
          </a:p>
        </p:txBody>
      </p:sp>
      <p:sp>
        <p:nvSpPr>
          <p:cNvPr id="195" name="Google Shape;195;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196" name="Google Shape;196;p12"/>
          <p:cNvSpPr txBox="1"/>
          <p:nvPr/>
        </p:nvSpPr>
        <p:spPr>
          <a:xfrm>
            <a:off x="7127688" y="900083"/>
            <a:ext cx="984624" cy="40011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PASSED</a:t>
            </a:r>
            <a:endParaRPr sz="1400" b="0" i="0" u="none" strike="noStrike" cap="none">
              <a:solidFill>
                <a:srgbClr val="000000"/>
              </a:solidFill>
              <a:latin typeface="Arial"/>
              <a:ea typeface="Arial"/>
              <a:cs typeface="Arial"/>
              <a:sym typeface="Arial"/>
            </a:endParaRPr>
          </a:p>
        </p:txBody>
      </p:sp>
      <p:graphicFrame>
        <p:nvGraphicFramePr>
          <p:cNvPr id="197" name="Google Shape;197;p12"/>
          <p:cNvGraphicFramePr/>
          <p:nvPr/>
        </p:nvGraphicFramePr>
        <p:xfrm>
          <a:off x="4429760" y="1454123"/>
          <a:ext cx="4602475" cy="5273140"/>
        </p:xfrm>
        <a:graphic>
          <a:graphicData uri="http://schemas.openxmlformats.org/drawingml/2006/table">
            <a:tbl>
              <a:tblPr firstRow="1" bandRow="1">
                <a:noFill/>
                <a:tableStyleId>{2F077136-1A5F-41C3-985E-745E5E209653}</a:tableStyleId>
              </a:tblPr>
              <a:tblGrid>
                <a:gridCol w="2772150">
                  <a:extLst>
                    <a:ext uri="{9D8B030D-6E8A-4147-A177-3AD203B41FA5}">
                      <a16:colId xmlns:a16="http://schemas.microsoft.com/office/drawing/2014/main" val="20000"/>
                    </a:ext>
                  </a:extLst>
                </a:gridCol>
                <a:gridCol w="1830325">
                  <a:extLst>
                    <a:ext uri="{9D8B030D-6E8A-4147-A177-3AD203B41FA5}">
                      <a16:colId xmlns:a16="http://schemas.microsoft.com/office/drawing/2014/main" val="20001"/>
                    </a:ext>
                  </a:extLst>
                </a:gridCol>
              </a:tblGrid>
              <a:tr h="2955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Subsystem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B Field Change</a:t>
                      </a:r>
                      <a:endParaRPr sz="1400" u="none" strike="noStrike" cap="none"/>
                    </a:p>
                  </a:txBody>
                  <a:tcPr marL="91450" marR="91450" marT="45725" marB="45725"/>
                </a:tc>
                <a:extLst>
                  <a:ext uri="{0D108BD9-81ED-4DB2-BD59-A6C34878D82A}">
                    <a16:rowId xmlns:a16="http://schemas.microsoft.com/office/drawing/2014/main" val="10000"/>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Momentum Adjustments</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Within requirement</a:t>
                      </a:r>
                      <a:endParaRPr/>
                    </a:p>
                  </a:txBody>
                  <a:tcPr marL="91450" marR="91450" marT="45725" marB="45725"/>
                </a:tc>
                <a:extLst>
                  <a:ext uri="{0D108BD9-81ED-4DB2-BD59-A6C34878D82A}">
                    <a16:rowId xmlns:a16="http://schemas.microsoft.com/office/drawing/2014/main" val="10001"/>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Aux Comm Power On</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Within requirement</a:t>
                      </a:r>
                      <a:endParaRPr/>
                    </a:p>
                  </a:txBody>
                  <a:tcPr marL="91450" marR="91450" marT="45725" marB="45725"/>
                </a:tc>
                <a:extLst>
                  <a:ext uri="{0D108BD9-81ED-4DB2-BD59-A6C34878D82A}">
                    <a16:rowId xmlns:a16="http://schemas.microsoft.com/office/drawing/2014/main" val="10002"/>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LTR Thruster Calibrations</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Within requirement</a:t>
                      </a:r>
                      <a:endParaRPr/>
                    </a:p>
                  </a:txBody>
                  <a:tcPr marL="91450" marR="91450" marT="45725" marB="45725"/>
                </a:tc>
                <a:extLst>
                  <a:ext uri="{0D108BD9-81ED-4DB2-BD59-A6C34878D82A}">
                    <a16:rowId xmlns:a16="http://schemas.microsoft.com/office/drawing/2014/main" val="10003"/>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GLM Initial Power On</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Calibri"/>
                          <a:ea typeface="Calibri"/>
                          <a:cs typeface="Calibri"/>
                          <a:sym typeface="Calibri"/>
                        </a:rPr>
                        <a:t>Within requirement</a:t>
                      </a:r>
                      <a:endParaRPr/>
                    </a:p>
                  </a:txBody>
                  <a:tcPr marL="91450" marR="91450" marT="45725" marB="45725"/>
                </a:tc>
                <a:extLst>
                  <a:ext uri="{0D108BD9-81ED-4DB2-BD59-A6C34878D82A}">
                    <a16:rowId xmlns:a16="http://schemas.microsoft.com/office/drawing/2014/main" val="10004"/>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SUVI Initial Power On</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Calibri"/>
                        <a:buNone/>
                      </a:pPr>
                      <a:r>
                        <a:rPr lang="en-US" sz="1050" u="none" strike="noStrike" cap="none"/>
                        <a:t>Within requirement</a:t>
                      </a:r>
                      <a:endParaRPr sz="1050" u="none" strike="noStrike" cap="none"/>
                    </a:p>
                  </a:txBody>
                  <a:tcPr marL="91450" marR="91450" marT="45725" marB="45725"/>
                </a:tc>
                <a:extLst>
                  <a:ext uri="{0D108BD9-81ED-4DB2-BD59-A6C34878D82A}">
                    <a16:rowId xmlns:a16="http://schemas.microsoft.com/office/drawing/2014/main" val="10005"/>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EXIS Power On</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Calibri"/>
                        <a:buNone/>
                      </a:pPr>
                      <a:r>
                        <a:rPr lang="en-US" sz="1050" u="none" strike="noStrike" cap="none"/>
                        <a:t>Within requirement</a:t>
                      </a:r>
                      <a:endParaRPr/>
                    </a:p>
                  </a:txBody>
                  <a:tcPr marL="91450" marR="91450" marT="45725" marB="45725"/>
                </a:tc>
                <a:extLst>
                  <a:ext uri="{0D108BD9-81ED-4DB2-BD59-A6C34878D82A}">
                    <a16:rowId xmlns:a16="http://schemas.microsoft.com/office/drawing/2014/main" val="10006"/>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East West Station Keeping</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Calibri"/>
                        <a:buNone/>
                      </a:pPr>
                      <a:r>
                        <a:rPr lang="en-US" sz="1050" u="none" strike="noStrike" cap="none"/>
                        <a:t>Within requirement</a:t>
                      </a:r>
                      <a:endParaRPr/>
                    </a:p>
                  </a:txBody>
                  <a:tcPr marL="91450" marR="91450" marT="45725" marB="45725"/>
                </a:tc>
                <a:extLst>
                  <a:ext uri="{0D108BD9-81ED-4DB2-BD59-A6C34878D82A}">
                    <a16:rowId xmlns:a16="http://schemas.microsoft.com/office/drawing/2014/main" val="10007"/>
                  </a:ext>
                </a:extLst>
              </a:tr>
              <a:tr h="384150">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IMU to Star Tracker Calibration (small and large slews)</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Calibri"/>
                        <a:buNone/>
                      </a:pPr>
                      <a:r>
                        <a:rPr lang="en-US" sz="1050" u="none" strike="noStrike" cap="none"/>
                        <a:t>Within requirement</a:t>
                      </a:r>
                      <a:endParaRPr/>
                    </a:p>
                  </a:txBody>
                  <a:tcPr marL="91450" marR="91450" marT="45725" marB="45725">
                    <a:solidFill>
                      <a:schemeClr val="lt1"/>
                    </a:solidFill>
                  </a:tcPr>
                </a:tc>
                <a:extLst>
                  <a:ext uri="{0D108BD9-81ED-4DB2-BD59-A6C34878D82A}">
                    <a16:rowId xmlns:a16="http://schemas.microsoft.com/office/drawing/2014/main" val="10008"/>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SUVI-GT/FSS Alignment Calibration </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Calibri"/>
                        <a:buNone/>
                      </a:pPr>
                      <a:r>
                        <a:rPr lang="en-US" sz="1050" u="none" strike="noStrike" cap="none"/>
                        <a:t>Within requirement</a:t>
                      </a:r>
                      <a:endParaRPr/>
                    </a:p>
                  </a:txBody>
                  <a:tcPr marL="91450" marR="91450" marT="45725" marB="45725"/>
                </a:tc>
                <a:extLst>
                  <a:ext uri="{0D108BD9-81ED-4DB2-BD59-A6C34878D82A}">
                    <a16:rowId xmlns:a16="http://schemas.microsoft.com/office/drawing/2014/main" val="10009"/>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SEGA Resolver Calibration </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Within requirement</a:t>
                      </a:r>
                      <a:endParaRPr sz="1050" u="none" strike="noStrike" cap="none"/>
                    </a:p>
                  </a:txBody>
                  <a:tcPr marL="91450" marR="91450" marT="45725" marB="45725">
                    <a:solidFill>
                      <a:schemeClr val="lt1"/>
                    </a:solidFill>
                  </a:tcPr>
                </a:tc>
                <a:extLst>
                  <a:ext uri="{0D108BD9-81ED-4DB2-BD59-A6C34878D82A}">
                    <a16:rowId xmlns:a16="http://schemas.microsoft.com/office/drawing/2014/main" val="10010"/>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dirty="0"/>
                        <a:t>SEISS DPU On</a:t>
                      </a:r>
                      <a:endParaRPr sz="105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Calibri"/>
                        <a:buNone/>
                      </a:pPr>
                      <a:r>
                        <a:rPr lang="en-US" sz="1050" u="none" strike="noStrike" cap="none"/>
                        <a:t>Within requirement</a:t>
                      </a:r>
                      <a:endParaRPr/>
                    </a:p>
                  </a:txBody>
                  <a:tcPr marL="91450" marR="91450" marT="45725" marB="45725"/>
                </a:tc>
                <a:extLst>
                  <a:ext uri="{0D108BD9-81ED-4DB2-BD59-A6C34878D82A}">
                    <a16:rowId xmlns:a16="http://schemas.microsoft.com/office/drawing/2014/main" val="10011"/>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SEISS Sensor Suite Power On</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Calibri"/>
                        <a:buNone/>
                      </a:pPr>
                      <a:r>
                        <a:rPr lang="en-US" sz="1050" u="none" strike="noStrike" cap="none"/>
                        <a:t>Within requirement</a:t>
                      </a:r>
                      <a:endParaRPr/>
                    </a:p>
                  </a:txBody>
                  <a:tcPr marL="91450" marR="91450" marT="45725" marB="45725"/>
                </a:tc>
                <a:extLst>
                  <a:ext uri="{0D108BD9-81ED-4DB2-BD59-A6C34878D82A}">
                    <a16:rowId xmlns:a16="http://schemas.microsoft.com/office/drawing/2014/main" val="10012"/>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ABI Full Up Operational Config</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Calibri"/>
                        <a:buNone/>
                      </a:pPr>
                      <a:r>
                        <a:rPr lang="en-US" sz="1050" u="none" strike="noStrike" cap="none"/>
                        <a:t>Within requirement</a:t>
                      </a:r>
                      <a:endParaRPr/>
                    </a:p>
                  </a:txBody>
                  <a:tcPr marL="91450" marR="91450" marT="45725" marB="45725"/>
                </a:tc>
                <a:extLst>
                  <a:ext uri="{0D108BD9-81ED-4DB2-BD59-A6C34878D82A}">
                    <a16:rowId xmlns:a16="http://schemas.microsoft.com/office/drawing/2014/main" val="10013"/>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GLM to Normal Mode</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Calibri"/>
                        <a:buNone/>
                      </a:pPr>
                      <a:r>
                        <a:rPr lang="en-US" sz="1050" u="none" strike="noStrike" cap="none"/>
                        <a:t>Within requirement</a:t>
                      </a:r>
                      <a:endParaRPr/>
                    </a:p>
                  </a:txBody>
                  <a:tcPr marL="91450" marR="91450" marT="45725" marB="45725"/>
                </a:tc>
                <a:extLst>
                  <a:ext uri="{0D108BD9-81ED-4DB2-BD59-A6C34878D82A}">
                    <a16:rowId xmlns:a16="http://schemas.microsoft.com/office/drawing/2014/main" val="10014"/>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ABI Solar Calibration</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Calibri"/>
                        <a:buNone/>
                      </a:pPr>
                      <a:r>
                        <a:rPr lang="en-US" sz="1050" u="none" strike="noStrike" cap="none"/>
                        <a:t>Within requirement</a:t>
                      </a:r>
                      <a:endParaRPr/>
                    </a:p>
                  </a:txBody>
                  <a:tcPr marL="91450" marR="91450" marT="45725" marB="45725"/>
                </a:tc>
                <a:extLst>
                  <a:ext uri="{0D108BD9-81ED-4DB2-BD59-A6C34878D82A}">
                    <a16:rowId xmlns:a16="http://schemas.microsoft.com/office/drawing/2014/main" val="10015"/>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Zero Crossings of Reaction wheels</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Calibri"/>
                        <a:buNone/>
                      </a:pPr>
                      <a:r>
                        <a:rPr lang="en-US" sz="1050" u="none" strike="noStrike" cap="none" dirty="0"/>
                        <a:t>Within requirement</a:t>
                      </a:r>
                      <a:endParaRPr dirty="0"/>
                    </a:p>
                  </a:txBody>
                  <a:tcPr marL="91450" marR="91450" marT="45725" marB="45725"/>
                </a:tc>
                <a:extLst>
                  <a:ext uri="{0D108BD9-81ED-4DB2-BD59-A6C34878D82A}">
                    <a16:rowId xmlns:a16="http://schemas.microsoft.com/office/drawing/2014/main" val="10016"/>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SUVI Boustrophedon Test</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Calibri"/>
                        <a:buNone/>
                      </a:pPr>
                      <a:r>
                        <a:rPr lang="en-US" sz="1050" u="none" strike="noStrike" cap="none"/>
                        <a:t>Within requirement</a:t>
                      </a:r>
                      <a:endParaRPr/>
                    </a:p>
                  </a:txBody>
                  <a:tcPr marL="91450" marR="91450" marT="45725" marB="45725"/>
                </a:tc>
                <a:extLst>
                  <a:ext uri="{0D108BD9-81ED-4DB2-BD59-A6C34878D82A}">
                    <a16:rowId xmlns:a16="http://schemas.microsoft.com/office/drawing/2014/main" val="10017"/>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Umbra Entrance and Penumbra Exit</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Calibri"/>
                        <a:buNone/>
                      </a:pPr>
                      <a:r>
                        <a:rPr lang="en-US" sz="1050" u="none" strike="noStrike" cap="none"/>
                        <a:t>Within requirement</a:t>
                      </a:r>
                      <a:endParaRPr/>
                    </a:p>
                  </a:txBody>
                  <a:tcPr marL="91450" marR="91450" marT="45725" marB="45725"/>
                </a:tc>
                <a:extLst>
                  <a:ext uri="{0D108BD9-81ED-4DB2-BD59-A6C34878D82A}">
                    <a16:rowId xmlns:a16="http://schemas.microsoft.com/office/drawing/2014/main" val="10018"/>
                  </a:ext>
                </a:extLst>
              </a:tr>
              <a:tr h="253675">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Arcjet Effect – North South Station Keeping</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dirty="0"/>
                        <a:t>above requirement - expected</a:t>
                      </a:r>
                      <a:endParaRPr sz="1050" u="none" strike="noStrike" cap="none" dirty="0"/>
                    </a:p>
                  </a:txBody>
                  <a:tcPr marL="91450" marR="91450" marT="45725" marB="45725">
                    <a:solidFill>
                      <a:srgbClr val="FF0000"/>
                    </a:solidFill>
                  </a:tcPr>
                </a:tc>
                <a:extLst>
                  <a:ext uri="{0D108BD9-81ED-4DB2-BD59-A6C34878D82A}">
                    <a16:rowId xmlns:a16="http://schemas.microsoft.com/office/drawing/2014/main" val="10019"/>
                  </a:ext>
                </a:extLst>
              </a:tr>
            </a:tbl>
          </a:graphicData>
        </a:graphic>
      </p:graphicFrame>
      <p:sp>
        <p:nvSpPr>
          <p:cNvPr id="198" name="Google Shape;198;p12"/>
          <p:cNvSpPr txBox="1"/>
          <p:nvPr/>
        </p:nvSpPr>
        <p:spPr>
          <a:xfrm>
            <a:off x="2590800" y="6475254"/>
            <a:ext cx="1838959"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From GMAG vendor team</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3" name="Picture 2">
            <a:extLst>
              <a:ext uri="{FF2B5EF4-FFF2-40B4-BE49-F238E27FC236}">
                <a16:creationId xmlns:a16="http://schemas.microsoft.com/office/drawing/2014/main" id="{3F74F146-5A06-E47F-525E-818BD664C526}"/>
              </a:ext>
            </a:extLst>
          </p:cNvPr>
          <p:cNvPicPr>
            <a:picLocks noChangeAspect="1"/>
          </p:cNvPicPr>
          <p:nvPr/>
        </p:nvPicPr>
        <p:blipFill rotWithShape="1">
          <a:blip r:embed="rId3"/>
          <a:srcRect l="51028" t="7052" r="9497" b="3877"/>
          <a:stretch/>
        </p:blipFill>
        <p:spPr>
          <a:xfrm>
            <a:off x="5892800" y="1653869"/>
            <a:ext cx="3239347" cy="3611820"/>
          </a:xfrm>
          <a:prstGeom prst="rect">
            <a:avLst/>
          </a:prstGeom>
        </p:spPr>
      </p:pic>
      <p:pic>
        <p:nvPicPr>
          <p:cNvPr id="2050" name="Picture 2">
            <a:extLst>
              <a:ext uri="{FF2B5EF4-FFF2-40B4-BE49-F238E27FC236}">
                <a16:creationId xmlns:a16="http://schemas.microsoft.com/office/drawing/2014/main" id="{37F48FC5-857B-5042-9607-255654CD89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54" t="7555" r="14636" b="2454"/>
          <a:stretch/>
        </p:blipFill>
        <p:spPr bwMode="auto">
          <a:xfrm>
            <a:off x="121137" y="1653869"/>
            <a:ext cx="5769665" cy="3332173"/>
          </a:xfrm>
          <a:prstGeom prst="rect">
            <a:avLst/>
          </a:prstGeom>
          <a:noFill/>
          <a:extLst>
            <a:ext uri="{909E8E84-426E-40DD-AFC4-6F175D3DCCD1}">
              <a14:hiddenFill xmlns:a14="http://schemas.microsoft.com/office/drawing/2010/main">
                <a:solidFill>
                  <a:srgbClr val="FFFFFF"/>
                </a:solidFill>
              </a14:hiddenFill>
            </a:ext>
          </a:extLst>
        </p:spPr>
      </p:pic>
      <p:sp>
        <p:nvSpPr>
          <p:cNvPr id="204" name="Google Shape;204;p13"/>
          <p:cNvSpPr txBox="1">
            <a:spLocks noGrp="1"/>
          </p:cNvSpPr>
          <p:nvPr>
            <p:ph type="title"/>
          </p:nvPr>
        </p:nvSpPr>
        <p:spPr>
          <a:xfrm>
            <a:off x="457200" y="295274"/>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PLT-G19-E-MAG-003 : </a:t>
            </a:r>
            <a:br>
              <a:rPr lang="en-US" dirty="0"/>
            </a:br>
            <a:r>
              <a:rPr lang="en-US" dirty="0"/>
              <a:t>Reaction Wheel Zero Crossing</a:t>
            </a:r>
            <a:endParaRPr dirty="0"/>
          </a:p>
        </p:txBody>
      </p:sp>
      <p:sp>
        <p:nvSpPr>
          <p:cNvPr id="205" name="Google Shape;205;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207" name="Google Shape;207;p13"/>
          <p:cNvSpPr txBox="1"/>
          <p:nvPr/>
        </p:nvSpPr>
        <p:spPr>
          <a:xfrm>
            <a:off x="258112" y="5383283"/>
            <a:ext cx="5632690" cy="132339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Arial"/>
              <a:buChar char="•"/>
            </a:pPr>
            <a:r>
              <a:rPr lang="en-US" sz="1600" b="0" i="0" u="none" strike="noStrike" cap="none" dirty="0">
                <a:solidFill>
                  <a:schemeClr val="lt1"/>
                </a:solidFill>
                <a:latin typeface="Calibri" panose="020F0502020204030204" pitchFamily="34" charset="0"/>
                <a:ea typeface="Calibri"/>
                <a:cs typeface="Calibri" panose="020F0502020204030204" pitchFamily="34" charset="0"/>
                <a:sym typeface="Calibri"/>
              </a:rPr>
              <a:t>FFT of reaction wheels shows that noise level is below requirement</a:t>
            </a: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US" sz="1600" b="0" i="0" u="none" strike="noStrike" cap="none" dirty="0">
                <a:solidFill>
                  <a:schemeClr val="lt1"/>
                </a:solidFill>
                <a:latin typeface="Calibri" panose="020F0502020204030204" pitchFamily="34" charset="0"/>
                <a:ea typeface="Calibri"/>
                <a:cs typeface="Calibri" panose="020F0502020204030204" pitchFamily="34" charset="0"/>
                <a:sym typeface="Calibri"/>
              </a:rPr>
              <a:t>Reaction wheel signatures clearly visible in dynamic spectrogram as expected</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08" name="Google Shape;208;p13"/>
          <p:cNvSpPr txBox="1"/>
          <p:nvPr/>
        </p:nvSpPr>
        <p:spPr>
          <a:xfrm>
            <a:off x="5892800" y="5288151"/>
            <a:ext cx="21336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Calibri"/>
                <a:ea typeface="Calibri"/>
                <a:cs typeface="Calibri"/>
                <a:sym typeface="Calibri"/>
              </a:rPr>
              <a:t>From GMAG vendor team</a:t>
            </a:r>
            <a:endParaRPr sz="1400" b="0" i="0" u="none" strike="noStrike" cap="none" dirty="0">
              <a:solidFill>
                <a:srgbClr val="000000"/>
              </a:solidFill>
              <a:latin typeface="Arial"/>
              <a:ea typeface="Arial"/>
              <a:cs typeface="Arial"/>
              <a:sym typeface="Arial"/>
            </a:endParaRPr>
          </a:p>
        </p:txBody>
      </p:sp>
      <p:sp>
        <p:nvSpPr>
          <p:cNvPr id="210" name="Google Shape;210;p13"/>
          <p:cNvSpPr txBox="1"/>
          <p:nvPr/>
        </p:nvSpPr>
        <p:spPr>
          <a:xfrm>
            <a:off x="1585203" y="1530000"/>
            <a:ext cx="237355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G19 </a:t>
            </a:r>
            <a:r>
              <a:rPr lang="en-US" sz="1200" b="0" i="0" u="none" strike="noStrike" cap="none" dirty="0" err="1">
                <a:solidFill>
                  <a:srgbClr val="000000"/>
                </a:solidFill>
                <a:latin typeface="Arial"/>
                <a:ea typeface="Arial"/>
                <a:cs typeface="Arial"/>
                <a:sym typeface="Arial"/>
              </a:rPr>
              <a:t>OBz</a:t>
            </a:r>
            <a:r>
              <a:rPr lang="en-US" sz="1200" b="0" i="0" u="none" strike="noStrike" cap="none" dirty="0">
                <a:solidFill>
                  <a:srgbClr val="000000"/>
                </a:solidFill>
                <a:latin typeface="Arial"/>
                <a:ea typeface="Arial"/>
                <a:cs typeface="Arial"/>
                <a:sym typeface="Arial"/>
              </a:rPr>
              <a:t> Dynamic </a:t>
            </a:r>
            <a:r>
              <a:rPr lang="en-US" sz="1200" dirty="0"/>
              <a:t>S</a:t>
            </a:r>
            <a:r>
              <a:rPr lang="en-US" sz="1200" b="0" i="0" u="none" strike="noStrike" cap="none" dirty="0">
                <a:solidFill>
                  <a:srgbClr val="000000"/>
                </a:solidFill>
                <a:latin typeface="Arial"/>
                <a:ea typeface="Arial"/>
                <a:cs typeface="Arial"/>
                <a:sym typeface="Arial"/>
              </a:rPr>
              <a:t>pectrogram</a:t>
            </a:r>
            <a:endParaRPr dirty="0"/>
          </a:p>
        </p:txBody>
      </p:sp>
      <p:sp>
        <p:nvSpPr>
          <p:cNvPr id="211" name="Google Shape;211;p13"/>
          <p:cNvSpPr txBox="1"/>
          <p:nvPr/>
        </p:nvSpPr>
        <p:spPr>
          <a:xfrm>
            <a:off x="6336676" y="1569849"/>
            <a:ext cx="2566647"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FFT during RW zero crossing</a:t>
            </a:r>
            <a:endParaRPr dirty="0"/>
          </a:p>
        </p:txBody>
      </p:sp>
      <p:sp>
        <p:nvSpPr>
          <p:cNvPr id="212" name="Google Shape;212;p13"/>
          <p:cNvSpPr txBox="1"/>
          <p:nvPr/>
        </p:nvSpPr>
        <p:spPr>
          <a:xfrm rot="474751">
            <a:off x="6932126" y="2138319"/>
            <a:ext cx="174125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Noise requirement</a:t>
            </a:r>
            <a:endParaRPr dirty="0"/>
          </a:p>
        </p:txBody>
      </p:sp>
      <p:sp>
        <p:nvSpPr>
          <p:cNvPr id="213" name="Google Shape;213;p13"/>
          <p:cNvSpPr txBox="1"/>
          <p:nvPr/>
        </p:nvSpPr>
        <p:spPr>
          <a:xfrm>
            <a:off x="3180738" y="4284693"/>
            <a:ext cx="115062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chemeClr val="lt1"/>
                </a:solidFill>
                <a:latin typeface="Arial"/>
                <a:ea typeface="Arial"/>
                <a:cs typeface="Arial"/>
                <a:sym typeface="Arial"/>
              </a:rPr>
              <a:t>Zero crossing</a:t>
            </a:r>
            <a:endParaRPr dirty="0"/>
          </a:p>
        </p:txBody>
      </p:sp>
      <p:cxnSp>
        <p:nvCxnSpPr>
          <p:cNvPr id="214" name="Google Shape;214;p13"/>
          <p:cNvCxnSpPr>
            <a:cxnSpLocks/>
          </p:cNvCxnSpPr>
          <p:nvPr/>
        </p:nvCxnSpPr>
        <p:spPr>
          <a:xfrm flipH="1">
            <a:off x="3038724" y="4427272"/>
            <a:ext cx="186049" cy="79467"/>
          </a:xfrm>
          <a:prstGeom prst="straightConnector1">
            <a:avLst/>
          </a:prstGeom>
          <a:noFill/>
          <a:ln w="25400" cap="flat" cmpd="sng">
            <a:solidFill>
              <a:schemeClr val="lt1"/>
            </a:solidFill>
            <a:prstDash val="solid"/>
            <a:round/>
            <a:headEnd type="none" w="sm" len="sm"/>
            <a:tailEnd type="triangle" w="med" len="med"/>
          </a:ln>
        </p:spPr>
      </p:cxnSp>
      <p:cxnSp>
        <p:nvCxnSpPr>
          <p:cNvPr id="215" name="Google Shape;215;p13"/>
          <p:cNvCxnSpPr/>
          <p:nvPr/>
        </p:nvCxnSpPr>
        <p:spPr>
          <a:xfrm rot="10800000">
            <a:off x="1395190" y="3567288"/>
            <a:ext cx="190013" cy="0"/>
          </a:xfrm>
          <a:prstGeom prst="straightConnector1">
            <a:avLst/>
          </a:prstGeom>
          <a:noFill/>
          <a:ln w="25400" cap="flat" cmpd="sng">
            <a:solidFill>
              <a:schemeClr val="lt1"/>
            </a:solidFill>
            <a:prstDash val="solid"/>
            <a:round/>
            <a:headEnd type="none" w="sm" len="sm"/>
            <a:tailEnd type="triangle" w="med" len="med"/>
          </a:ln>
        </p:spPr>
      </p:cxnSp>
      <p:sp>
        <p:nvSpPr>
          <p:cNvPr id="216" name="Google Shape;216;p13"/>
          <p:cNvSpPr txBox="1"/>
          <p:nvPr/>
        </p:nvSpPr>
        <p:spPr>
          <a:xfrm>
            <a:off x="1520137" y="3428788"/>
            <a:ext cx="129401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chemeClr val="lt1"/>
                </a:solidFill>
                <a:latin typeface="Arial"/>
                <a:ea typeface="Arial"/>
                <a:cs typeface="Arial"/>
                <a:sym typeface="Arial"/>
              </a:rPr>
              <a:t>Reaction wheel</a:t>
            </a:r>
            <a:endParaRPr dirty="0"/>
          </a:p>
        </p:txBody>
      </p:sp>
      <p:sp>
        <p:nvSpPr>
          <p:cNvPr id="217" name="Google Shape;217;p13"/>
          <p:cNvSpPr txBox="1"/>
          <p:nvPr/>
        </p:nvSpPr>
        <p:spPr>
          <a:xfrm>
            <a:off x="7620000" y="988012"/>
            <a:ext cx="984624" cy="40011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PASSED</a:t>
            </a:r>
            <a:endParaRPr sz="1400" b="0" i="0" u="none" strike="noStrike" cap="none">
              <a:solidFill>
                <a:srgbClr val="000000"/>
              </a:solidFill>
              <a:latin typeface="Arial"/>
              <a:ea typeface="Arial"/>
              <a:cs typeface="Arial"/>
              <a:sym typeface="Arial"/>
            </a:endParaRPr>
          </a:p>
        </p:txBody>
      </p:sp>
      <p:sp>
        <p:nvSpPr>
          <p:cNvPr id="218" name="Google Shape;218;p13"/>
          <p:cNvSpPr txBox="1"/>
          <p:nvPr/>
        </p:nvSpPr>
        <p:spPr>
          <a:xfrm>
            <a:off x="8555303" y="3607308"/>
            <a:ext cx="6261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OB</a:t>
            </a:r>
            <a:endParaRPr/>
          </a:p>
        </p:txBody>
      </p:sp>
      <p:sp>
        <p:nvSpPr>
          <p:cNvPr id="219" name="Google Shape;219;p13"/>
          <p:cNvSpPr txBox="1"/>
          <p:nvPr/>
        </p:nvSpPr>
        <p:spPr>
          <a:xfrm>
            <a:off x="8611244" y="1866043"/>
            <a:ext cx="6261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IB</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7"/>
          <p:cNvSpPr txBox="1">
            <a:spLocks noGrp="1"/>
          </p:cNvSpPr>
          <p:nvPr>
            <p:ph type="body" idx="1"/>
          </p:nvPr>
        </p:nvSpPr>
        <p:spPr>
          <a:xfrm>
            <a:off x="107576" y="1474228"/>
            <a:ext cx="3399183"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1400"/>
              <a:buChar char="•"/>
            </a:pPr>
            <a:r>
              <a:rPr lang="en-US" sz="1600" dirty="0" err="1"/>
              <a:t>Arcjet</a:t>
            </a:r>
            <a:r>
              <a:rPr lang="en-US" sz="1600" dirty="0"/>
              <a:t> firings have interference effects on magnetometer data, similar to GOES-16, 17 and 18</a:t>
            </a:r>
          </a:p>
          <a:p>
            <a:pPr marL="342900" lvl="0" indent="-342900" algn="l" rtl="0">
              <a:lnSpc>
                <a:spcPct val="100000"/>
              </a:lnSpc>
              <a:spcBef>
                <a:spcPts val="0"/>
              </a:spcBef>
              <a:spcAft>
                <a:spcPts val="0"/>
              </a:spcAft>
              <a:buClr>
                <a:schemeClr val="lt1"/>
              </a:buClr>
              <a:buSzPts val="1400"/>
              <a:buChar char="•"/>
            </a:pPr>
            <a:endParaRPr sz="1600" dirty="0"/>
          </a:p>
          <a:p>
            <a:pPr marL="342900" lvl="0" indent="-342900" algn="l" rtl="0">
              <a:lnSpc>
                <a:spcPct val="100000"/>
              </a:lnSpc>
              <a:spcBef>
                <a:spcPts val="280"/>
              </a:spcBef>
              <a:spcAft>
                <a:spcPts val="0"/>
              </a:spcAft>
              <a:buClr>
                <a:schemeClr val="lt1"/>
              </a:buClr>
              <a:buSzPts val="1400"/>
              <a:buChar char="•"/>
            </a:pPr>
            <a:r>
              <a:rPr lang="en-US" sz="1600" dirty="0"/>
              <a:t>GOES – 19 firings generally occur for 90 minutes once every 4 days</a:t>
            </a:r>
          </a:p>
          <a:p>
            <a:pPr marL="342900" lvl="0" indent="-342900" algn="l" rtl="0">
              <a:lnSpc>
                <a:spcPct val="100000"/>
              </a:lnSpc>
              <a:spcBef>
                <a:spcPts val="280"/>
              </a:spcBef>
              <a:spcAft>
                <a:spcPts val="0"/>
              </a:spcAft>
              <a:buClr>
                <a:schemeClr val="lt1"/>
              </a:buClr>
              <a:buSzPts val="1400"/>
              <a:buChar char="•"/>
            </a:pPr>
            <a:endParaRPr sz="1600" dirty="0"/>
          </a:p>
          <a:p>
            <a:pPr marL="342900" lvl="0" indent="-342900" algn="l" rtl="0">
              <a:lnSpc>
                <a:spcPct val="100000"/>
              </a:lnSpc>
              <a:spcBef>
                <a:spcPts val="280"/>
              </a:spcBef>
              <a:spcAft>
                <a:spcPts val="0"/>
              </a:spcAft>
              <a:buClr>
                <a:schemeClr val="lt1"/>
              </a:buClr>
              <a:buSzPts val="1400"/>
              <a:buChar char="•"/>
            </a:pPr>
            <a:r>
              <a:rPr lang="en-US" sz="1600" dirty="0"/>
              <a:t>Firings are flagged, however, the current correction is not valid</a:t>
            </a:r>
          </a:p>
          <a:p>
            <a:pPr marL="800100" lvl="1">
              <a:spcBef>
                <a:spcPts val="280"/>
              </a:spcBef>
              <a:buSzPts val="1400"/>
              <a:buChar char="•"/>
            </a:pPr>
            <a:r>
              <a:rPr lang="en-US" sz="1600" dirty="0"/>
              <a:t>Further analysis is needed to generate a more accurate correction</a:t>
            </a:r>
          </a:p>
          <a:p>
            <a:pPr marL="800100" lvl="1">
              <a:spcBef>
                <a:spcPts val="280"/>
              </a:spcBef>
              <a:buSzPts val="1400"/>
              <a:buChar char="•"/>
            </a:pPr>
            <a:endParaRPr lang="en-US" sz="1600" dirty="0"/>
          </a:p>
          <a:p>
            <a:pPr marL="342900">
              <a:spcBef>
                <a:spcPts val="280"/>
              </a:spcBef>
              <a:buSzPts val="1400"/>
            </a:pPr>
            <a:r>
              <a:rPr lang="en-US" sz="1600" dirty="0"/>
              <a:t>NCEI team is working on developing a ML correction</a:t>
            </a:r>
            <a:endParaRPr sz="1600" dirty="0"/>
          </a:p>
        </p:txBody>
      </p:sp>
      <p:sp>
        <p:nvSpPr>
          <p:cNvPr id="226" name="Google Shape;226;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228" name="Google Shape;228;p47"/>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PLT-G19-E-MAG-003</a:t>
            </a:r>
            <a:br>
              <a:rPr lang="en-US" dirty="0"/>
            </a:br>
            <a:r>
              <a:rPr lang="en-US" dirty="0" err="1"/>
              <a:t>Arcjet</a:t>
            </a:r>
            <a:r>
              <a:rPr lang="en-US" dirty="0"/>
              <a:t> Effect</a:t>
            </a:r>
            <a:endParaRPr dirty="0"/>
          </a:p>
        </p:txBody>
      </p:sp>
      <p:pic>
        <p:nvPicPr>
          <p:cNvPr id="2050" name="Picture 2">
            <a:extLst>
              <a:ext uri="{FF2B5EF4-FFF2-40B4-BE49-F238E27FC236}">
                <a16:creationId xmlns:a16="http://schemas.microsoft.com/office/drawing/2014/main" id="{BA27776C-2395-A984-4ECE-334C6FC3D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839" y="1296148"/>
            <a:ext cx="5684964" cy="4882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8"/>
          <p:cNvSpPr txBox="1">
            <a:spLocks noGrp="1"/>
          </p:cNvSpPr>
          <p:nvPr>
            <p:ph type="body" idx="1"/>
          </p:nvPr>
        </p:nvSpPr>
        <p:spPr>
          <a:xfrm>
            <a:off x="214646" y="5144461"/>
            <a:ext cx="7751287" cy="14506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400"/>
              <a:buNone/>
            </a:pPr>
            <a:endParaRPr sz="1600" dirty="0"/>
          </a:p>
          <a:p>
            <a:pPr marL="342900" lvl="0" indent="-342900" algn="l" rtl="0">
              <a:lnSpc>
                <a:spcPct val="100000"/>
              </a:lnSpc>
              <a:spcBef>
                <a:spcPts val="0"/>
              </a:spcBef>
              <a:spcAft>
                <a:spcPts val="0"/>
              </a:spcAft>
              <a:buSzPts val="1400"/>
              <a:buChar char="•"/>
            </a:pPr>
            <a:r>
              <a:rPr lang="en-US" sz="1600" dirty="0"/>
              <a:t>NCEI is developing a new Machine Learning (ML) correction using the XG Boost method</a:t>
            </a:r>
          </a:p>
          <a:p>
            <a:pPr marL="342900" lvl="0" indent="-342900" algn="l" rtl="0">
              <a:lnSpc>
                <a:spcPct val="100000"/>
              </a:lnSpc>
              <a:spcBef>
                <a:spcPts val="0"/>
              </a:spcBef>
              <a:spcAft>
                <a:spcPts val="0"/>
              </a:spcAft>
              <a:buSzPts val="1400"/>
              <a:buChar char="•"/>
            </a:pPr>
            <a:endParaRPr lang="en-US" sz="1600" dirty="0"/>
          </a:p>
          <a:p>
            <a:pPr marL="342900" lvl="0" indent="-342900" algn="l" rtl="0">
              <a:lnSpc>
                <a:spcPct val="100000"/>
              </a:lnSpc>
              <a:spcBef>
                <a:spcPts val="0"/>
              </a:spcBef>
              <a:spcAft>
                <a:spcPts val="0"/>
              </a:spcAft>
              <a:buSzPts val="1400"/>
              <a:buChar char="•"/>
            </a:pPr>
            <a:r>
              <a:rPr lang="en-US" sz="1600" dirty="0"/>
              <a:t>New correction significantly reduces the effect of </a:t>
            </a:r>
            <a:r>
              <a:rPr lang="en-US" sz="1600" dirty="0" err="1"/>
              <a:t>arcjets</a:t>
            </a:r>
            <a:endParaRPr lang="en-US" sz="1600" dirty="0"/>
          </a:p>
          <a:p>
            <a:pPr marL="342900" lvl="0" indent="-342900" algn="l" rtl="0">
              <a:lnSpc>
                <a:spcPct val="100000"/>
              </a:lnSpc>
              <a:spcBef>
                <a:spcPts val="0"/>
              </a:spcBef>
              <a:spcAft>
                <a:spcPts val="0"/>
              </a:spcAft>
              <a:buSzPts val="1400"/>
              <a:buChar char="•"/>
            </a:pPr>
            <a:endParaRPr lang="en-US" sz="1600" dirty="0"/>
          </a:p>
          <a:p>
            <a:pPr marL="342900" lvl="0" indent="-342900" algn="l" rtl="0">
              <a:lnSpc>
                <a:spcPct val="100000"/>
              </a:lnSpc>
              <a:spcBef>
                <a:spcPts val="0"/>
              </a:spcBef>
              <a:spcAft>
                <a:spcPts val="0"/>
              </a:spcAft>
              <a:buSzPts val="1400"/>
              <a:buChar char="•"/>
            </a:pPr>
            <a:r>
              <a:rPr lang="en-US" sz="1600" dirty="0"/>
              <a:t>Ongoing work is needed to continue improvements </a:t>
            </a:r>
          </a:p>
        </p:txBody>
      </p:sp>
      <p:sp>
        <p:nvSpPr>
          <p:cNvPr id="235" name="Google Shape;235;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36" name="Google Shape;236;p48"/>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PLT-G19-E-MAG-003</a:t>
            </a:r>
            <a:br>
              <a:rPr lang="en-US" dirty="0"/>
            </a:br>
            <a:r>
              <a:rPr lang="en-US" dirty="0"/>
              <a:t>New </a:t>
            </a:r>
            <a:r>
              <a:rPr lang="en-US" dirty="0" err="1"/>
              <a:t>Arcjet</a:t>
            </a:r>
            <a:r>
              <a:rPr lang="en-US" dirty="0"/>
              <a:t> Correction</a:t>
            </a:r>
            <a:endParaRPr dirty="0"/>
          </a:p>
        </p:txBody>
      </p:sp>
      <p:grpSp>
        <p:nvGrpSpPr>
          <p:cNvPr id="19" name="Group 18">
            <a:extLst>
              <a:ext uri="{FF2B5EF4-FFF2-40B4-BE49-F238E27FC236}">
                <a16:creationId xmlns:a16="http://schemas.microsoft.com/office/drawing/2014/main" id="{5A5E3B02-6334-43EC-0251-206F25F63541}"/>
              </a:ext>
            </a:extLst>
          </p:cNvPr>
          <p:cNvGrpSpPr/>
          <p:nvPr/>
        </p:nvGrpSpPr>
        <p:grpSpPr>
          <a:xfrm>
            <a:off x="1895706" y="1625084"/>
            <a:ext cx="5352585" cy="3398270"/>
            <a:chOff x="1687550" y="1212553"/>
            <a:chExt cx="5352585" cy="3398270"/>
          </a:xfrm>
        </p:grpSpPr>
        <p:pic>
          <p:nvPicPr>
            <p:cNvPr id="8" name="Picture 7">
              <a:extLst>
                <a:ext uri="{FF2B5EF4-FFF2-40B4-BE49-F238E27FC236}">
                  <a16:creationId xmlns:a16="http://schemas.microsoft.com/office/drawing/2014/main" id="{5CD46051-0A45-8B9E-9497-2C8D5C9AF107}"/>
                </a:ext>
              </a:extLst>
            </p:cNvPr>
            <p:cNvPicPr>
              <a:picLocks noChangeAspect="1"/>
            </p:cNvPicPr>
            <p:nvPr/>
          </p:nvPicPr>
          <p:blipFill rotWithShape="1">
            <a:blip r:embed="rId3"/>
            <a:srcRect l="7213" t="9674" r="8393" b="4466"/>
            <a:stretch/>
          </p:blipFill>
          <p:spPr>
            <a:xfrm>
              <a:off x="1687550" y="1212553"/>
              <a:ext cx="5352585" cy="3398270"/>
            </a:xfrm>
            <a:prstGeom prst="rect">
              <a:avLst/>
            </a:prstGeom>
          </p:spPr>
        </p:pic>
        <p:cxnSp>
          <p:nvCxnSpPr>
            <p:cNvPr id="11" name="Straight Arrow Connector 10">
              <a:extLst>
                <a:ext uri="{FF2B5EF4-FFF2-40B4-BE49-F238E27FC236}">
                  <a16:creationId xmlns:a16="http://schemas.microsoft.com/office/drawing/2014/main" id="{F5161C95-D19D-E73E-1351-068E6EDC0C0F}"/>
                </a:ext>
              </a:extLst>
            </p:cNvPr>
            <p:cNvCxnSpPr>
              <a:cxnSpLocks/>
            </p:cNvCxnSpPr>
            <p:nvPr/>
          </p:nvCxnSpPr>
          <p:spPr>
            <a:xfrm flipH="1" flipV="1">
              <a:off x="2847278" y="2792742"/>
              <a:ext cx="428973" cy="118946"/>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E6204C0-E47C-0535-1F31-976B52DBFEE5}"/>
                </a:ext>
              </a:extLst>
            </p:cNvPr>
            <p:cNvSpPr txBox="1"/>
            <p:nvPr/>
          </p:nvSpPr>
          <p:spPr>
            <a:xfrm>
              <a:off x="3276251" y="2650078"/>
              <a:ext cx="2929054" cy="523220"/>
            </a:xfrm>
            <a:prstGeom prst="rect">
              <a:avLst/>
            </a:prstGeom>
            <a:noFill/>
          </p:spPr>
          <p:txBody>
            <a:bodyPr wrap="square" rtlCol="0">
              <a:spAutoFit/>
            </a:bodyPr>
            <a:lstStyle/>
            <a:p>
              <a:r>
                <a:rPr lang="en-US" dirty="0">
                  <a:solidFill>
                    <a:schemeClr val="accent6">
                      <a:lumMod val="75000"/>
                    </a:schemeClr>
                  </a:solidFill>
                </a:rPr>
                <a:t>Improved correction </a:t>
              </a:r>
            </a:p>
            <a:p>
              <a:r>
                <a:rPr lang="en-US" dirty="0">
                  <a:solidFill>
                    <a:schemeClr val="accent6">
                      <a:lumMod val="75000"/>
                    </a:schemeClr>
                  </a:solidFill>
                </a:rPr>
                <a:t>using ML method</a:t>
              </a:r>
            </a:p>
          </p:txBody>
        </p:sp>
        <p:cxnSp>
          <p:nvCxnSpPr>
            <p:cNvPr id="15" name="Straight Arrow Connector 14">
              <a:extLst>
                <a:ext uri="{FF2B5EF4-FFF2-40B4-BE49-F238E27FC236}">
                  <a16:creationId xmlns:a16="http://schemas.microsoft.com/office/drawing/2014/main" id="{156D8F38-7A0A-FC9B-E6DB-BBE8A9A920BA}"/>
                </a:ext>
              </a:extLst>
            </p:cNvPr>
            <p:cNvCxnSpPr>
              <a:cxnSpLocks/>
            </p:cNvCxnSpPr>
            <p:nvPr/>
          </p:nvCxnSpPr>
          <p:spPr>
            <a:xfrm flipH="1" flipV="1">
              <a:off x="3453161" y="4005302"/>
              <a:ext cx="428973" cy="11894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6785428-1931-D634-0FB0-9250AE1281C2}"/>
                </a:ext>
              </a:extLst>
            </p:cNvPr>
            <p:cNvSpPr txBox="1"/>
            <p:nvPr/>
          </p:nvSpPr>
          <p:spPr>
            <a:xfrm>
              <a:off x="3882134" y="3970359"/>
              <a:ext cx="2929054" cy="307777"/>
            </a:xfrm>
            <a:prstGeom prst="rect">
              <a:avLst/>
            </a:prstGeom>
            <a:noFill/>
          </p:spPr>
          <p:txBody>
            <a:bodyPr wrap="square" rtlCol="0">
              <a:spAutoFit/>
            </a:bodyPr>
            <a:lstStyle/>
            <a:p>
              <a:r>
                <a:rPr lang="en-US" dirty="0">
                  <a:solidFill>
                    <a:srgbClr val="C00000"/>
                  </a:solidFill>
                </a:rPr>
                <a:t>Uncorrected data</a:t>
              </a:r>
            </a:p>
          </p:txBody>
        </p:sp>
        <p:cxnSp>
          <p:nvCxnSpPr>
            <p:cNvPr id="17" name="Straight Arrow Connector 16">
              <a:extLst>
                <a:ext uri="{FF2B5EF4-FFF2-40B4-BE49-F238E27FC236}">
                  <a16:creationId xmlns:a16="http://schemas.microsoft.com/office/drawing/2014/main" id="{1CD29DF7-EC66-57CE-3CDC-5BEC80B0E5C5}"/>
                </a:ext>
              </a:extLst>
            </p:cNvPr>
            <p:cNvCxnSpPr>
              <a:cxnSpLocks/>
            </p:cNvCxnSpPr>
            <p:nvPr/>
          </p:nvCxnSpPr>
          <p:spPr>
            <a:xfrm flipH="1" flipV="1">
              <a:off x="2751737" y="1665448"/>
              <a:ext cx="428973" cy="118946"/>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753FD68-C87F-5677-899D-3338C437CC78}"/>
                </a:ext>
              </a:extLst>
            </p:cNvPr>
            <p:cNvSpPr txBox="1"/>
            <p:nvPr/>
          </p:nvSpPr>
          <p:spPr>
            <a:xfrm>
              <a:off x="3133898" y="1630505"/>
              <a:ext cx="2929054" cy="307777"/>
            </a:xfrm>
            <a:prstGeom prst="rect">
              <a:avLst/>
            </a:prstGeom>
            <a:noFill/>
          </p:spPr>
          <p:txBody>
            <a:bodyPr wrap="square" rtlCol="0">
              <a:spAutoFit/>
            </a:bodyPr>
            <a:lstStyle/>
            <a:p>
              <a:r>
                <a:rPr lang="en-US" dirty="0">
                  <a:solidFill>
                    <a:schemeClr val="accent1"/>
                  </a:solidFill>
                </a:rPr>
                <a:t>Current correction </a:t>
              </a:r>
            </a:p>
          </p:txBody>
        </p:sp>
      </p:grpSp>
      <p:sp>
        <p:nvSpPr>
          <p:cNvPr id="20" name="TextBox 19">
            <a:extLst>
              <a:ext uri="{FF2B5EF4-FFF2-40B4-BE49-F238E27FC236}">
                <a16:creationId xmlns:a16="http://schemas.microsoft.com/office/drawing/2014/main" id="{4EEA52A0-23A6-A0BD-0F64-8732DC1A6164}"/>
              </a:ext>
            </a:extLst>
          </p:cNvPr>
          <p:cNvSpPr txBox="1"/>
          <p:nvPr/>
        </p:nvSpPr>
        <p:spPr>
          <a:xfrm>
            <a:off x="2421672" y="1146149"/>
            <a:ext cx="4300654" cy="523220"/>
          </a:xfrm>
          <a:prstGeom prst="rect">
            <a:avLst/>
          </a:prstGeom>
          <a:solidFill>
            <a:schemeClr val="bg1"/>
          </a:solidFill>
        </p:spPr>
        <p:txBody>
          <a:bodyPr wrap="square" rtlCol="0">
            <a:spAutoFit/>
          </a:bodyPr>
          <a:lstStyle/>
          <a:p>
            <a:pPr algn="ctr"/>
            <a:r>
              <a:rPr lang="en-US" dirty="0" err="1"/>
              <a:t>Arcjet</a:t>
            </a:r>
            <a:r>
              <a:rPr lang="en-US" dirty="0"/>
              <a:t> Correction Improvements</a:t>
            </a:r>
          </a:p>
          <a:p>
            <a:pPr algn="ctr"/>
            <a:r>
              <a:rPr lang="en-US" dirty="0"/>
              <a:t>GOES-17 Example</a:t>
            </a:r>
          </a:p>
        </p:txBody>
      </p:sp>
      <p:sp>
        <p:nvSpPr>
          <p:cNvPr id="22" name="TextBox 21">
            <a:extLst>
              <a:ext uri="{FF2B5EF4-FFF2-40B4-BE49-F238E27FC236}">
                <a16:creationId xmlns:a16="http://schemas.microsoft.com/office/drawing/2014/main" id="{3385E341-A47F-3817-309D-6C6907702A46}"/>
              </a:ext>
            </a:extLst>
          </p:cNvPr>
          <p:cNvSpPr txBox="1"/>
          <p:nvPr/>
        </p:nvSpPr>
        <p:spPr>
          <a:xfrm>
            <a:off x="1799910" y="1677023"/>
            <a:ext cx="717559" cy="246221"/>
          </a:xfrm>
          <a:prstGeom prst="rect">
            <a:avLst/>
          </a:prstGeom>
          <a:noFill/>
        </p:spPr>
        <p:txBody>
          <a:bodyPr wrap="square" rtlCol="0">
            <a:spAutoFit/>
          </a:bodyPr>
          <a:lstStyle/>
          <a:p>
            <a:r>
              <a:rPr lang="en-US" sz="1000" b="1" dirty="0"/>
              <a:t>B [</a:t>
            </a:r>
            <a:r>
              <a:rPr lang="en-US" sz="1000" b="1" dirty="0" err="1"/>
              <a:t>nT</a:t>
            </a:r>
            <a:r>
              <a:rPr lang="en-US" sz="1000" dirty="0"/>
              <a:t>]</a:t>
            </a:r>
          </a:p>
        </p:txBody>
      </p:sp>
      <p:sp>
        <p:nvSpPr>
          <p:cNvPr id="23" name="TextBox 22">
            <a:extLst>
              <a:ext uri="{FF2B5EF4-FFF2-40B4-BE49-F238E27FC236}">
                <a16:creationId xmlns:a16="http://schemas.microsoft.com/office/drawing/2014/main" id="{DBA2D586-9C63-F0A5-352A-40AFC269807B}"/>
              </a:ext>
            </a:extLst>
          </p:cNvPr>
          <p:cNvSpPr txBox="1"/>
          <p:nvPr/>
        </p:nvSpPr>
        <p:spPr>
          <a:xfrm>
            <a:off x="1895706" y="4756838"/>
            <a:ext cx="802670" cy="246221"/>
          </a:xfrm>
          <a:prstGeom prst="rect">
            <a:avLst/>
          </a:prstGeom>
          <a:noFill/>
        </p:spPr>
        <p:txBody>
          <a:bodyPr wrap="square" rtlCol="0">
            <a:spAutoFit/>
          </a:bodyPr>
          <a:lstStyle/>
          <a:p>
            <a:r>
              <a:rPr lang="en-US" sz="1000" b="1" dirty="0"/>
              <a:t>Time [UT]</a:t>
            </a:r>
            <a:endParaRPr lang="en-US" sz="1000" dirty="0"/>
          </a:p>
        </p:txBody>
      </p:sp>
      <p:sp>
        <p:nvSpPr>
          <p:cNvPr id="25" name="TextBox 24">
            <a:extLst>
              <a:ext uri="{FF2B5EF4-FFF2-40B4-BE49-F238E27FC236}">
                <a16:creationId xmlns:a16="http://schemas.microsoft.com/office/drawing/2014/main" id="{CFDDA646-738B-5383-B108-9B1BFE47EE16}"/>
              </a:ext>
            </a:extLst>
          </p:cNvPr>
          <p:cNvSpPr txBox="1"/>
          <p:nvPr/>
        </p:nvSpPr>
        <p:spPr>
          <a:xfrm>
            <a:off x="1804289" y="4987036"/>
            <a:ext cx="4572000" cy="246221"/>
          </a:xfrm>
          <a:prstGeom prst="rect">
            <a:avLst/>
          </a:prstGeom>
          <a:noFill/>
        </p:spPr>
        <p:txBody>
          <a:bodyPr wrap="square">
            <a:spAutoFit/>
          </a:bodyPr>
          <a:lstStyle/>
          <a:p>
            <a:r>
              <a:rPr lang="en-US" sz="1000" dirty="0" err="1">
                <a:solidFill>
                  <a:schemeClr val="bg1"/>
                </a:solidFill>
              </a:rPr>
              <a:t>Inceoglu</a:t>
            </a:r>
            <a:r>
              <a:rPr lang="en-US" sz="1000" dirty="0">
                <a:solidFill>
                  <a:schemeClr val="bg1"/>
                </a:solidFill>
              </a:rPr>
              <a:t> et al., in prep</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4" name="Picture 3">
            <a:extLst>
              <a:ext uri="{FF2B5EF4-FFF2-40B4-BE49-F238E27FC236}">
                <a16:creationId xmlns:a16="http://schemas.microsoft.com/office/drawing/2014/main" id="{4B57A211-B691-665F-7E86-07034D2D2532}"/>
              </a:ext>
            </a:extLst>
          </p:cNvPr>
          <p:cNvPicPr>
            <a:picLocks noChangeAspect="1"/>
          </p:cNvPicPr>
          <p:nvPr/>
        </p:nvPicPr>
        <p:blipFill rotWithShape="1">
          <a:blip r:embed="rId3"/>
          <a:srcRect t="10615" r="7536" b="5818"/>
          <a:stretch/>
        </p:blipFill>
        <p:spPr>
          <a:xfrm>
            <a:off x="4460363" y="1597981"/>
            <a:ext cx="4620160" cy="5168814"/>
          </a:xfrm>
          <a:prstGeom prst="rect">
            <a:avLst/>
          </a:prstGeom>
        </p:spPr>
      </p:pic>
      <p:sp>
        <p:nvSpPr>
          <p:cNvPr id="246" name="Google Shape;246;p15"/>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PLT-G19-E-MAG-004</a:t>
            </a:r>
            <a:br>
              <a:rPr lang="en-US" dirty="0"/>
            </a:br>
            <a:r>
              <a:rPr lang="en-US" dirty="0"/>
              <a:t>Sensor Difference Comparison</a:t>
            </a:r>
            <a:endParaRPr dirty="0"/>
          </a:p>
        </p:txBody>
      </p:sp>
      <p:sp>
        <p:nvSpPr>
          <p:cNvPr id="247" name="Google Shape;247;p15"/>
          <p:cNvSpPr txBox="1">
            <a:spLocks noGrp="1"/>
          </p:cNvSpPr>
          <p:nvPr>
            <p:ph type="sldNum" idx="12"/>
          </p:nvPr>
        </p:nvSpPr>
        <p:spPr>
          <a:xfrm>
            <a:off x="7018198"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dirty="0"/>
          </a:p>
        </p:txBody>
      </p:sp>
      <p:graphicFrame>
        <p:nvGraphicFramePr>
          <p:cNvPr id="248" name="Google Shape;248;p15"/>
          <p:cNvGraphicFramePr/>
          <p:nvPr>
            <p:extLst>
              <p:ext uri="{D42A27DB-BD31-4B8C-83A1-F6EECF244321}">
                <p14:modId xmlns:p14="http://schemas.microsoft.com/office/powerpoint/2010/main" val="3691078796"/>
              </p:ext>
            </p:extLst>
          </p:nvPr>
        </p:nvGraphicFramePr>
        <p:xfrm>
          <a:off x="0" y="4435438"/>
          <a:ext cx="4185474" cy="1942080"/>
        </p:xfrm>
        <a:graphic>
          <a:graphicData uri="http://schemas.openxmlformats.org/drawingml/2006/table">
            <a:tbl>
              <a:tblPr firstRow="1" bandRow="1">
                <a:noFill/>
                <a:tableStyleId>{2F077136-1A5F-41C3-985E-745E5E209653}</a:tableStyleId>
              </a:tblPr>
              <a:tblGrid>
                <a:gridCol w="918695">
                  <a:extLst>
                    <a:ext uri="{9D8B030D-6E8A-4147-A177-3AD203B41FA5}">
                      <a16:colId xmlns:a16="http://schemas.microsoft.com/office/drawing/2014/main" val="20000"/>
                    </a:ext>
                  </a:extLst>
                </a:gridCol>
                <a:gridCol w="1139756">
                  <a:extLst>
                    <a:ext uri="{9D8B030D-6E8A-4147-A177-3AD203B41FA5}">
                      <a16:colId xmlns:a16="http://schemas.microsoft.com/office/drawing/2014/main" val="20001"/>
                    </a:ext>
                  </a:extLst>
                </a:gridCol>
                <a:gridCol w="1053823">
                  <a:extLst>
                    <a:ext uri="{9D8B030D-6E8A-4147-A177-3AD203B41FA5}">
                      <a16:colId xmlns:a16="http://schemas.microsoft.com/office/drawing/2014/main" val="20002"/>
                    </a:ext>
                  </a:extLst>
                </a:gridCol>
                <a:gridCol w="1073200">
                  <a:extLst>
                    <a:ext uri="{9D8B030D-6E8A-4147-A177-3AD203B41FA5}">
                      <a16:colId xmlns:a16="http://schemas.microsoft.com/office/drawing/2014/main" val="20003"/>
                    </a:ext>
                  </a:extLst>
                </a:gridCol>
              </a:tblGrid>
              <a:tr h="670719">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Difference Mean +/- 3sigma</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dirty="0" err="1"/>
                        <a:t>Obx</a:t>
                      </a:r>
                      <a:r>
                        <a:rPr lang="en-US" sz="1200" b="1" u="none" strike="noStrike" cap="none" dirty="0"/>
                        <a:t> - </a:t>
                      </a:r>
                      <a:r>
                        <a:rPr lang="en-US" sz="1200" b="1" u="none" strike="noStrike" cap="none" dirty="0" err="1"/>
                        <a:t>Ibx</a:t>
                      </a:r>
                      <a:r>
                        <a:rPr lang="en-US" sz="1200" b="1" u="none" strike="noStrike" cap="none" dirty="0"/>
                        <a:t> </a:t>
                      </a:r>
                      <a:endParaRPr sz="1200" b="1"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dirty="0" err="1"/>
                        <a:t>Oby</a:t>
                      </a:r>
                      <a:r>
                        <a:rPr lang="en-US" sz="1200" b="1" u="none" strike="noStrike" cap="none" dirty="0"/>
                        <a:t> – </a:t>
                      </a:r>
                      <a:r>
                        <a:rPr lang="en-US" sz="1200" b="1" u="none" strike="noStrike" cap="none" dirty="0" err="1"/>
                        <a:t>IBy</a:t>
                      </a:r>
                      <a:endParaRPr sz="1200" b="1"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b="1" u="none" strike="noStrike" cap="none" dirty="0" err="1"/>
                        <a:t>Obz</a:t>
                      </a:r>
                      <a:r>
                        <a:rPr lang="en-US" sz="1200" b="1" u="none" strike="noStrike" cap="none" dirty="0"/>
                        <a:t> – </a:t>
                      </a:r>
                      <a:r>
                        <a:rPr lang="en-US" sz="1200" b="1" u="none" strike="noStrike" cap="none" dirty="0" err="1"/>
                        <a:t>IBz</a:t>
                      </a:r>
                      <a:endParaRPr sz="1200" u="none" strike="noStrike" cap="none" dirty="0"/>
                    </a:p>
                  </a:txBody>
                  <a:tcPr marL="91450" marR="91450" marT="45725" marB="45725"/>
                </a:tc>
                <a:extLst>
                  <a:ext uri="{0D108BD9-81ED-4DB2-BD59-A6C34878D82A}">
                    <a16:rowId xmlns:a16="http://schemas.microsoft.com/office/drawing/2014/main" val="10000"/>
                  </a:ext>
                </a:extLst>
              </a:tr>
              <a:tr h="326291">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GOES-16</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-13.9 +/- 14</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9.2+/- 14.4</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-1.8 +/-2.8</a:t>
                      </a:r>
                      <a:endParaRPr sz="1200" u="none" strike="noStrike" cap="none" dirty="0"/>
                    </a:p>
                  </a:txBody>
                  <a:tcPr marL="91450" marR="91450" marT="45725" marB="45725"/>
                </a:tc>
                <a:extLst>
                  <a:ext uri="{0D108BD9-81ED-4DB2-BD59-A6C34878D82A}">
                    <a16:rowId xmlns:a16="http://schemas.microsoft.com/office/drawing/2014/main" val="10001"/>
                  </a:ext>
                </a:extLst>
              </a:tr>
              <a:tr h="306273">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GOES-17</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1 +/- 1.4</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-0.04+/-0.9</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-3.3+/- 0.9</a:t>
                      </a:r>
                      <a:endParaRPr sz="1200" u="none" strike="noStrike" cap="none" dirty="0"/>
                    </a:p>
                  </a:txBody>
                  <a:tcPr marL="91450" marR="91450" marT="45725" marB="45725"/>
                </a:tc>
                <a:extLst>
                  <a:ext uri="{0D108BD9-81ED-4DB2-BD59-A6C34878D82A}">
                    <a16:rowId xmlns:a16="http://schemas.microsoft.com/office/drawing/2014/main" val="3599909541"/>
                  </a:ext>
                </a:extLst>
              </a:tr>
              <a:tr h="323774">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GOES-18</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-0.6 +/- 0.9</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-01.1+/- 0.8</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0.3 +/- 0.3</a:t>
                      </a:r>
                      <a:endParaRPr sz="1200" u="none" strike="noStrike" cap="none" dirty="0"/>
                    </a:p>
                  </a:txBody>
                  <a:tcPr marL="91450" marR="91450" marT="45725" marB="45725"/>
                </a:tc>
                <a:extLst>
                  <a:ext uri="{0D108BD9-81ED-4DB2-BD59-A6C34878D82A}">
                    <a16:rowId xmlns:a16="http://schemas.microsoft.com/office/drawing/2014/main" val="3824216138"/>
                  </a:ext>
                </a:extLst>
              </a:tr>
              <a:tr h="315023">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GOES-19 </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-0.1 +/- 0.8</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-0.3 +/- 1</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t>-0.1 +/- 0.5</a:t>
                      </a:r>
                      <a:endParaRPr sz="1200" u="none" strike="noStrike" cap="none" dirty="0"/>
                    </a:p>
                  </a:txBody>
                  <a:tcPr marL="91450" marR="91450" marT="45725" marB="45725"/>
                </a:tc>
                <a:extLst>
                  <a:ext uri="{0D108BD9-81ED-4DB2-BD59-A6C34878D82A}">
                    <a16:rowId xmlns:a16="http://schemas.microsoft.com/office/drawing/2014/main" val="2331230982"/>
                  </a:ext>
                </a:extLst>
              </a:tr>
            </a:tbl>
          </a:graphicData>
        </a:graphic>
      </p:graphicFrame>
      <p:sp>
        <p:nvSpPr>
          <p:cNvPr id="251" name="Google Shape;251;p15"/>
          <p:cNvSpPr txBox="1"/>
          <p:nvPr/>
        </p:nvSpPr>
        <p:spPr>
          <a:xfrm>
            <a:off x="7755339" y="874095"/>
            <a:ext cx="984624" cy="40011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PASSED</a:t>
            </a:r>
            <a:endParaRPr sz="1400" b="0" i="0" u="none" strike="noStrike" cap="none">
              <a:solidFill>
                <a:srgbClr val="000000"/>
              </a:solidFill>
              <a:latin typeface="Arial"/>
              <a:ea typeface="Arial"/>
              <a:cs typeface="Arial"/>
              <a:sym typeface="Arial"/>
            </a:endParaRPr>
          </a:p>
        </p:txBody>
      </p:sp>
      <p:sp>
        <p:nvSpPr>
          <p:cNvPr id="7" name="TextBox 6">
            <a:extLst>
              <a:ext uri="{FF2B5EF4-FFF2-40B4-BE49-F238E27FC236}">
                <a16:creationId xmlns:a16="http://schemas.microsoft.com/office/drawing/2014/main" id="{B2026F54-B8CD-98FC-B3E7-3A05D48F7B4C}"/>
              </a:ext>
            </a:extLst>
          </p:cNvPr>
          <p:cNvSpPr txBox="1"/>
          <p:nvPr/>
        </p:nvSpPr>
        <p:spPr>
          <a:xfrm>
            <a:off x="7370345" y="1792221"/>
            <a:ext cx="1429305" cy="307777"/>
          </a:xfrm>
          <a:prstGeom prst="rect">
            <a:avLst/>
          </a:prstGeom>
          <a:noFill/>
        </p:spPr>
        <p:txBody>
          <a:bodyPr wrap="square" rtlCol="0">
            <a:spAutoFit/>
          </a:bodyPr>
          <a:lstStyle/>
          <a:p>
            <a:r>
              <a:rPr lang="en-US" dirty="0"/>
              <a:t>GOES - 16</a:t>
            </a:r>
          </a:p>
        </p:txBody>
      </p:sp>
      <p:sp>
        <p:nvSpPr>
          <p:cNvPr id="8" name="TextBox 7">
            <a:extLst>
              <a:ext uri="{FF2B5EF4-FFF2-40B4-BE49-F238E27FC236}">
                <a16:creationId xmlns:a16="http://schemas.microsoft.com/office/drawing/2014/main" id="{8ED11FC4-3AFA-37EF-1313-3C62FDEA181C}"/>
              </a:ext>
            </a:extLst>
          </p:cNvPr>
          <p:cNvSpPr txBox="1"/>
          <p:nvPr/>
        </p:nvSpPr>
        <p:spPr>
          <a:xfrm>
            <a:off x="7370345" y="2992186"/>
            <a:ext cx="1429305" cy="307777"/>
          </a:xfrm>
          <a:prstGeom prst="rect">
            <a:avLst/>
          </a:prstGeom>
          <a:noFill/>
        </p:spPr>
        <p:txBody>
          <a:bodyPr wrap="square" rtlCol="0">
            <a:spAutoFit/>
          </a:bodyPr>
          <a:lstStyle/>
          <a:p>
            <a:r>
              <a:rPr lang="en-US" dirty="0"/>
              <a:t>GOES – 17*</a:t>
            </a:r>
          </a:p>
        </p:txBody>
      </p:sp>
      <p:sp>
        <p:nvSpPr>
          <p:cNvPr id="9" name="TextBox 8">
            <a:extLst>
              <a:ext uri="{FF2B5EF4-FFF2-40B4-BE49-F238E27FC236}">
                <a16:creationId xmlns:a16="http://schemas.microsoft.com/office/drawing/2014/main" id="{FED969E4-C4ED-7DAC-F5FA-F0369BA15A43}"/>
              </a:ext>
            </a:extLst>
          </p:cNvPr>
          <p:cNvSpPr txBox="1"/>
          <p:nvPr/>
        </p:nvSpPr>
        <p:spPr>
          <a:xfrm>
            <a:off x="7370345" y="4197849"/>
            <a:ext cx="1429305" cy="307777"/>
          </a:xfrm>
          <a:prstGeom prst="rect">
            <a:avLst/>
          </a:prstGeom>
          <a:noFill/>
        </p:spPr>
        <p:txBody>
          <a:bodyPr wrap="square" rtlCol="0">
            <a:spAutoFit/>
          </a:bodyPr>
          <a:lstStyle/>
          <a:p>
            <a:r>
              <a:rPr lang="en-US" dirty="0"/>
              <a:t>GOES - 18</a:t>
            </a:r>
          </a:p>
        </p:txBody>
      </p:sp>
      <p:sp>
        <p:nvSpPr>
          <p:cNvPr id="10" name="TextBox 9">
            <a:extLst>
              <a:ext uri="{FF2B5EF4-FFF2-40B4-BE49-F238E27FC236}">
                <a16:creationId xmlns:a16="http://schemas.microsoft.com/office/drawing/2014/main" id="{1EF4590E-A408-79E8-3F41-5494F5740A72}"/>
              </a:ext>
            </a:extLst>
          </p:cNvPr>
          <p:cNvSpPr txBox="1"/>
          <p:nvPr/>
        </p:nvSpPr>
        <p:spPr>
          <a:xfrm>
            <a:off x="7458416" y="5488252"/>
            <a:ext cx="1429305" cy="307777"/>
          </a:xfrm>
          <a:prstGeom prst="rect">
            <a:avLst/>
          </a:prstGeom>
          <a:noFill/>
        </p:spPr>
        <p:txBody>
          <a:bodyPr wrap="square" rtlCol="0">
            <a:spAutoFit/>
          </a:bodyPr>
          <a:lstStyle/>
          <a:p>
            <a:r>
              <a:rPr lang="en-US" dirty="0"/>
              <a:t>GOES - 19</a:t>
            </a:r>
          </a:p>
        </p:txBody>
      </p:sp>
      <p:sp>
        <p:nvSpPr>
          <p:cNvPr id="11" name="TextBox 10">
            <a:extLst>
              <a:ext uri="{FF2B5EF4-FFF2-40B4-BE49-F238E27FC236}">
                <a16:creationId xmlns:a16="http://schemas.microsoft.com/office/drawing/2014/main" id="{B9BA8194-E254-0B90-F0F8-4E70E9560A99}"/>
              </a:ext>
            </a:extLst>
          </p:cNvPr>
          <p:cNvSpPr txBox="1"/>
          <p:nvPr/>
        </p:nvSpPr>
        <p:spPr>
          <a:xfrm>
            <a:off x="5973891" y="1259308"/>
            <a:ext cx="1791882" cy="523220"/>
          </a:xfrm>
          <a:prstGeom prst="rect">
            <a:avLst/>
          </a:prstGeom>
          <a:solidFill>
            <a:schemeClr val="bg1"/>
          </a:solidFill>
        </p:spPr>
        <p:txBody>
          <a:bodyPr wrap="square" rtlCol="0">
            <a:spAutoFit/>
          </a:bodyPr>
          <a:lstStyle/>
          <a:p>
            <a:pPr algn="ctr"/>
            <a:r>
              <a:rPr lang="en-US" dirty="0"/>
              <a:t>GOES-R Series</a:t>
            </a:r>
          </a:p>
          <a:p>
            <a:pPr algn="ctr"/>
            <a:r>
              <a:rPr lang="en-US" dirty="0"/>
              <a:t>OB – IB </a:t>
            </a:r>
          </a:p>
        </p:txBody>
      </p:sp>
      <p:sp>
        <p:nvSpPr>
          <p:cNvPr id="2" name="TextBox 1">
            <a:extLst>
              <a:ext uri="{FF2B5EF4-FFF2-40B4-BE49-F238E27FC236}">
                <a16:creationId xmlns:a16="http://schemas.microsoft.com/office/drawing/2014/main" id="{0DB1AB54-F2A5-F239-B769-767DF826D803}"/>
              </a:ext>
            </a:extLst>
          </p:cNvPr>
          <p:cNvSpPr txBox="1"/>
          <p:nvPr/>
        </p:nvSpPr>
        <p:spPr>
          <a:xfrm>
            <a:off x="-5984" y="6377518"/>
            <a:ext cx="2733624" cy="307777"/>
          </a:xfrm>
          <a:prstGeom prst="rect">
            <a:avLst/>
          </a:prstGeom>
          <a:solidFill>
            <a:schemeClr val="bg1"/>
          </a:solidFill>
        </p:spPr>
        <p:txBody>
          <a:bodyPr wrap="square" rtlCol="0">
            <a:spAutoFit/>
          </a:bodyPr>
          <a:lstStyle/>
          <a:p>
            <a:pPr algn="ctr"/>
            <a:r>
              <a:rPr lang="en-US" dirty="0"/>
              <a:t>table values are for one, full day</a:t>
            </a:r>
          </a:p>
        </p:txBody>
      </p:sp>
      <p:sp>
        <p:nvSpPr>
          <p:cNvPr id="12" name="TextBox 11">
            <a:extLst>
              <a:ext uri="{FF2B5EF4-FFF2-40B4-BE49-F238E27FC236}">
                <a16:creationId xmlns:a16="http://schemas.microsoft.com/office/drawing/2014/main" id="{EFAAD534-5C81-0D99-A18D-F9198A3D77CE}"/>
              </a:ext>
            </a:extLst>
          </p:cNvPr>
          <p:cNvSpPr txBox="1"/>
          <p:nvPr/>
        </p:nvSpPr>
        <p:spPr>
          <a:xfrm>
            <a:off x="61931" y="1646515"/>
            <a:ext cx="4217461" cy="1600438"/>
          </a:xfrm>
          <a:prstGeom prst="rect">
            <a:avLst/>
          </a:prstGeom>
          <a:noFill/>
        </p:spPr>
        <p:txBody>
          <a:bodyPr wrap="square">
            <a:spAutoFit/>
          </a:bodyPr>
          <a:lstStyle/>
          <a:p>
            <a:pPr marL="285750" marR="0" lvl="0" indent="-285750" algn="l" rtl="0">
              <a:lnSpc>
                <a:spcPct val="100000"/>
              </a:lnSpc>
              <a:spcBef>
                <a:spcPts val="0"/>
              </a:spcBef>
              <a:spcAft>
                <a:spcPts val="0"/>
              </a:spcAft>
              <a:buClr>
                <a:schemeClr val="lt1"/>
              </a:buClr>
              <a:buSzPts val="1600"/>
              <a:buFont typeface="Arial"/>
              <a:buChar char="•"/>
            </a:pPr>
            <a:r>
              <a:rPr lang="en-US" b="0" i="0" u="none" strike="noStrike" cap="none" dirty="0">
                <a:solidFill>
                  <a:schemeClr val="lt1"/>
                </a:solidFill>
                <a:latin typeface="Calibri"/>
                <a:ea typeface="Calibri"/>
                <a:cs typeface="Calibri"/>
                <a:sym typeface="Calibri"/>
              </a:rPr>
              <a:t>OB (outboard) – IB (inboard) differences for GOES-16, 17, 18, and 19 for 12/04/2024</a:t>
            </a:r>
          </a:p>
          <a:p>
            <a:pPr marL="285750" marR="0" lvl="0" indent="-285750" algn="l" rtl="0">
              <a:lnSpc>
                <a:spcPct val="100000"/>
              </a:lnSpc>
              <a:spcBef>
                <a:spcPts val="0"/>
              </a:spcBef>
              <a:spcAft>
                <a:spcPts val="0"/>
              </a:spcAft>
              <a:buClr>
                <a:schemeClr val="lt1"/>
              </a:buClr>
              <a:buSzPts val="1600"/>
              <a:buFont typeface="Arial"/>
              <a:buChar char="•"/>
            </a:pPr>
            <a:endParaRPr lang="en-US" b="0" i="0" u="none" strike="noStrike" cap="none" dirty="0">
              <a:solidFill>
                <a:schemeClr val="lt1"/>
              </a:solidFill>
              <a:latin typeface="Calibri"/>
              <a:ea typeface="Calibri"/>
              <a:cs typeface="Calibri"/>
              <a:sym typeface="Calibri"/>
            </a:endParaRPr>
          </a:p>
          <a:p>
            <a:pPr lvl="2">
              <a:buClr>
                <a:schemeClr val="lt1"/>
              </a:buClr>
              <a:buSzPts val="1600"/>
            </a:pPr>
            <a:r>
              <a:rPr lang="en-US" dirty="0">
                <a:solidFill>
                  <a:schemeClr val="lt1"/>
                </a:solidFill>
                <a:latin typeface="Calibri"/>
                <a:cs typeface="Calibri"/>
                <a:sym typeface="Calibri"/>
              </a:rPr>
              <a:t>*Due to GOES-17 storage, GOES-17 data is from 2/26/2023</a:t>
            </a:r>
          </a:p>
          <a:p>
            <a:pPr lvl="2">
              <a:buClr>
                <a:schemeClr val="lt1"/>
              </a:buClr>
              <a:buSzPts val="1600"/>
            </a:pPr>
            <a:endParaRPr lang="en-US" b="0" i="0" u="none" strike="noStrike" cap="none" dirty="0">
              <a:solidFill>
                <a:schemeClr val="lt1"/>
              </a:solidFill>
              <a:latin typeface="Calibri"/>
              <a:ea typeface="Arial"/>
              <a:cs typeface="Calibri"/>
              <a:sym typeface="Calibri"/>
            </a:endParaRPr>
          </a:p>
          <a:p>
            <a:pPr lvl="2">
              <a:buClr>
                <a:schemeClr val="lt1"/>
              </a:buClr>
              <a:buSzPts val="1600"/>
            </a:pPr>
            <a:endParaRPr lang="en-US" b="0" i="0" u="none" strike="noStrike" cap="none" dirty="0">
              <a:solidFill>
                <a:srgbClr val="000000"/>
              </a:solidFill>
              <a:latin typeface="Arial"/>
              <a:ea typeface="Arial"/>
              <a:cs typeface="Arial"/>
              <a:sym typeface="Arial"/>
            </a:endParaRPr>
          </a:p>
        </p:txBody>
      </p:sp>
      <p:sp>
        <p:nvSpPr>
          <p:cNvPr id="14" name="TextBox 13">
            <a:extLst>
              <a:ext uri="{FF2B5EF4-FFF2-40B4-BE49-F238E27FC236}">
                <a16:creationId xmlns:a16="http://schemas.microsoft.com/office/drawing/2014/main" id="{52035F31-2C36-A75C-4AA2-8595F10B5E49}"/>
              </a:ext>
            </a:extLst>
          </p:cNvPr>
          <p:cNvSpPr txBox="1"/>
          <p:nvPr/>
        </p:nvSpPr>
        <p:spPr>
          <a:xfrm>
            <a:off x="61931" y="2884464"/>
            <a:ext cx="4576438" cy="523220"/>
          </a:xfrm>
          <a:prstGeom prst="rect">
            <a:avLst/>
          </a:prstGeom>
          <a:noFill/>
        </p:spPr>
        <p:txBody>
          <a:bodyPr wrap="square">
            <a:spAutoFit/>
          </a:bodyPr>
          <a:lstStyle/>
          <a:p>
            <a:pPr marL="285750" marR="0" lvl="0" indent="-285750" algn="l" rtl="0">
              <a:lnSpc>
                <a:spcPct val="100000"/>
              </a:lnSpc>
              <a:spcBef>
                <a:spcPts val="0"/>
              </a:spcBef>
              <a:spcAft>
                <a:spcPts val="0"/>
              </a:spcAft>
              <a:buClr>
                <a:schemeClr val="lt1"/>
              </a:buClr>
              <a:buSzPts val="1600"/>
              <a:buFont typeface="Arial"/>
              <a:buChar char="•"/>
            </a:pPr>
            <a:r>
              <a:rPr lang="en-US" sz="1400" b="0" i="0" u="none" strike="noStrike" cap="none" dirty="0">
                <a:solidFill>
                  <a:schemeClr val="lt1"/>
                </a:solidFill>
                <a:latin typeface="Calibri"/>
                <a:ea typeface="Calibri"/>
                <a:cs typeface="Calibri"/>
                <a:sym typeface="Calibri"/>
              </a:rPr>
              <a:t>Ideally, the calibrated sensor difference would be 0nT and flat throughout the day</a:t>
            </a:r>
            <a:endParaRPr lang="en-US" sz="1200" b="0" i="0" u="none" strike="noStrike" cap="none" dirty="0">
              <a:solidFill>
                <a:srgbClr val="000000"/>
              </a:solidFill>
              <a:latin typeface="Arial"/>
              <a:ea typeface="Arial"/>
              <a:cs typeface="Arial"/>
              <a:sym typeface="Arial"/>
            </a:endParaRPr>
          </a:p>
        </p:txBody>
      </p:sp>
      <p:sp>
        <p:nvSpPr>
          <p:cNvPr id="16" name="TextBox 15">
            <a:extLst>
              <a:ext uri="{FF2B5EF4-FFF2-40B4-BE49-F238E27FC236}">
                <a16:creationId xmlns:a16="http://schemas.microsoft.com/office/drawing/2014/main" id="{333B6440-6442-0620-F892-2F754B9600DE}"/>
              </a:ext>
            </a:extLst>
          </p:cNvPr>
          <p:cNvSpPr txBox="1"/>
          <p:nvPr/>
        </p:nvSpPr>
        <p:spPr>
          <a:xfrm>
            <a:off x="-5984" y="3517211"/>
            <a:ext cx="4132555" cy="523220"/>
          </a:xfrm>
          <a:prstGeom prst="rect">
            <a:avLst/>
          </a:prstGeom>
          <a:noFill/>
        </p:spPr>
        <p:txBody>
          <a:bodyPr wrap="square">
            <a:spAutoFit/>
          </a:bodyPr>
          <a:lstStyle/>
          <a:p>
            <a:pPr marL="285750" marR="0" lvl="0" indent="-285750" algn="l" rtl="0">
              <a:lnSpc>
                <a:spcPct val="100000"/>
              </a:lnSpc>
              <a:spcBef>
                <a:spcPts val="0"/>
              </a:spcBef>
              <a:spcAft>
                <a:spcPts val="0"/>
              </a:spcAft>
              <a:buClr>
                <a:schemeClr val="lt1"/>
              </a:buClr>
              <a:buSzPts val="1600"/>
              <a:buFont typeface="Arial"/>
              <a:buChar char="•"/>
            </a:pPr>
            <a:r>
              <a:rPr lang="en-US" dirty="0">
                <a:solidFill>
                  <a:schemeClr val="lt1"/>
                </a:solidFill>
                <a:latin typeface="Calibri"/>
                <a:ea typeface="Calibri"/>
                <a:cs typeface="Calibri"/>
                <a:sym typeface="Calibri"/>
              </a:rPr>
              <a:t>There has been s</a:t>
            </a:r>
            <a:r>
              <a:rPr lang="en-US" sz="1400" b="0" i="0" u="none" strike="noStrike" cap="none" dirty="0">
                <a:solidFill>
                  <a:schemeClr val="lt1"/>
                </a:solidFill>
                <a:latin typeface="Calibri"/>
                <a:ea typeface="Calibri"/>
                <a:cs typeface="Calibri"/>
                <a:sym typeface="Calibri"/>
              </a:rPr>
              <a:t>ignificant improvement over the series</a:t>
            </a:r>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5888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8" name="Picture 7">
            <a:extLst>
              <a:ext uri="{FF2B5EF4-FFF2-40B4-BE49-F238E27FC236}">
                <a16:creationId xmlns:a16="http://schemas.microsoft.com/office/drawing/2014/main" id="{A8B4611A-4535-7618-E1C5-F6143EC75487}"/>
              </a:ext>
            </a:extLst>
          </p:cNvPr>
          <p:cNvPicPr>
            <a:picLocks noChangeAspect="1"/>
          </p:cNvPicPr>
          <p:nvPr/>
        </p:nvPicPr>
        <p:blipFill>
          <a:blip r:embed="rId3"/>
          <a:srcRect/>
          <a:stretch/>
        </p:blipFill>
        <p:spPr>
          <a:xfrm>
            <a:off x="1732870" y="3516654"/>
            <a:ext cx="4367186" cy="3277137"/>
          </a:xfrm>
          <a:prstGeom prst="rect">
            <a:avLst/>
          </a:prstGeom>
        </p:spPr>
      </p:pic>
      <p:pic>
        <p:nvPicPr>
          <p:cNvPr id="5" name="Picture 4">
            <a:extLst>
              <a:ext uri="{FF2B5EF4-FFF2-40B4-BE49-F238E27FC236}">
                <a16:creationId xmlns:a16="http://schemas.microsoft.com/office/drawing/2014/main" id="{C57B23A1-3739-2B31-4155-9B0002F6A005}"/>
              </a:ext>
            </a:extLst>
          </p:cNvPr>
          <p:cNvPicPr>
            <a:picLocks noChangeAspect="1"/>
          </p:cNvPicPr>
          <p:nvPr/>
        </p:nvPicPr>
        <p:blipFill>
          <a:blip r:embed="rId4"/>
          <a:srcRect/>
          <a:stretch/>
        </p:blipFill>
        <p:spPr>
          <a:xfrm>
            <a:off x="6168690" y="4697128"/>
            <a:ext cx="2879481" cy="1729163"/>
          </a:xfrm>
          <a:prstGeom prst="rect">
            <a:avLst/>
          </a:prstGeom>
        </p:spPr>
      </p:pic>
      <p:pic>
        <p:nvPicPr>
          <p:cNvPr id="4" name="Picture 3">
            <a:extLst>
              <a:ext uri="{FF2B5EF4-FFF2-40B4-BE49-F238E27FC236}">
                <a16:creationId xmlns:a16="http://schemas.microsoft.com/office/drawing/2014/main" id="{0300E979-EAF7-F0AA-C20B-E5F3008B6B46}"/>
              </a:ext>
            </a:extLst>
          </p:cNvPr>
          <p:cNvPicPr>
            <a:picLocks noChangeAspect="1"/>
          </p:cNvPicPr>
          <p:nvPr/>
        </p:nvPicPr>
        <p:blipFill>
          <a:blip r:embed="rId5"/>
          <a:srcRect/>
          <a:stretch/>
        </p:blipFill>
        <p:spPr>
          <a:xfrm>
            <a:off x="6168691" y="2967965"/>
            <a:ext cx="2879482" cy="1729164"/>
          </a:xfrm>
          <a:prstGeom prst="rect">
            <a:avLst/>
          </a:prstGeom>
        </p:spPr>
      </p:pic>
      <p:pic>
        <p:nvPicPr>
          <p:cNvPr id="2" name="Picture 1">
            <a:extLst>
              <a:ext uri="{FF2B5EF4-FFF2-40B4-BE49-F238E27FC236}">
                <a16:creationId xmlns:a16="http://schemas.microsoft.com/office/drawing/2014/main" id="{F3D70F32-2DCF-B2E4-7F8A-EC964E200476}"/>
              </a:ext>
            </a:extLst>
          </p:cNvPr>
          <p:cNvPicPr>
            <a:picLocks noChangeAspect="1"/>
          </p:cNvPicPr>
          <p:nvPr/>
        </p:nvPicPr>
        <p:blipFill>
          <a:blip r:embed="rId6"/>
          <a:srcRect/>
          <a:stretch/>
        </p:blipFill>
        <p:spPr>
          <a:xfrm>
            <a:off x="6168691" y="1257740"/>
            <a:ext cx="2879482" cy="1729165"/>
          </a:xfrm>
          <a:prstGeom prst="rect">
            <a:avLst/>
          </a:prstGeom>
        </p:spPr>
      </p:pic>
      <p:sp>
        <p:nvSpPr>
          <p:cNvPr id="257" name="Google Shape;257;p16"/>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PLT-G19-E-MAG-005</a:t>
            </a:r>
            <a:br>
              <a:rPr lang="en-US" dirty="0"/>
            </a:br>
            <a:r>
              <a:rPr lang="en-US" dirty="0"/>
              <a:t>Magnetometer Thermal Sensitivity</a:t>
            </a:r>
            <a:endParaRPr dirty="0"/>
          </a:p>
        </p:txBody>
      </p:sp>
      <p:sp>
        <p:nvSpPr>
          <p:cNvPr id="258" name="Google Shape;25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260" name="Google Shape;260;p16"/>
          <p:cNvSpPr txBox="1"/>
          <p:nvPr/>
        </p:nvSpPr>
        <p:spPr>
          <a:xfrm>
            <a:off x="174247" y="1214954"/>
            <a:ext cx="5365316" cy="227750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400"/>
              <a:buFont typeface="Arial"/>
              <a:buChar char="•"/>
            </a:pPr>
            <a:r>
              <a:rPr lang="en-US" sz="1600" b="0" i="0" u="none" strike="noStrike" cap="none" dirty="0">
                <a:solidFill>
                  <a:schemeClr val="lt1"/>
                </a:solidFill>
                <a:latin typeface="Calibri"/>
                <a:ea typeface="Calibri"/>
                <a:cs typeface="Calibri"/>
                <a:sym typeface="Calibri"/>
              </a:rPr>
              <a:t>GOES magnetometers have multiple heaters to control thermal environment of the sensors</a:t>
            </a:r>
          </a:p>
          <a:p>
            <a:pPr marL="285750" marR="0" lvl="0" indent="-285750" algn="l" rtl="0">
              <a:lnSpc>
                <a:spcPct val="100000"/>
              </a:lnSpc>
              <a:spcBef>
                <a:spcPts val="0"/>
              </a:spcBef>
              <a:spcAft>
                <a:spcPts val="0"/>
              </a:spcAft>
              <a:buClr>
                <a:schemeClr val="lt1"/>
              </a:buClr>
              <a:buSzPts val="1400"/>
              <a:buFont typeface="Arial"/>
              <a:buChar char="•"/>
            </a:pPr>
            <a:endParaRPr dirty="0"/>
          </a:p>
          <a:p>
            <a:pPr marL="285750" marR="0" lvl="0" indent="-285750" algn="l" rtl="0">
              <a:lnSpc>
                <a:spcPct val="100000"/>
              </a:lnSpc>
              <a:spcBef>
                <a:spcPts val="0"/>
              </a:spcBef>
              <a:spcAft>
                <a:spcPts val="0"/>
              </a:spcAft>
              <a:buClr>
                <a:schemeClr val="lt1"/>
              </a:buClr>
              <a:buSzPts val="1400"/>
              <a:buFont typeface="Arial"/>
              <a:buChar char="•"/>
            </a:pPr>
            <a:r>
              <a:rPr lang="en-US" sz="1600" b="0" i="0" u="none" strike="noStrike" cap="none" dirty="0">
                <a:solidFill>
                  <a:schemeClr val="lt1"/>
                </a:solidFill>
                <a:latin typeface="Calibri"/>
                <a:ea typeface="Calibri"/>
                <a:cs typeface="Calibri"/>
                <a:sym typeface="Calibri"/>
              </a:rPr>
              <a:t>PLT 005 Determines optimal heater setpoint for GMAG</a:t>
            </a:r>
          </a:p>
          <a:p>
            <a:pPr marL="285750" marR="0" lvl="0" indent="-285750" algn="l" rtl="0">
              <a:lnSpc>
                <a:spcPct val="100000"/>
              </a:lnSpc>
              <a:spcBef>
                <a:spcPts val="0"/>
              </a:spcBef>
              <a:spcAft>
                <a:spcPts val="0"/>
              </a:spcAft>
              <a:buClr>
                <a:schemeClr val="lt1"/>
              </a:buClr>
              <a:buSzPts val="1400"/>
              <a:buFont typeface="Arial"/>
              <a:buChar char="•"/>
            </a:pP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600" b="0" i="0" u="none" strike="noStrike" cap="none" dirty="0">
                <a:solidFill>
                  <a:schemeClr val="lt1"/>
                </a:solidFill>
                <a:latin typeface="Calibri"/>
                <a:ea typeface="Calibri"/>
                <a:cs typeface="Calibri"/>
                <a:sym typeface="Calibri"/>
              </a:rPr>
              <a:t>No compelling reason to modify temperature from recommended setpoint of 23 C</a:t>
            </a:r>
          </a:p>
          <a:p>
            <a:pPr marL="285750" marR="0" lvl="0" indent="-285750" algn="l" rtl="0">
              <a:lnSpc>
                <a:spcPct val="100000"/>
              </a:lnSpc>
              <a:spcBef>
                <a:spcPts val="0"/>
              </a:spcBef>
              <a:spcAft>
                <a:spcPts val="0"/>
              </a:spcAft>
              <a:buClr>
                <a:schemeClr val="lt1"/>
              </a:buClr>
              <a:buSzPts val="1400"/>
              <a:buFont typeface="Arial"/>
              <a:buChar char="•"/>
            </a:pP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600" b="0" i="0" u="none" strike="noStrike" cap="none" dirty="0">
                <a:solidFill>
                  <a:schemeClr val="lt1"/>
                </a:solidFill>
                <a:latin typeface="Calibri"/>
                <a:ea typeface="Calibri"/>
                <a:cs typeface="Calibri"/>
                <a:sym typeface="Calibri"/>
              </a:rPr>
              <a:t>Continued investigations as part of full validation </a:t>
            </a:r>
            <a:endParaRPr sz="1600" b="0" i="0" u="none" strike="noStrike" cap="none" dirty="0">
              <a:solidFill>
                <a:srgbClr val="000000"/>
              </a:solidFill>
              <a:latin typeface="Arial"/>
              <a:ea typeface="Arial"/>
              <a:cs typeface="Arial"/>
              <a:sym typeface="Arial"/>
            </a:endParaRPr>
          </a:p>
        </p:txBody>
      </p:sp>
      <p:sp>
        <p:nvSpPr>
          <p:cNvPr id="264" name="Google Shape;264;p16"/>
          <p:cNvSpPr txBox="1"/>
          <p:nvPr/>
        </p:nvSpPr>
        <p:spPr>
          <a:xfrm>
            <a:off x="0" y="4833240"/>
            <a:ext cx="1607419" cy="17235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chemeClr val="lt1"/>
                </a:solidFill>
                <a:latin typeface="Calibri"/>
                <a:ea typeface="Calibri"/>
                <a:cs typeface="Calibri"/>
                <a:sym typeface="Calibri"/>
              </a:rPr>
              <a:t>1 sigma average (</a:t>
            </a:r>
            <a:r>
              <a:rPr lang="en-US" sz="1400" b="0" i="0" u="sng" strike="noStrike" cap="none" dirty="0" err="1">
                <a:solidFill>
                  <a:schemeClr val="lt1"/>
                </a:solidFill>
                <a:latin typeface="Calibri"/>
                <a:ea typeface="Calibri"/>
                <a:cs typeface="Calibri"/>
                <a:sym typeface="Calibri"/>
              </a:rPr>
              <a:t>nT</a:t>
            </a:r>
            <a:r>
              <a:rPr lang="en-US" sz="1400" b="0" i="0" u="sng" strike="noStrike" cap="none" dirty="0">
                <a:solidFill>
                  <a:schemeClr val="lt1"/>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Calibri"/>
                <a:ea typeface="Calibri"/>
                <a:cs typeface="Calibri"/>
                <a:sym typeface="Calibri"/>
              </a:rPr>
              <a:t>X: 0.047nT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Calibri"/>
                <a:ea typeface="Calibri"/>
                <a:cs typeface="Calibri"/>
                <a:sym typeface="Calibri"/>
              </a:rPr>
              <a:t>Y: 0.033nT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Calibri"/>
                <a:ea typeface="Calibri"/>
                <a:cs typeface="Calibri"/>
                <a:sym typeface="Calibri"/>
              </a:rPr>
              <a:t>Z: 0.032nT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dirty="0">
                <a:solidFill>
                  <a:schemeClr val="dk1"/>
                </a:solidFill>
                <a:latin typeface="Calibri"/>
                <a:ea typeface="Calibri"/>
                <a:cs typeface="Calibri"/>
                <a:sym typeface="Calibri"/>
              </a:rPr>
            </a:br>
            <a:endParaRPr sz="1800" b="0" i="0" u="none" strike="noStrike" cap="none" dirty="0">
              <a:solidFill>
                <a:schemeClr val="dk1"/>
              </a:solidFill>
              <a:latin typeface="Calibri"/>
              <a:ea typeface="Calibri"/>
              <a:cs typeface="Calibri"/>
              <a:sym typeface="Calibri"/>
            </a:endParaRPr>
          </a:p>
        </p:txBody>
      </p:sp>
      <p:sp>
        <p:nvSpPr>
          <p:cNvPr id="265" name="Google Shape;265;p16"/>
          <p:cNvSpPr txBox="1"/>
          <p:nvPr/>
        </p:nvSpPr>
        <p:spPr>
          <a:xfrm>
            <a:off x="0" y="4055844"/>
            <a:ext cx="4581624"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Max duty cycle 60.0 %</a:t>
            </a:r>
            <a:endParaRPr sz="1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266" name="Google Shape;266;p16"/>
          <p:cNvSpPr txBox="1"/>
          <p:nvPr/>
        </p:nvSpPr>
        <p:spPr>
          <a:xfrm>
            <a:off x="2616703" y="3748044"/>
            <a:ext cx="16074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Heater Duty Cycle over ~24 hours</a:t>
            </a:r>
            <a:endParaRPr sz="1400" b="0" i="0" u="none" strike="noStrike" cap="none" dirty="0">
              <a:solidFill>
                <a:srgbClr val="000000"/>
              </a:solidFill>
              <a:latin typeface="Calibri"/>
              <a:ea typeface="Calibri"/>
              <a:cs typeface="Calibri"/>
              <a:sym typeface="Calibri"/>
            </a:endParaRPr>
          </a:p>
        </p:txBody>
      </p:sp>
      <p:sp>
        <p:nvSpPr>
          <p:cNvPr id="267" name="Google Shape;267;p16"/>
          <p:cNvSpPr txBox="1"/>
          <p:nvPr/>
        </p:nvSpPr>
        <p:spPr>
          <a:xfrm>
            <a:off x="6553200" y="1310217"/>
            <a:ext cx="458263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OB-IB Standard Deviation, X</a:t>
            </a:r>
            <a:endParaRPr/>
          </a:p>
        </p:txBody>
      </p:sp>
      <p:sp>
        <p:nvSpPr>
          <p:cNvPr id="268" name="Google Shape;268;p16"/>
          <p:cNvSpPr txBox="1"/>
          <p:nvPr/>
        </p:nvSpPr>
        <p:spPr>
          <a:xfrm>
            <a:off x="8461744" y="3183494"/>
            <a:ext cx="38277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Y</a:t>
            </a:r>
            <a:endParaRPr/>
          </a:p>
        </p:txBody>
      </p:sp>
      <p:sp>
        <p:nvSpPr>
          <p:cNvPr id="269" name="Google Shape;269;p16"/>
          <p:cNvSpPr txBox="1"/>
          <p:nvPr/>
        </p:nvSpPr>
        <p:spPr>
          <a:xfrm>
            <a:off x="8512249" y="4917618"/>
            <a:ext cx="34910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Z</a:t>
            </a:r>
            <a:endParaRPr/>
          </a:p>
        </p:txBody>
      </p:sp>
      <p:sp>
        <p:nvSpPr>
          <p:cNvPr id="270" name="Google Shape;270;p16"/>
          <p:cNvSpPr txBox="1"/>
          <p:nvPr/>
        </p:nvSpPr>
        <p:spPr>
          <a:xfrm>
            <a:off x="7755339" y="874095"/>
            <a:ext cx="984624" cy="40011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PASSED</a:t>
            </a: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963CCBC3-225B-3663-2C32-866863216D3C}"/>
              </a:ext>
            </a:extLst>
          </p:cNvPr>
          <p:cNvSpPr txBox="1"/>
          <p:nvPr/>
        </p:nvSpPr>
        <p:spPr>
          <a:xfrm>
            <a:off x="5959799" y="6383782"/>
            <a:ext cx="1501541" cy="307777"/>
          </a:xfrm>
          <a:prstGeom prst="rect">
            <a:avLst/>
          </a:prstGeom>
          <a:noFill/>
        </p:spPr>
        <p:txBody>
          <a:bodyPr wrap="square" rtlCol="0">
            <a:spAutoFit/>
          </a:bodyPr>
          <a:lstStyle/>
          <a:p>
            <a:pPr algn="r"/>
            <a:r>
              <a:rPr lang="en-US" dirty="0">
                <a:solidFill>
                  <a:schemeClr val="bg1"/>
                </a:solidFill>
              </a:rPr>
              <a:t>PLT 005 report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276" name="Google Shape;276;p17"/>
          <p:cNvSpPr txBox="1"/>
          <p:nvPr/>
        </p:nvSpPr>
        <p:spPr>
          <a:xfrm>
            <a:off x="457200" y="3139076"/>
            <a:ext cx="8229600" cy="57984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Product Quality Assessment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4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For Provisional Level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1"/>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Provisional Validation PLPT’s</a:t>
            </a:r>
            <a:br>
              <a:rPr lang="en-US"/>
            </a:br>
            <a:r>
              <a:rPr lang="en-US" sz="2000"/>
              <a:t>NCEI</a:t>
            </a:r>
            <a:endParaRPr sz="2000"/>
          </a:p>
        </p:txBody>
      </p:sp>
      <p:sp>
        <p:nvSpPr>
          <p:cNvPr id="282" name="Google Shape;28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graphicFrame>
        <p:nvGraphicFramePr>
          <p:cNvPr id="283" name="Google Shape;283;p21"/>
          <p:cNvGraphicFramePr/>
          <p:nvPr>
            <p:extLst>
              <p:ext uri="{D42A27DB-BD31-4B8C-83A1-F6EECF244321}">
                <p14:modId xmlns:p14="http://schemas.microsoft.com/office/powerpoint/2010/main" val="250663369"/>
              </p:ext>
            </p:extLst>
          </p:nvPr>
        </p:nvGraphicFramePr>
        <p:xfrm>
          <a:off x="223520" y="1468120"/>
          <a:ext cx="8696950" cy="4302800"/>
        </p:xfrm>
        <a:graphic>
          <a:graphicData uri="http://schemas.openxmlformats.org/drawingml/2006/table">
            <a:tbl>
              <a:tblPr firstRow="1" bandRow="1">
                <a:noFill/>
                <a:tableStyleId>{2F077136-1A5F-41C3-985E-745E5E209653}</a:tableStyleId>
              </a:tblPr>
              <a:tblGrid>
                <a:gridCol w="2137950">
                  <a:extLst>
                    <a:ext uri="{9D8B030D-6E8A-4147-A177-3AD203B41FA5}">
                      <a16:colId xmlns:a16="http://schemas.microsoft.com/office/drawing/2014/main" val="20000"/>
                    </a:ext>
                  </a:extLst>
                </a:gridCol>
                <a:gridCol w="1639750">
                  <a:extLst>
                    <a:ext uri="{9D8B030D-6E8A-4147-A177-3AD203B41FA5}">
                      <a16:colId xmlns:a16="http://schemas.microsoft.com/office/drawing/2014/main" val="20001"/>
                    </a:ext>
                  </a:extLst>
                </a:gridCol>
                <a:gridCol w="1639750">
                  <a:extLst>
                    <a:ext uri="{9D8B030D-6E8A-4147-A177-3AD203B41FA5}">
                      <a16:colId xmlns:a16="http://schemas.microsoft.com/office/drawing/2014/main" val="20002"/>
                    </a:ext>
                  </a:extLst>
                </a:gridCol>
                <a:gridCol w="2243875">
                  <a:extLst>
                    <a:ext uri="{9D8B030D-6E8A-4147-A177-3AD203B41FA5}">
                      <a16:colId xmlns:a16="http://schemas.microsoft.com/office/drawing/2014/main" val="20003"/>
                    </a:ext>
                  </a:extLst>
                </a:gridCol>
                <a:gridCol w="1035625">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Descriptive Title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Activity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Data needed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Success criteria</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Results</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PLPT-MAG-001-Comparison to quiet field models</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Validate GMAG L1b product for geomagnetically quiet conditions (Kp &lt;2) by comparing to accepted models of Earths internal plus external magnetospheric field.</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7 days (need not be contiguous)</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Data demonstrate that GMAG measurements are close to magnetic field model values.</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Pass</a:t>
                      </a:r>
                      <a:endParaRPr sz="1200" u="none" strike="noStrike" cap="none" dirty="0"/>
                    </a:p>
                  </a:txBody>
                  <a:tcPr marL="91450" marR="91450" marT="45725" marB="45725">
                    <a:solidFill>
                      <a:srgbClr val="00B050"/>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PLPT-MAG-002- Cross-satellite intercalibration (1 min data)</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Validate GMAG l1b product by comparing it to operational GOES-R Series in situ magnetometer instruments.</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7 days (need not be contiguous)</a:t>
                      </a:r>
                      <a:endParaRPr sz="1200" u="none" strike="noStrike" cap="none"/>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b="0" i="0" u="none" strike="noStrike" cap="none" dirty="0">
                          <a:solidFill>
                            <a:schemeClr val="dk1"/>
                          </a:solidFill>
                          <a:latin typeface="Calibri"/>
                          <a:ea typeface="Calibri"/>
                          <a:cs typeface="Calibri"/>
                          <a:sym typeface="Calibri"/>
                        </a:rPr>
                        <a:t>Data demonstrate that GMAG measurements are close to other GOES-R series satellites.</a:t>
                      </a:r>
                      <a:endParaRPr lang="en-US" sz="1200" u="none" strike="noStrike" cap="none" dirty="0"/>
                    </a:p>
                    <a:p>
                      <a:pPr marL="0" marR="0" lvl="0" indent="0" algn="l" rtl="0">
                        <a:lnSpc>
                          <a:spcPct val="100000"/>
                        </a:lnSpc>
                        <a:spcBef>
                          <a:spcPts val="0"/>
                        </a:spcBef>
                        <a:spcAft>
                          <a:spcPts val="0"/>
                        </a:spcAft>
                        <a:buClr>
                          <a:srgbClr val="000000"/>
                        </a:buClr>
                        <a:buSzPts val="1200"/>
                        <a:buFont typeface="Arial"/>
                        <a:buNone/>
                      </a:pP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Pass</a:t>
                      </a:r>
                      <a:endParaRPr sz="1200" u="none" strike="noStrike" cap="none" dirty="0"/>
                    </a:p>
                  </a:txBody>
                  <a:tcPr marL="91450" marR="91450" marT="45725" marB="45725">
                    <a:solidFill>
                      <a:srgbClr val="00B050"/>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PLPT-MAG-003- Noise Performance</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Determine the noise level of the product and compare it to the MRD values of no more than 0.3 nT on each axis.</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7 days (need not be contiguous)</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Noise level of the product has been determined and compared to 0.3 </a:t>
                      </a:r>
                      <a:r>
                        <a:rPr lang="en-US" sz="1200" b="0" i="0" u="none" strike="noStrike" cap="none" dirty="0" err="1">
                          <a:solidFill>
                            <a:schemeClr val="dk1"/>
                          </a:solidFill>
                          <a:latin typeface="Calibri"/>
                          <a:ea typeface="Calibri"/>
                          <a:cs typeface="Calibri"/>
                          <a:sym typeface="Calibri"/>
                        </a:rPr>
                        <a:t>nT</a:t>
                      </a:r>
                      <a:r>
                        <a:rPr lang="en-US" sz="1200" b="0" i="0" u="none" strike="noStrike" cap="none" dirty="0">
                          <a:solidFill>
                            <a:schemeClr val="dk1"/>
                          </a:solidFill>
                          <a:latin typeface="Calibri"/>
                          <a:ea typeface="Calibri"/>
                          <a:cs typeface="Calibri"/>
                          <a:sym typeface="Calibri"/>
                        </a:rPr>
                        <a:t> requirement.</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Pass</a:t>
                      </a:r>
                      <a:endParaRPr sz="1200" u="none" strike="noStrike" cap="none" dirty="0"/>
                    </a:p>
                  </a:txBody>
                  <a:tcPr marL="91450" marR="91450" marT="45725" marB="45725">
                    <a:solidFill>
                      <a:srgbClr val="00B050"/>
                    </a:solidFill>
                  </a:tcPr>
                </a:tc>
                <a:extLst>
                  <a:ext uri="{0D108BD9-81ED-4DB2-BD59-A6C34878D82A}">
                    <a16:rowId xmlns:a16="http://schemas.microsoft.com/office/drawing/2014/main" val="10003"/>
                  </a:ext>
                </a:extLst>
              </a:tr>
            </a:tbl>
          </a:graphicData>
        </a:graphic>
      </p:graphicFrame>
      <p:sp>
        <p:nvSpPr>
          <p:cNvPr id="284" name="Google Shape;284;p21"/>
          <p:cNvSpPr txBox="1"/>
          <p:nvPr/>
        </p:nvSpPr>
        <p:spPr>
          <a:xfrm>
            <a:off x="223520" y="5909746"/>
            <a:ext cx="37320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From MAG RIMP v2.0, July 2021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457200" y="41514"/>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Agenda</a:t>
            </a:r>
            <a:endParaRPr/>
          </a:p>
        </p:txBody>
      </p:sp>
      <p:sp>
        <p:nvSpPr>
          <p:cNvPr id="104" name="Google Shape;104;p2"/>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chemeClr val="lt1"/>
              </a:buClr>
              <a:buSzPts val="3200"/>
              <a:buFont typeface="Calibri"/>
              <a:buAutoNum type="arabicPeriod"/>
            </a:pPr>
            <a:r>
              <a:rPr lang="en-US"/>
              <a:t>GMAG overview </a:t>
            </a:r>
            <a:endParaRPr/>
          </a:p>
          <a:p>
            <a:pPr marL="514350" lvl="0" indent="-514350" algn="l" rtl="0">
              <a:lnSpc>
                <a:spcPct val="100000"/>
              </a:lnSpc>
              <a:spcBef>
                <a:spcPts val="1000"/>
              </a:spcBef>
              <a:spcAft>
                <a:spcPts val="0"/>
              </a:spcAft>
              <a:buClr>
                <a:schemeClr val="lt1"/>
              </a:buClr>
              <a:buSzPts val="3200"/>
              <a:buFont typeface="Calibri"/>
              <a:buAutoNum type="arabicPeriod"/>
            </a:pPr>
            <a:r>
              <a:rPr lang="en-US"/>
              <a:t>Instrument status review </a:t>
            </a:r>
            <a:endParaRPr/>
          </a:p>
          <a:p>
            <a:pPr marL="514350" lvl="0" indent="-514350" algn="l" rtl="0">
              <a:lnSpc>
                <a:spcPct val="100000"/>
              </a:lnSpc>
              <a:spcBef>
                <a:spcPts val="1000"/>
              </a:spcBef>
              <a:spcAft>
                <a:spcPts val="0"/>
              </a:spcAft>
              <a:buClr>
                <a:schemeClr val="lt1"/>
              </a:buClr>
              <a:buSzPts val="3200"/>
              <a:buFont typeface="Calibri"/>
              <a:buAutoNum type="arabicPeriod"/>
            </a:pPr>
            <a:r>
              <a:rPr lang="en-US"/>
              <a:t>Review of Beta level PLT outcomes</a:t>
            </a:r>
            <a:endParaRPr/>
          </a:p>
          <a:p>
            <a:pPr marL="514350" lvl="0" indent="-514350" algn="l" rtl="0">
              <a:lnSpc>
                <a:spcPct val="100000"/>
              </a:lnSpc>
              <a:spcBef>
                <a:spcPts val="1000"/>
              </a:spcBef>
              <a:spcAft>
                <a:spcPts val="0"/>
              </a:spcAft>
              <a:buClr>
                <a:schemeClr val="lt1"/>
              </a:buClr>
              <a:buSzPts val="3200"/>
              <a:buFont typeface="Calibri"/>
              <a:buAutoNum type="arabicPeriod"/>
            </a:pPr>
            <a:r>
              <a:rPr lang="en-US"/>
              <a:t>Product quality assessment</a:t>
            </a:r>
            <a:endParaRPr/>
          </a:p>
          <a:p>
            <a:pPr marL="514350" lvl="0" indent="-514350" algn="l" rtl="0">
              <a:lnSpc>
                <a:spcPct val="100000"/>
              </a:lnSpc>
              <a:spcBef>
                <a:spcPts val="1000"/>
              </a:spcBef>
              <a:spcAft>
                <a:spcPts val="0"/>
              </a:spcAft>
              <a:buClr>
                <a:schemeClr val="lt1"/>
              </a:buClr>
              <a:buSzPts val="3200"/>
              <a:buFont typeface="Calibri"/>
              <a:buAutoNum type="arabicPeriod"/>
            </a:pPr>
            <a:r>
              <a:rPr lang="en-US"/>
              <a:t>Path to Full Validation Maturity</a:t>
            </a:r>
            <a:endParaRPr/>
          </a:p>
          <a:p>
            <a:pPr marL="514350" lvl="0" indent="-514350" algn="l" rtl="0">
              <a:lnSpc>
                <a:spcPct val="100000"/>
              </a:lnSpc>
              <a:spcBef>
                <a:spcPts val="1000"/>
              </a:spcBef>
              <a:spcAft>
                <a:spcPts val="0"/>
              </a:spcAft>
              <a:buClr>
                <a:schemeClr val="lt1"/>
              </a:buClr>
              <a:buSzPts val="3200"/>
              <a:buFont typeface="Calibri"/>
              <a:buAutoNum type="arabicPeriod"/>
            </a:pPr>
            <a:r>
              <a:rPr lang="en-US"/>
              <a:t>Summary and Recommendation</a:t>
            </a:r>
            <a:endParaRPr/>
          </a:p>
          <a:p>
            <a:pPr marL="0" lvl="0" indent="0" algn="l" rtl="0">
              <a:lnSpc>
                <a:spcPct val="100000"/>
              </a:lnSpc>
              <a:spcBef>
                <a:spcPts val="640"/>
              </a:spcBef>
              <a:spcAft>
                <a:spcPts val="0"/>
              </a:spcAft>
              <a:buClr>
                <a:schemeClr val="lt1"/>
              </a:buClr>
              <a:buSzPts val="3200"/>
              <a:buNone/>
            </a:pPr>
            <a:endParaRPr/>
          </a:p>
          <a:p>
            <a:pPr marL="342900" lvl="0" indent="-139700" algn="l" rtl="0">
              <a:lnSpc>
                <a:spcPct val="100000"/>
              </a:lnSpc>
              <a:spcBef>
                <a:spcPts val="640"/>
              </a:spcBef>
              <a:spcAft>
                <a:spcPts val="0"/>
              </a:spcAft>
              <a:buClr>
                <a:schemeClr val="lt1"/>
              </a:buClr>
              <a:buSzPts val="3200"/>
              <a:buNone/>
            </a:pPr>
            <a:endParaRPr/>
          </a:p>
          <a:p>
            <a:pPr marL="342900" lvl="0" indent="-139700" algn="l" rtl="0">
              <a:lnSpc>
                <a:spcPct val="100000"/>
              </a:lnSpc>
              <a:spcBef>
                <a:spcPts val="640"/>
              </a:spcBef>
              <a:spcAft>
                <a:spcPts val="0"/>
              </a:spcAft>
              <a:buClr>
                <a:schemeClr val="lt1"/>
              </a:buClr>
              <a:buSzPts val="3200"/>
              <a:buNone/>
            </a:pPr>
            <a:endParaRPr/>
          </a:p>
        </p:txBody>
      </p:sp>
      <p:sp>
        <p:nvSpPr>
          <p:cNvPr id="105" name="Google Shape;105;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Google Shape;291;p22"/>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PLPT-MAG-001</a:t>
            </a:r>
            <a:br>
              <a:rPr lang="en-US"/>
            </a:br>
            <a:r>
              <a:rPr lang="en-US"/>
              <a:t>Comparison to Models</a:t>
            </a:r>
            <a:endParaRPr/>
          </a:p>
        </p:txBody>
      </p:sp>
      <p:sp>
        <p:nvSpPr>
          <p:cNvPr id="292" name="Google Shape;29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295" name="Google Shape;295;p22"/>
          <p:cNvSpPr txBox="1"/>
          <p:nvPr/>
        </p:nvSpPr>
        <p:spPr>
          <a:xfrm>
            <a:off x="291485" y="1551583"/>
            <a:ext cx="3352800" cy="44011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Calibri"/>
                <a:ea typeface="Calibri"/>
                <a:cs typeface="Calibri"/>
                <a:sym typeface="Calibri"/>
              </a:rPr>
              <a:t>GOES-19, 1 minute average data was compared to the </a:t>
            </a:r>
            <a:r>
              <a:rPr lang="en-US" sz="1400" b="0" i="0" u="none" strike="noStrike" cap="none" dirty="0" err="1">
                <a:solidFill>
                  <a:schemeClr val="lt1"/>
                </a:solidFill>
                <a:latin typeface="Calibri"/>
                <a:ea typeface="Calibri"/>
                <a:cs typeface="Calibri"/>
                <a:sym typeface="Calibri"/>
              </a:rPr>
              <a:t>Tsyganenko</a:t>
            </a:r>
            <a:r>
              <a:rPr lang="en-US" sz="1400" b="0" i="0" u="none" strike="noStrike" cap="none" dirty="0">
                <a:solidFill>
                  <a:schemeClr val="lt1"/>
                </a:solidFill>
                <a:latin typeface="Calibri"/>
                <a:ea typeface="Calibri"/>
                <a:cs typeface="Calibri"/>
                <a:sym typeface="Calibri"/>
              </a:rPr>
              <a:t> 2004 model (TS04) for quiet time conditions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Calibri"/>
                <a:ea typeface="Calibri"/>
                <a:cs typeface="Calibri"/>
                <a:sym typeface="Calibri"/>
              </a:rPr>
              <a:t>Our implementation of TS04 model successfully incorporates solar wind parameters that are propagated from DSCOVR (L1) to the Earths bow-shock</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lt1"/>
              </a:buClr>
              <a:buSzPts val="1400"/>
              <a:buFont typeface="Calibri"/>
              <a:buChar char="•"/>
            </a:pPr>
            <a:r>
              <a:rPr lang="en-US" sz="1400" b="0" i="0" u="none" strike="noStrike" cap="none" dirty="0">
                <a:solidFill>
                  <a:schemeClr val="lt1"/>
                </a:solidFill>
                <a:latin typeface="Calibri"/>
                <a:ea typeface="Calibri"/>
                <a:cs typeface="Calibri"/>
                <a:sym typeface="Calibri"/>
              </a:rPr>
              <a:t>previous method required waiting 6-8 weeks for solar wind data</a:t>
            </a:r>
          </a:p>
          <a:p>
            <a:pPr marL="742950" marR="0" lvl="1" indent="-285750" algn="l" rtl="0">
              <a:lnSpc>
                <a:spcPct val="100000"/>
              </a:lnSpc>
              <a:spcBef>
                <a:spcPts val="0"/>
              </a:spcBef>
              <a:spcAft>
                <a:spcPts val="0"/>
              </a:spcAft>
              <a:buClr>
                <a:schemeClr val="lt1"/>
              </a:buClr>
              <a:buSzPts val="1400"/>
              <a:buFont typeface="Calibri"/>
              <a:buChar char="•"/>
            </a:pPr>
            <a:r>
              <a:rPr lang="en-US" dirty="0">
                <a:solidFill>
                  <a:schemeClr val="lt1"/>
                </a:solidFill>
                <a:latin typeface="Calibri"/>
                <a:ea typeface="Calibri"/>
                <a:cs typeface="Calibri"/>
                <a:sym typeface="Calibri"/>
              </a:rPr>
              <a:t>DSCOVR has known Faraday Cup issues that affect the quality of model comparisons </a:t>
            </a:r>
            <a:endParaRPr sz="1400" b="0" i="0" u="none" strike="noStrike" cap="none" dirty="0">
              <a:solidFill>
                <a:schemeClr val="lt1"/>
              </a:solidFill>
              <a:latin typeface="Calibri"/>
              <a:ea typeface="Calibri"/>
              <a:cs typeface="Calibri"/>
              <a:sym typeface="Calibri"/>
            </a:endParaRPr>
          </a:p>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Calibri"/>
                <a:ea typeface="Calibri"/>
                <a:cs typeface="Calibri"/>
                <a:sym typeface="Calibri"/>
              </a:rPr>
              <a:t>Example of quiet day (</a:t>
            </a:r>
            <a:r>
              <a:rPr lang="en-US" dirty="0">
                <a:solidFill>
                  <a:schemeClr val="lt1"/>
                </a:solidFill>
                <a:latin typeface="Calibri"/>
                <a:ea typeface="Calibri"/>
                <a:cs typeface="Calibri"/>
                <a:sym typeface="Calibri"/>
              </a:rPr>
              <a:t>11</a:t>
            </a:r>
            <a:r>
              <a:rPr lang="en-US" sz="1400" b="0" i="0" u="none" strike="noStrike" cap="none" dirty="0">
                <a:solidFill>
                  <a:schemeClr val="lt1"/>
                </a:solidFill>
                <a:latin typeface="Calibri"/>
                <a:ea typeface="Calibri"/>
                <a:cs typeface="Calibri"/>
                <a:sym typeface="Calibri"/>
              </a:rPr>
              <a:t>/27/2024) with </a:t>
            </a:r>
            <a:r>
              <a:rPr lang="en-US" sz="1400" b="0" i="0" u="none" strike="noStrike" cap="none" dirty="0" err="1">
                <a:solidFill>
                  <a:schemeClr val="lt1"/>
                </a:solidFill>
                <a:latin typeface="Calibri"/>
                <a:ea typeface="Calibri"/>
                <a:cs typeface="Calibri"/>
                <a:sym typeface="Calibri"/>
              </a:rPr>
              <a:t>RevC</a:t>
            </a:r>
            <a:r>
              <a:rPr lang="en-US" sz="1400" b="0" i="0" u="none" strike="noStrike" cap="none" dirty="0">
                <a:solidFill>
                  <a:schemeClr val="lt1"/>
                </a:solidFill>
                <a:latin typeface="Calibri"/>
                <a:ea typeface="Calibri"/>
                <a:cs typeface="Calibri"/>
                <a:sym typeface="Calibri"/>
              </a:rPr>
              <a:t> LUT applied to GOES-19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Calibri"/>
                <a:ea typeface="Calibri"/>
                <a:cs typeface="Calibri"/>
                <a:sym typeface="Calibri"/>
              </a:rPr>
              <a:t>Model profile matches GOES-19 data within </a:t>
            </a:r>
            <a:r>
              <a:rPr lang="en-US" dirty="0">
                <a:solidFill>
                  <a:schemeClr val="lt1"/>
                </a:solidFill>
                <a:latin typeface="Calibri"/>
                <a:ea typeface="Calibri"/>
                <a:cs typeface="Calibri"/>
                <a:sym typeface="Calibri"/>
              </a:rPr>
              <a:t>+/-</a:t>
            </a:r>
            <a:r>
              <a:rPr lang="en-US" sz="1400" b="0" i="0" u="none" strike="noStrike" cap="none" dirty="0">
                <a:solidFill>
                  <a:schemeClr val="lt1"/>
                </a:solidFill>
                <a:latin typeface="Calibri"/>
                <a:ea typeface="Calibri"/>
                <a:cs typeface="Calibri"/>
                <a:sym typeface="Calibri"/>
              </a:rPr>
              <a:t>10nT</a:t>
            </a:r>
            <a:endParaRPr sz="1400" b="0" i="0" u="none" strike="noStrike" cap="none" dirty="0">
              <a:solidFill>
                <a:schemeClr val="lt1"/>
              </a:solidFill>
              <a:latin typeface="Calibri"/>
              <a:ea typeface="Calibri"/>
              <a:cs typeface="Calibri"/>
              <a:sym typeface="Calibri"/>
            </a:endParaRPr>
          </a:p>
        </p:txBody>
      </p:sp>
      <p:sp>
        <p:nvSpPr>
          <p:cNvPr id="296" name="Google Shape;296;p22"/>
          <p:cNvSpPr txBox="1"/>
          <p:nvPr/>
        </p:nvSpPr>
        <p:spPr>
          <a:xfrm>
            <a:off x="6771541" y="677644"/>
            <a:ext cx="1198298" cy="40011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PASSED</a:t>
            </a:r>
            <a:endParaRPr sz="1400" b="0" i="0" u="none" strike="noStrike" cap="none">
              <a:solidFill>
                <a:srgbClr val="000000"/>
              </a:solidFill>
              <a:latin typeface="Arial"/>
              <a:ea typeface="Arial"/>
              <a:cs typeface="Arial"/>
              <a:sym typeface="Arial"/>
            </a:endParaRPr>
          </a:p>
        </p:txBody>
      </p:sp>
      <p:pic>
        <p:nvPicPr>
          <p:cNvPr id="1026" name="Picture 2">
            <a:extLst>
              <a:ext uri="{FF2B5EF4-FFF2-40B4-BE49-F238E27FC236}">
                <a16:creationId xmlns:a16="http://schemas.microsoft.com/office/drawing/2014/main" id="{EF0BC901-55EF-E525-5AB2-7C5C2A631F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460" r="8538"/>
          <a:stretch/>
        </p:blipFill>
        <p:spPr bwMode="auto">
          <a:xfrm>
            <a:off x="3780890" y="1596430"/>
            <a:ext cx="5363110" cy="36651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title"/>
          </p:nvPr>
        </p:nvSpPr>
        <p:spPr>
          <a:xfrm>
            <a:off x="457200" y="153032"/>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PLPT-MAG-002</a:t>
            </a:r>
            <a:br>
              <a:rPr lang="en-US"/>
            </a:br>
            <a:r>
              <a:rPr lang="en-US"/>
              <a:t>Cross-Satellite Intercalibration:</a:t>
            </a:r>
            <a:br>
              <a:rPr lang="en-US"/>
            </a:br>
            <a:r>
              <a:rPr lang="en-US" sz="2400"/>
              <a:t>IB-OB differences</a:t>
            </a:r>
            <a:endParaRPr sz="2400"/>
          </a:p>
        </p:txBody>
      </p:sp>
      <p:sp>
        <p:nvSpPr>
          <p:cNvPr id="302" name="Google Shape;302;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303" name="Google Shape;303;p49"/>
          <p:cNvSpPr txBox="1"/>
          <p:nvPr/>
        </p:nvSpPr>
        <p:spPr>
          <a:xfrm>
            <a:off x="88017" y="1575883"/>
            <a:ext cx="3028778" cy="3108503"/>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Calibri"/>
                <a:ea typeface="Calibri"/>
                <a:cs typeface="Calibri"/>
                <a:sym typeface="Calibri"/>
              </a:rPr>
              <a:t>Comparisons between the GOES-R satellites are subject to inaccuracies in all satellites, not just GOES-19</a:t>
            </a:r>
            <a:endParaRPr sz="1400" b="0" i="0" u="none" strike="noStrike" cap="none" dirty="0">
              <a:solidFill>
                <a:schemeClr val="lt1"/>
              </a:solidFill>
              <a:latin typeface="Calibri"/>
              <a:ea typeface="Calibri"/>
              <a:cs typeface="Calibri"/>
              <a:sym typeface="Calibri"/>
            </a:endParaRPr>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dirty="0">
                <a:solidFill>
                  <a:schemeClr val="lt1"/>
                </a:solidFill>
                <a:latin typeface="Calibri"/>
                <a:ea typeface="Calibri"/>
                <a:cs typeface="Calibri"/>
                <a:sym typeface="Calibri"/>
              </a:rPr>
              <a:t>The plot shows </a:t>
            </a:r>
            <a:r>
              <a:rPr lang="en-US" sz="1400" b="0" i="0" u="none" strike="noStrike" cap="none" dirty="0">
                <a:solidFill>
                  <a:schemeClr val="lt1"/>
                </a:solidFill>
                <a:latin typeface="Calibri"/>
                <a:ea typeface="Calibri"/>
                <a:cs typeface="Calibri"/>
                <a:sym typeface="Calibri"/>
              </a:rPr>
              <a:t>IB-OB minute averages of EPN data, overlaid for 7 days</a:t>
            </a:r>
          </a:p>
          <a:p>
            <a:pPr marL="285750" marR="0" lvl="0" indent="-285750" algn="l" rtl="0">
              <a:lnSpc>
                <a:spcPct val="100000"/>
              </a:lnSpc>
              <a:spcBef>
                <a:spcPts val="0"/>
              </a:spcBef>
              <a:spcAft>
                <a:spcPts val="0"/>
              </a:spcAft>
              <a:buClr>
                <a:schemeClr val="lt1"/>
              </a:buClr>
              <a:buSzPts val="1400"/>
              <a:buFont typeface="Arial"/>
              <a:buChar char="•"/>
            </a:pPr>
            <a:endParaRPr sz="14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Calibri"/>
                <a:ea typeface="Calibri"/>
                <a:cs typeface="Calibri"/>
                <a:sym typeface="Calibri"/>
              </a:rPr>
              <a:t>The table below shows the average and standard deviation for 7 low </a:t>
            </a:r>
            <a:r>
              <a:rPr lang="en-US" sz="1400" b="0" i="0" u="none" strike="noStrike" cap="none" dirty="0" err="1">
                <a:solidFill>
                  <a:schemeClr val="lt1"/>
                </a:solidFill>
                <a:latin typeface="Calibri"/>
                <a:ea typeface="Calibri"/>
                <a:cs typeface="Calibri"/>
                <a:sym typeface="Calibri"/>
              </a:rPr>
              <a:t>Kp</a:t>
            </a:r>
            <a:r>
              <a:rPr lang="en-US" sz="1400" b="0" i="0" u="none" strike="noStrike" cap="none" dirty="0">
                <a:solidFill>
                  <a:schemeClr val="lt1"/>
                </a:solidFill>
                <a:latin typeface="Calibri"/>
                <a:ea typeface="Calibri"/>
                <a:cs typeface="Calibri"/>
                <a:sym typeface="Calibri"/>
              </a:rPr>
              <a:t> days, with GOES-19 calibrations applied</a:t>
            </a:r>
            <a:endParaRPr dirty="0"/>
          </a:p>
        </p:txBody>
      </p:sp>
      <p:sp>
        <p:nvSpPr>
          <p:cNvPr id="306" name="Google Shape;306;p49"/>
          <p:cNvSpPr txBox="1"/>
          <p:nvPr/>
        </p:nvSpPr>
        <p:spPr>
          <a:xfrm>
            <a:off x="7705819" y="813912"/>
            <a:ext cx="1198298" cy="40011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PASSED</a:t>
            </a:r>
            <a:endParaRPr sz="1400" b="0" i="0" u="none" strike="noStrike" cap="none">
              <a:solidFill>
                <a:srgbClr val="000000"/>
              </a:solidFill>
              <a:latin typeface="Arial"/>
              <a:ea typeface="Arial"/>
              <a:cs typeface="Arial"/>
              <a:sym typeface="Arial"/>
            </a:endParaRPr>
          </a:p>
        </p:txBody>
      </p:sp>
      <p:sp>
        <p:nvSpPr>
          <p:cNvPr id="307" name="Google Shape;307;p49"/>
          <p:cNvSpPr txBox="1"/>
          <p:nvPr/>
        </p:nvSpPr>
        <p:spPr>
          <a:xfrm>
            <a:off x="3147246" y="1529518"/>
            <a:ext cx="128411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1.5 months of data</a:t>
            </a:r>
            <a:endParaRPr/>
          </a:p>
        </p:txBody>
      </p:sp>
      <p:pic>
        <p:nvPicPr>
          <p:cNvPr id="3074" name="Picture 2">
            <a:extLst>
              <a:ext uri="{FF2B5EF4-FFF2-40B4-BE49-F238E27FC236}">
                <a16:creationId xmlns:a16="http://schemas.microsoft.com/office/drawing/2014/main" id="{C8829765-2120-24A9-84E2-37D8ED81E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498" y="1494075"/>
            <a:ext cx="5725485" cy="38169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F598234-B8EC-5D70-FB46-56D709E3A7CF}"/>
              </a:ext>
            </a:extLst>
          </p:cNvPr>
          <p:cNvSpPr>
            <a:spLocks noChangeArrowheads="1"/>
          </p:cNvSpPr>
          <p:nvPr/>
        </p:nvSpPr>
        <p:spPr bwMode="auto">
          <a:xfrm>
            <a:off x="88017" y="5225043"/>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CCA9F9F2-FCAC-9783-FFD0-AD4E202B9084}"/>
              </a:ext>
            </a:extLst>
          </p:cNvPr>
          <p:cNvGraphicFramePr>
            <a:graphicFrameLocks noGrp="1"/>
          </p:cNvGraphicFramePr>
          <p:nvPr>
            <p:extLst>
              <p:ext uri="{D42A27DB-BD31-4B8C-83A1-F6EECF244321}">
                <p14:modId xmlns:p14="http://schemas.microsoft.com/office/powerpoint/2010/main" val="3344964236"/>
              </p:ext>
            </p:extLst>
          </p:nvPr>
        </p:nvGraphicFramePr>
        <p:xfrm>
          <a:off x="91734" y="5362472"/>
          <a:ext cx="4630984" cy="1432560"/>
        </p:xfrm>
        <a:graphic>
          <a:graphicData uri="http://schemas.openxmlformats.org/drawingml/2006/table">
            <a:tbl>
              <a:tblPr firstRow="1" bandRow="1">
                <a:tableStyleId>{2F077136-1A5F-41C3-985E-745E5E209653}</a:tableStyleId>
              </a:tblPr>
              <a:tblGrid>
                <a:gridCol w="740813">
                  <a:extLst>
                    <a:ext uri="{9D8B030D-6E8A-4147-A177-3AD203B41FA5}">
                      <a16:colId xmlns:a16="http://schemas.microsoft.com/office/drawing/2014/main" val="4088389174"/>
                    </a:ext>
                  </a:extLst>
                </a:gridCol>
                <a:gridCol w="1353014">
                  <a:extLst>
                    <a:ext uri="{9D8B030D-6E8A-4147-A177-3AD203B41FA5}">
                      <a16:colId xmlns:a16="http://schemas.microsoft.com/office/drawing/2014/main" val="304487579"/>
                    </a:ext>
                  </a:extLst>
                </a:gridCol>
                <a:gridCol w="1234068">
                  <a:extLst>
                    <a:ext uri="{9D8B030D-6E8A-4147-A177-3AD203B41FA5}">
                      <a16:colId xmlns:a16="http://schemas.microsoft.com/office/drawing/2014/main" val="293025489"/>
                    </a:ext>
                  </a:extLst>
                </a:gridCol>
                <a:gridCol w="1303089">
                  <a:extLst>
                    <a:ext uri="{9D8B030D-6E8A-4147-A177-3AD203B41FA5}">
                      <a16:colId xmlns:a16="http://schemas.microsoft.com/office/drawing/2014/main" val="3604724310"/>
                    </a:ext>
                  </a:extLst>
                </a:gridCol>
              </a:tblGrid>
              <a:tr h="314060">
                <a:tc>
                  <a:txBody>
                    <a:bodyPr/>
                    <a:lstStyle/>
                    <a:p>
                      <a:endParaRPr lang="en-US" sz="1100">
                        <a:latin typeface="Calibri" panose="020F0502020204030204" pitchFamily="34" charset="0"/>
                        <a:cs typeface="Calibri" panose="020F0502020204030204" pitchFamily="34" charset="0"/>
                      </a:endParaRPr>
                    </a:p>
                  </a:txBody>
                  <a:tcPr/>
                </a:tc>
                <a:tc>
                  <a:txBody>
                    <a:bodyPr/>
                    <a:lstStyle/>
                    <a:p>
                      <a:pPr rtl="0" fontAlgn="t">
                        <a:spcBef>
                          <a:spcPts val="0"/>
                        </a:spcBef>
                        <a:spcAft>
                          <a:spcPts val="0"/>
                        </a:spcAft>
                      </a:pPr>
                      <a:r>
                        <a:rPr lang="en-US" sz="1100" b="0" i="0" u="none" strike="noStrike" dirty="0">
                          <a:solidFill>
                            <a:schemeClr val="tx1"/>
                          </a:solidFill>
                          <a:effectLst/>
                          <a:latin typeface="Calibri" panose="020F0502020204030204" pitchFamily="34" charset="0"/>
                          <a:cs typeface="Calibri" panose="020F0502020204030204" pitchFamily="34" charset="0"/>
                        </a:rPr>
                        <a:t>E</a:t>
                      </a:r>
                      <a:endParaRPr lang="en-US" sz="1100" dirty="0">
                        <a:solidFill>
                          <a:schemeClr val="tx1"/>
                        </a:solidFill>
                        <a:effectLst/>
                        <a:latin typeface="Calibri" panose="020F0502020204030204" pitchFamily="34" charset="0"/>
                        <a:cs typeface="Calibri" panose="020F0502020204030204" pitchFamily="34" charset="0"/>
                      </a:endParaRPr>
                    </a:p>
                  </a:txBody>
                  <a:tcPr marL="95250" marR="95250" marT="95250" marB="95250"/>
                </a:tc>
                <a:tc>
                  <a:txBody>
                    <a:bodyPr/>
                    <a:lstStyle/>
                    <a:p>
                      <a:pPr rtl="0" fontAlgn="t">
                        <a:spcBef>
                          <a:spcPts val="0"/>
                        </a:spcBef>
                        <a:spcAft>
                          <a:spcPts val="0"/>
                        </a:spcAft>
                      </a:pPr>
                      <a:r>
                        <a:rPr lang="en-US" sz="1100" b="0" i="0" u="none" strike="noStrike" dirty="0">
                          <a:solidFill>
                            <a:schemeClr val="tx1"/>
                          </a:solidFill>
                          <a:effectLst/>
                          <a:latin typeface="Calibri" panose="020F0502020204030204" pitchFamily="34" charset="0"/>
                          <a:cs typeface="Calibri" panose="020F0502020204030204" pitchFamily="34" charset="0"/>
                        </a:rPr>
                        <a:t>P</a:t>
                      </a:r>
                      <a:endParaRPr lang="en-US" sz="1100" dirty="0">
                        <a:solidFill>
                          <a:schemeClr val="tx1"/>
                        </a:solidFill>
                        <a:effectLst/>
                        <a:latin typeface="Calibri" panose="020F0502020204030204" pitchFamily="34" charset="0"/>
                        <a:cs typeface="Calibri" panose="020F0502020204030204" pitchFamily="34" charset="0"/>
                      </a:endParaRPr>
                    </a:p>
                  </a:txBody>
                  <a:tcPr marL="95250" marR="95250" marT="95250" marB="95250"/>
                </a:tc>
                <a:tc>
                  <a:txBody>
                    <a:bodyPr/>
                    <a:lstStyle/>
                    <a:p>
                      <a:pPr rtl="0" fontAlgn="t">
                        <a:spcBef>
                          <a:spcPts val="0"/>
                        </a:spcBef>
                        <a:spcAft>
                          <a:spcPts val="0"/>
                        </a:spcAft>
                      </a:pPr>
                      <a:r>
                        <a:rPr lang="en-US" sz="1100" b="0" i="0" u="none" strike="noStrike" dirty="0">
                          <a:solidFill>
                            <a:schemeClr val="tx1"/>
                          </a:solidFill>
                          <a:effectLst/>
                          <a:latin typeface="Calibri" panose="020F0502020204030204" pitchFamily="34" charset="0"/>
                          <a:cs typeface="Calibri" panose="020F0502020204030204" pitchFamily="34" charset="0"/>
                        </a:rPr>
                        <a:t>N</a:t>
                      </a:r>
                      <a:endParaRPr lang="en-US" sz="1100" dirty="0">
                        <a:solidFill>
                          <a:schemeClr val="tx1"/>
                        </a:solidFill>
                        <a:effectLst/>
                        <a:latin typeface="Calibri" panose="020F0502020204030204" pitchFamily="34" charset="0"/>
                        <a:cs typeface="Calibri" panose="020F0502020204030204" pitchFamily="34" charset="0"/>
                      </a:endParaRPr>
                    </a:p>
                  </a:txBody>
                  <a:tcPr marL="95250" marR="95250" marT="95250" marB="95250"/>
                </a:tc>
                <a:extLst>
                  <a:ext uri="{0D108BD9-81ED-4DB2-BD59-A6C34878D82A}">
                    <a16:rowId xmlns:a16="http://schemas.microsoft.com/office/drawing/2014/main" val="3724661042"/>
                  </a:ext>
                </a:extLst>
              </a:tr>
              <a:tr h="325023">
                <a:tc>
                  <a:txBody>
                    <a:bodyPr/>
                    <a:lstStyle/>
                    <a:p>
                      <a:pPr rtl="0" fontAlgn="t">
                        <a:spcBef>
                          <a:spcPts val="0"/>
                        </a:spcBef>
                        <a:spcAft>
                          <a:spcPts val="0"/>
                        </a:spcAft>
                      </a:pPr>
                      <a:r>
                        <a:rPr lang="en-US" sz="1100" b="0" i="0" u="none" strike="noStrike" dirty="0">
                          <a:solidFill>
                            <a:schemeClr val="tx1"/>
                          </a:solidFill>
                          <a:effectLst/>
                          <a:latin typeface="Calibri" panose="020F0502020204030204" pitchFamily="34" charset="0"/>
                          <a:cs typeface="Calibri" panose="020F0502020204030204" pitchFamily="34" charset="0"/>
                        </a:rPr>
                        <a:t>GOES-16</a:t>
                      </a:r>
                      <a:endParaRPr lang="en-US" sz="1100" dirty="0">
                        <a:solidFill>
                          <a:schemeClr val="tx1"/>
                        </a:solidFill>
                        <a:effectLst/>
                        <a:latin typeface="Calibri" panose="020F0502020204030204" pitchFamily="34" charset="0"/>
                        <a:cs typeface="Calibri" panose="020F0502020204030204" pitchFamily="34" charset="0"/>
                      </a:endParaRPr>
                    </a:p>
                  </a:txBody>
                  <a:tcPr marL="95250" marR="95250" marT="95250" marB="95250"/>
                </a:tc>
                <a:tc>
                  <a:txBody>
                    <a:bodyPr/>
                    <a:lstStyle/>
                    <a:p>
                      <a:pPr rtl="0" fontAlgn="t">
                        <a:spcBef>
                          <a:spcPts val="0"/>
                        </a:spcBef>
                        <a:spcAft>
                          <a:spcPts val="0"/>
                        </a:spcAft>
                      </a:pPr>
                      <a:r>
                        <a:rPr lang="en-US" sz="1100" b="0" i="0" u="none" strike="noStrike">
                          <a:solidFill>
                            <a:schemeClr val="tx1"/>
                          </a:solidFill>
                          <a:effectLst/>
                          <a:latin typeface="Calibri" panose="020F0502020204030204" pitchFamily="34" charset="0"/>
                          <a:cs typeface="Calibri" panose="020F0502020204030204" pitchFamily="34" charset="0"/>
                        </a:rPr>
                        <a:t>13.867 + /- 4.429</a:t>
                      </a:r>
                      <a:endParaRPr lang="en-US" sz="1100">
                        <a:solidFill>
                          <a:schemeClr val="tx1"/>
                        </a:solidFill>
                        <a:effectLst/>
                        <a:latin typeface="Calibri" panose="020F0502020204030204" pitchFamily="34" charset="0"/>
                        <a:cs typeface="Calibri" panose="020F0502020204030204" pitchFamily="34" charset="0"/>
                      </a:endParaRPr>
                    </a:p>
                  </a:txBody>
                  <a:tcPr marL="95250" marR="95250" marT="95250" marB="95250"/>
                </a:tc>
                <a:tc>
                  <a:txBody>
                    <a:bodyPr/>
                    <a:lstStyle/>
                    <a:p>
                      <a:pPr rtl="0" fontAlgn="t">
                        <a:spcBef>
                          <a:spcPts val="0"/>
                        </a:spcBef>
                        <a:spcAft>
                          <a:spcPts val="0"/>
                        </a:spcAft>
                      </a:pPr>
                      <a:r>
                        <a:rPr lang="en-US" sz="1100" b="0" i="0" u="none" strike="noStrike" dirty="0">
                          <a:solidFill>
                            <a:schemeClr val="tx1"/>
                          </a:solidFill>
                          <a:effectLst/>
                          <a:latin typeface="Calibri" panose="020F0502020204030204" pitchFamily="34" charset="0"/>
                          <a:cs typeface="Calibri" panose="020F0502020204030204" pitchFamily="34" charset="0"/>
                        </a:rPr>
                        <a:t>-9.120 +/- 4.816</a:t>
                      </a:r>
                      <a:endParaRPr lang="en-US" sz="1100" dirty="0">
                        <a:solidFill>
                          <a:schemeClr val="tx1"/>
                        </a:solidFill>
                        <a:effectLst/>
                        <a:latin typeface="Calibri" panose="020F0502020204030204" pitchFamily="34" charset="0"/>
                        <a:cs typeface="Calibri" panose="020F0502020204030204" pitchFamily="34" charset="0"/>
                      </a:endParaRPr>
                    </a:p>
                  </a:txBody>
                  <a:tcPr marL="95250" marR="95250" marT="95250" marB="95250"/>
                </a:tc>
                <a:tc>
                  <a:txBody>
                    <a:bodyPr/>
                    <a:lstStyle/>
                    <a:p>
                      <a:pPr rtl="0" fontAlgn="t">
                        <a:spcBef>
                          <a:spcPts val="0"/>
                        </a:spcBef>
                        <a:spcAft>
                          <a:spcPts val="0"/>
                        </a:spcAft>
                      </a:pPr>
                      <a:r>
                        <a:rPr lang="en-US" sz="1100" b="0" i="0" u="none" strike="noStrike" dirty="0">
                          <a:solidFill>
                            <a:schemeClr val="tx1"/>
                          </a:solidFill>
                          <a:effectLst/>
                          <a:latin typeface="Calibri" panose="020F0502020204030204" pitchFamily="34" charset="0"/>
                          <a:cs typeface="Calibri" panose="020F0502020204030204" pitchFamily="34" charset="0"/>
                        </a:rPr>
                        <a:t>1.740 +/- 0.908</a:t>
                      </a:r>
                      <a:endParaRPr lang="en-US" sz="1100" dirty="0">
                        <a:solidFill>
                          <a:schemeClr val="tx1"/>
                        </a:solidFill>
                        <a:effectLst/>
                        <a:latin typeface="Calibri" panose="020F0502020204030204" pitchFamily="34" charset="0"/>
                        <a:cs typeface="Calibri" panose="020F0502020204030204" pitchFamily="34" charset="0"/>
                      </a:endParaRPr>
                    </a:p>
                  </a:txBody>
                  <a:tcPr marL="95250" marR="95250" marT="95250" marB="95250"/>
                </a:tc>
                <a:extLst>
                  <a:ext uri="{0D108BD9-81ED-4DB2-BD59-A6C34878D82A}">
                    <a16:rowId xmlns:a16="http://schemas.microsoft.com/office/drawing/2014/main" val="2529091697"/>
                  </a:ext>
                </a:extLst>
              </a:tr>
              <a:tr h="325023">
                <a:tc>
                  <a:txBody>
                    <a:bodyPr/>
                    <a:lstStyle/>
                    <a:p>
                      <a:pPr rtl="0" fontAlgn="t">
                        <a:spcBef>
                          <a:spcPts val="0"/>
                        </a:spcBef>
                        <a:spcAft>
                          <a:spcPts val="0"/>
                        </a:spcAft>
                      </a:pPr>
                      <a:r>
                        <a:rPr lang="en-US" sz="1100" b="0" i="0" u="none" strike="noStrike" dirty="0">
                          <a:solidFill>
                            <a:schemeClr val="tx1"/>
                          </a:solidFill>
                          <a:effectLst/>
                          <a:latin typeface="Calibri" panose="020F0502020204030204" pitchFamily="34" charset="0"/>
                          <a:cs typeface="Calibri" panose="020F0502020204030204" pitchFamily="34" charset="0"/>
                        </a:rPr>
                        <a:t>GOES-18</a:t>
                      </a:r>
                      <a:endParaRPr lang="en-US" sz="1100" dirty="0">
                        <a:solidFill>
                          <a:schemeClr val="tx1"/>
                        </a:solidFill>
                        <a:effectLst/>
                        <a:latin typeface="Calibri" panose="020F0502020204030204" pitchFamily="34" charset="0"/>
                        <a:cs typeface="Calibri" panose="020F0502020204030204" pitchFamily="34" charset="0"/>
                      </a:endParaRPr>
                    </a:p>
                  </a:txBody>
                  <a:tcPr marL="95250" marR="95250" marT="95250" marB="95250"/>
                </a:tc>
                <a:tc>
                  <a:txBody>
                    <a:bodyPr/>
                    <a:lstStyle/>
                    <a:p>
                      <a:pPr rtl="0" fontAlgn="t">
                        <a:spcBef>
                          <a:spcPts val="0"/>
                        </a:spcBef>
                        <a:spcAft>
                          <a:spcPts val="0"/>
                        </a:spcAft>
                      </a:pPr>
                      <a:r>
                        <a:rPr lang="en-US" sz="1100" b="0" i="0" u="none" strike="noStrike" dirty="0">
                          <a:solidFill>
                            <a:schemeClr val="tx1"/>
                          </a:solidFill>
                          <a:effectLst/>
                          <a:latin typeface="Calibri" panose="020F0502020204030204" pitchFamily="34" charset="0"/>
                          <a:cs typeface="Calibri" panose="020F0502020204030204" pitchFamily="34" charset="0"/>
                        </a:rPr>
                        <a:t>0.575 +/- 0.308</a:t>
                      </a:r>
                      <a:endParaRPr lang="en-US" sz="1100" dirty="0">
                        <a:solidFill>
                          <a:schemeClr val="tx1"/>
                        </a:solidFill>
                        <a:effectLst/>
                        <a:latin typeface="Calibri" panose="020F0502020204030204" pitchFamily="34" charset="0"/>
                        <a:cs typeface="Calibri" panose="020F0502020204030204" pitchFamily="34" charset="0"/>
                      </a:endParaRPr>
                    </a:p>
                  </a:txBody>
                  <a:tcPr marL="95250" marR="95250" marT="95250" marB="95250"/>
                </a:tc>
                <a:tc>
                  <a:txBody>
                    <a:bodyPr/>
                    <a:lstStyle/>
                    <a:p>
                      <a:pPr rtl="0" fontAlgn="t">
                        <a:spcBef>
                          <a:spcPts val="0"/>
                        </a:spcBef>
                        <a:spcAft>
                          <a:spcPts val="0"/>
                        </a:spcAft>
                      </a:pPr>
                      <a:r>
                        <a:rPr lang="en-US" sz="1100" b="0" i="0" u="none" strike="noStrike" dirty="0">
                          <a:solidFill>
                            <a:schemeClr val="tx1"/>
                          </a:solidFill>
                          <a:effectLst/>
                          <a:latin typeface="Calibri" panose="020F0502020204030204" pitchFamily="34" charset="0"/>
                          <a:cs typeface="Calibri" panose="020F0502020204030204" pitchFamily="34" charset="0"/>
                        </a:rPr>
                        <a:t>1.062 +/- 0.245</a:t>
                      </a:r>
                      <a:endParaRPr lang="en-US" sz="1100" dirty="0">
                        <a:solidFill>
                          <a:schemeClr val="tx1"/>
                        </a:solidFill>
                        <a:effectLst/>
                        <a:latin typeface="Calibri" panose="020F0502020204030204" pitchFamily="34" charset="0"/>
                        <a:cs typeface="Calibri" panose="020F0502020204030204" pitchFamily="34" charset="0"/>
                      </a:endParaRPr>
                    </a:p>
                  </a:txBody>
                  <a:tcPr marL="95250" marR="95250" marT="95250" marB="95250"/>
                </a:tc>
                <a:tc>
                  <a:txBody>
                    <a:bodyPr/>
                    <a:lstStyle/>
                    <a:p>
                      <a:pPr rtl="0" fontAlgn="t">
                        <a:spcBef>
                          <a:spcPts val="0"/>
                        </a:spcBef>
                        <a:spcAft>
                          <a:spcPts val="0"/>
                        </a:spcAft>
                      </a:pPr>
                      <a:r>
                        <a:rPr lang="en-US" sz="1100" b="0" i="0" u="none" strike="noStrike" dirty="0">
                          <a:solidFill>
                            <a:schemeClr val="tx1"/>
                          </a:solidFill>
                          <a:effectLst/>
                          <a:latin typeface="Calibri" panose="020F0502020204030204" pitchFamily="34" charset="0"/>
                          <a:cs typeface="Calibri" panose="020F0502020204030204" pitchFamily="34" charset="0"/>
                        </a:rPr>
                        <a:t>-0.333 +/- 0.106</a:t>
                      </a:r>
                      <a:endParaRPr lang="en-US" sz="1100" dirty="0">
                        <a:solidFill>
                          <a:schemeClr val="tx1"/>
                        </a:solidFill>
                        <a:effectLst/>
                        <a:latin typeface="Calibri" panose="020F0502020204030204" pitchFamily="34" charset="0"/>
                        <a:cs typeface="Calibri" panose="020F0502020204030204" pitchFamily="34" charset="0"/>
                      </a:endParaRPr>
                    </a:p>
                  </a:txBody>
                  <a:tcPr marL="95250" marR="95250" marT="95250" marB="95250"/>
                </a:tc>
                <a:extLst>
                  <a:ext uri="{0D108BD9-81ED-4DB2-BD59-A6C34878D82A}">
                    <a16:rowId xmlns:a16="http://schemas.microsoft.com/office/drawing/2014/main" val="1198493206"/>
                  </a:ext>
                </a:extLst>
              </a:tr>
              <a:tr h="325023">
                <a:tc>
                  <a:txBody>
                    <a:bodyPr/>
                    <a:lstStyle/>
                    <a:p>
                      <a:pPr rtl="0" fontAlgn="t">
                        <a:spcBef>
                          <a:spcPts val="0"/>
                        </a:spcBef>
                        <a:spcAft>
                          <a:spcPts val="0"/>
                        </a:spcAft>
                      </a:pPr>
                      <a:r>
                        <a:rPr lang="en-US" sz="1100" b="0" i="0" u="none" strike="noStrike" dirty="0">
                          <a:solidFill>
                            <a:schemeClr val="tx1"/>
                          </a:solidFill>
                          <a:effectLst/>
                          <a:latin typeface="Calibri" panose="020F0502020204030204" pitchFamily="34" charset="0"/>
                          <a:cs typeface="Calibri" panose="020F0502020204030204" pitchFamily="34" charset="0"/>
                        </a:rPr>
                        <a:t>GOES-19</a:t>
                      </a:r>
                      <a:endParaRPr lang="en-US" sz="1100" dirty="0">
                        <a:solidFill>
                          <a:schemeClr val="tx1"/>
                        </a:solidFill>
                        <a:effectLst/>
                        <a:latin typeface="Calibri" panose="020F0502020204030204" pitchFamily="34" charset="0"/>
                        <a:cs typeface="Calibri" panose="020F0502020204030204" pitchFamily="34" charset="0"/>
                      </a:endParaRPr>
                    </a:p>
                  </a:txBody>
                  <a:tcPr marL="95250" marR="95250" marT="95250" marB="95250"/>
                </a:tc>
                <a:tc>
                  <a:txBody>
                    <a:bodyPr/>
                    <a:lstStyle/>
                    <a:p>
                      <a:pPr rtl="0" fontAlgn="t">
                        <a:spcBef>
                          <a:spcPts val="0"/>
                        </a:spcBef>
                        <a:spcAft>
                          <a:spcPts val="0"/>
                        </a:spcAft>
                      </a:pPr>
                      <a:r>
                        <a:rPr lang="en-US" sz="1100" b="0" i="0" u="none" strike="noStrike" dirty="0">
                          <a:solidFill>
                            <a:schemeClr val="tx1"/>
                          </a:solidFill>
                          <a:effectLst/>
                          <a:latin typeface="Calibri" panose="020F0502020204030204" pitchFamily="34" charset="0"/>
                          <a:cs typeface="Calibri" panose="020F0502020204030204" pitchFamily="34" charset="0"/>
                        </a:rPr>
                        <a:t>0.123 +/- 0.268</a:t>
                      </a:r>
                      <a:endParaRPr lang="en-US" sz="1100" dirty="0">
                        <a:solidFill>
                          <a:schemeClr val="tx1"/>
                        </a:solidFill>
                        <a:effectLst/>
                        <a:latin typeface="Calibri" panose="020F0502020204030204" pitchFamily="34" charset="0"/>
                        <a:cs typeface="Calibri" panose="020F0502020204030204" pitchFamily="34" charset="0"/>
                      </a:endParaRPr>
                    </a:p>
                  </a:txBody>
                  <a:tcPr marL="95250" marR="95250" marT="95250" marB="95250"/>
                </a:tc>
                <a:tc>
                  <a:txBody>
                    <a:bodyPr/>
                    <a:lstStyle/>
                    <a:p>
                      <a:pPr rtl="0" fontAlgn="t">
                        <a:spcBef>
                          <a:spcPts val="0"/>
                        </a:spcBef>
                        <a:spcAft>
                          <a:spcPts val="0"/>
                        </a:spcAft>
                      </a:pPr>
                      <a:r>
                        <a:rPr lang="en-US" sz="1100" b="0" i="0" u="none" strike="noStrike" dirty="0">
                          <a:solidFill>
                            <a:schemeClr val="tx1"/>
                          </a:solidFill>
                          <a:effectLst/>
                          <a:latin typeface="Calibri" panose="020F0502020204030204" pitchFamily="34" charset="0"/>
                          <a:cs typeface="Calibri" panose="020F0502020204030204" pitchFamily="34" charset="0"/>
                        </a:rPr>
                        <a:t>0.374 +/- 0.390</a:t>
                      </a:r>
                      <a:endParaRPr lang="en-US" sz="1100" dirty="0">
                        <a:solidFill>
                          <a:schemeClr val="tx1"/>
                        </a:solidFill>
                        <a:effectLst/>
                        <a:latin typeface="Calibri" panose="020F0502020204030204" pitchFamily="34" charset="0"/>
                        <a:cs typeface="Calibri" panose="020F0502020204030204" pitchFamily="34" charset="0"/>
                      </a:endParaRPr>
                    </a:p>
                  </a:txBody>
                  <a:tcPr marL="95250" marR="95250" marT="95250" marB="95250"/>
                </a:tc>
                <a:tc>
                  <a:txBody>
                    <a:bodyPr/>
                    <a:lstStyle/>
                    <a:p>
                      <a:pPr rtl="0" fontAlgn="t">
                        <a:spcBef>
                          <a:spcPts val="0"/>
                        </a:spcBef>
                        <a:spcAft>
                          <a:spcPts val="0"/>
                        </a:spcAft>
                      </a:pPr>
                      <a:r>
                        <a:rPr lang="en-US" sz="1100" b="0" i="0" u="none" strike="noStrike" dirty="0">
                          <a:solidFill>
                            <a:schemeClr val="tx1"/>
                          </a:solidFill>
                          <a:effectLst/>
                          <a:latin typeface="Calibri" panose="020F0502020204030204" pitchFamily="34" charset="0"/>
                          <a:cs typeface="Calibri" panose="020F0502020204030204" pitchFamily="34" charset="0"/>
                        </a:rPr>
                        <a:t>-0.1001 +/- 0.192</a:t>
                      </a:r>
                      <a:endParaRPr lang="en-US" sz="1100" dirty="0">
                        <a:solidFill>
                          <a:schemeClr val="tx1"/>
                        </a:solidFill>
                        <a:effectLst/>
                        <a:latin typeface="Calibri" panose="020F0502020204030204" pitchFamily="34" charset="0"/>
                        <a:cs typeface="Calibri" panose="020F0502020204030204" pitchFamily="34" charset="0"/>
                      </a:endParaRPr>
                    </a:p>
                  </a:txBody>
                  <a:tcPr marL="95250" marR="95250" marT="95250" marB="95250"/>
                </a:tc>
                <a:extLst>
                  <a:ext uri="{0D108BD9-81ED-4DB2-BD59-A6C34878D82A}">
                    <a16:rowId xmlns:a16="http://schemas.microsoft.com/office/drawing/2014/main" val="1290017556"/>
                  </a:ext>
                </a:extLst>
              </a:tr>
            </a:tbl>
          </a:graphicData>
        </a:graphic>
      </p:graphicFrame>
    </p:spTree>
    <p:extLst>
      <p:ext uri="{BB962C8B-B14F-4D97-AF65-F5344CB8AC3E}">
        <p14:creationId xmlns:p14="http://schemas.microsoft.com/office/powerpoint/2010/main" val="3736145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4"/>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PLPT-MAG-002</a:t>
            </a:r>
            <a:br>
              <a:rPr lang="en-US"/>
            </a:br>
            <a:r>
              <a:rPr lang="en-US"/>
              <a:t>Cross-Satellite Intercalibration</a:t>
            </a:r>
            <a:endParaRPr/>
          </a:p>
        </p:txBody>
      </p:sp>
      <p:sp>
        <p:nvSpPr>
          <p:cNvPr id="313" name="Google Shape;31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315" name="Google Shape;315;p24"/>
          <p:cNvSpPr txBox="1"/>
          <p:nvPr/>
        </p:nvSpPr>
        <p:spPr>
          <a:xfrm>
            <a:off x="81774" y="1295758"/>
            <a:ext cx="3189249" cy="477049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400"/>
              <a:buFont typeface="Arial"/>
              <a:buChar char="•"/>
            </a:pPr>
            <a:r>
              <a:rPr lang="en-US" sz="1600" dirty="0">
                <a:solidFill>
                  <a:schemeClr val="lt1"/>
                </a:solidFill>
                <a:latin typeface="Calibri"/>
                <a:ea typeface="Calibri"/>
                <a:cs typeface="Calibri"/>
                <a:sym typeface="Calibri"/>
              </a:rPr>
              <a:t>When spacecraft are not co-located, cross-satellite comparisons require removing longitudinal effects by subtracting a magnetic field model</a:t>
            </a:r>
          </a:p>
          <a:p>
            <a:pPr marL="285750" lvl="1" indent="-285750">
              <a:buClr>
                <a:schemeClr val="lt1"/>
              </a:buClr>
              <a:buSzPts val="1400"/>
              <a:buFont typeface="Arial"/>
              <a:buChar char="•"/>
            </a:pPr>
            <a:endParaRPr lang="en-US" sz="1600" dirty="0">
              <a:solidFill>
                <a:schemeClr val="lt1"/>
              </a:solidFill>
              <a:latin typeface="Calibri"/>
              <a:ea typeface="Calibri"/>
              <a:cs typeface="Calibri"/>
              <a:sym typeface="Calibri"/>
            </a:endParaRPr>
          </a:p>
          <a:p>
            <a:pPr marL="285750" lvl="3" indent="-285750">
              <a:buClr>
                <a:schemeClr val="lt1"/>
              </a:buClr>
              <a:buSzPts val="1400"/>
              <a:buFont typeface="Arial"/>
              <a:buChar char="•"/>
            </a:pPr>
            <a:r>
              <a:rPr lang="en-US" sz="1600" dirty="0">
                <a:solidFill>
                  <a:schemeClr val="lt1"/>
                </a:solidFill>
                <a:latin typeface="Calibri"/>
                <a:ea typeface="Calibri"/>
                <a:cs typeface="Calibri"/>
                <a:sym typeface="Calibri"/>
              </a:rPr>
              <a:t>Thus, data comparisons are subject to uncertainties in the model</a:t>
            </a:r>
          </a:p>
          <a:p>
            <a:pPr marL="285750" marR="0" lvl="0" indent="-196850" algn="l" rtl="0">
              <a:lnSpc>
                <a:spcPct val="100000"/>
              </a:lnSpc>
              <a:spcBef>
                <a:spcPts val="0"/>
              </a:spcBef>
              <a:spcAft>
                <a:spcPts val="0"/>
              </a:spcAft>
              <a:buClr>
                <a:schemeClr val="lt1"/>
              </a:buClr>
              <a:buSzPts val="1400"/>
              <a:buFont typeface="Arial"/>
              <a:buNone/>
            </a:pPr>
            <a:endParaRPr sz="16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600" b="0" i="0" u="none" strike="noStrike" cap="none" dirty="0">
                <a:solidFill>
                  <a:schemeClr val="lt1"/>
                </a:solidFill>
                <a:latin typeface="Calibri"/>
                <a:ea typeface="Calibri"/>
                <a:cs typeface="Calibri"/>
                <a:sym typeface="Calibri"/>
              </a:rPr>
              <a:t>The plot to the right is a representative example of GOES-18 observations compared to GOES-19</a:t>
            </a:r>
          </a:p>
          <a:p>
            <a:pPr marL="285750" marR="0" lvl="0" indent="-285750" algn="l" rtl="0">
              <a:lnSpc>
                <a:spcPct val="100000"/>
              </a:lnSpc>
              <a:spcBef>
                <a:spcPts val="0"/>
              </a:spcBef>
              <a:spcAft>
                <a:spcPts val="0"/>
              </a:spcAft>
              <a:buClr>
                <a:schemeClr val="lt1"/>
              </a:buClr>
              <a:buSzPts val="1400"/>
              <a:buFont typeface="Arial"/>
              <a:buChar char="•"/>
            </a:pPr>
            <a:endParaRPr lang="en-US" sz="1600"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400"/>
              <a:buFont typeface="Arial"/>
              <a:buChar char="•"/>
            </a:pPr>
            <a:r>
              <a:rPr lang="en-US" sz="1600" dirty="0">
                <a:solidFill>
                  <a:schemeClr val="lt1"/>
                </a:solidFill>
                <a:latin typeface="Calibri"/>
                <a:ea typeface="Calibri"/>
                <a:cs typeface="Calibri"/>
                <a:sym typeface="Calibri"/>
              </a:rPr>
              <a:t>GOES-18 and GOES-19 are generally within family, +/-15nT during quiet times</a:t>
            </a:r>
            <a:r>
              <a:rPr lang="en-US" sz="1600" b="0" i="0" u="none" strike="noStrike" cap="none" dirty="0">
                <a:solidFill>
                  <a:schemeClr val="lt1"/>
                </a:solidFill>
                <a:latin typeface="Calibri"/>
                <a:ea typeface="Calibri"/>
                <a:cs typeface="Calibri"/>
                <a:sym typeface="Calibri"/>
              </a:rPr>
              <a:t>  </a:t>
            </a:r>
            <a:endParaRPr sz="1600" b="0" i="0" u="none" strike="noStrike" cap="none" dirty="0">
              <a:solidFill>
                <a:schemeClr val="lt1"/>
              </a:solidFill>
              <a:latin typeface="Calibri"/>
              <a:ea typeface="Calibri"/>
              <a:cs typeface="Calibri"/>
              <a:sym typeface="Calibri"/>
            </a:endParaRPr>
          </a:p>
        </p:txBody>
      </p:sp>
      <p:sp>
        <p:nvSpPr>
          <p:cNvPr id="320" name="Google Shape;320;p24"/>
          <p:cNvSpPr txBox="1"/>
          <p:nvPr/>
        </p:nvSpPr>
        <p:spPr>
          <a:xfrm>
            <a:off x="7799380" y="784145"/>
            <a:ext cx="1198298" cy="40011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PASSED</a:t>
            </a: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B61E74C5-DB1F-9755-E969-8B9B6491859E}"/>
              </a:ext>
            </a:extLst>
          </p:cNvPr>
          <p:cNvPicPr>
            <a:picLocks noChangeAspect="1"/>
          </p:cNvPicPr>
          <p:nvPr/>
        </p:nvPicPr>
        <p:blipFill>
          <a:blip r:embed="rId3"/>
          <a:stretch>
            <a:fillRect/>
          </a:stretch>
        </p:blipFill>
        <p:spPr>
          <a:xfrm>
            <a:off x="3423425" y="1511956"/>
            <a:ext cx="5574254" cy="4180690"/>
          </a:xfrm>
          <a:prstGeom prst="rect">
            <a:avLst/>
          </a:prstGeom>
        </p:spPr>
      </p:pic>
    </p:spTree>
    <p:extLst>
      <p:ext uri="{BB962C8B-B14F-4D97-AF65-F5344CB8AC3E}">
        <p14:creationId xmlns:p14="http://schemas.microsoft.com/office/powerpoint/2010/main" val="3655638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5"/>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PLPT-MAG-003</a:t>
            </a:r>
            <a:br>
              <a:rPr lang="en-US"/>
            </a:br>
            <a:r>
              <a:rPr lang="en-US"/>
              <a:t>Noise Performance</a:t>
            </a:r>
            <a:endParaRPr/>
          </a:p>
        </p:txBody>
      </p:sp>
      <p:sp>
        <p:nvSpPr>
          <p:cNvPr id="339" name="Google Shape;339;p25"/>
          <p:cNvSpPr txBox="1">
            <a:spLocks noGrp="1"/>
          </p:cNvSpPr>
          <p:nvPr>
            <p:ph type="sldNum" idx="12"/>
          </p:nvPr>
        </p:nvSpPr>
        <p:spPr>
          <a:xfrm>
            <a:off x="6553200" y="616271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
        <p:nvSpPr>
          <p:cNvPr id="340" name="Google Shape;340;p25"/>
          <p:cNvSpPr txBox="1"/>
          <p:nvPr/>
        </p:nvSpPr>
        <p:spPr>
          <a:xfrm>
            <a:off x="6421702" y="613348"/>
            <a:ext cx="1198298" cy="40011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PASSED</a:t>
            </a:r>
            <a:endParaRPr sz="1400" b="0" i="0" u="none" strike="noStrike" cap="none">
              <a:solidFill>
                <a:srgbClr val="000000"/>
              </a:solidFill>
              <a:latin typeface="Arial"/>
              <a:ea typeface="Arial"/>
              <a:cs typeface="Arial"/>
              <a:sym typeface="Arial"/>
            </a:endParaRPr>
          </a:p>
        </p:txBody>
      </p:sp>
      <p:cxnSp>
        <p:nvCxnSpPr>
          <p:cNvPr id="344" name="Google Shape;344;p25"/>
          <p:cNvCxnSpPr/>
          <p:nvPr/>
        </p:nvCxnSpPr>
        <p:spPr>
          <a:xfrm rot="10800000">
            <a:off x="1104936" y="3998933"/>
            <a:ext cx="313038" cy="0"/>
          </a:xfrm>
          <a:prstGeom prst="straightConnector1">
            <a:avLst/>
          </a:prstGeom>
          <a:noFill/>
          <a:ln w="25400" cap="flat" cmpd="sng">
            <a:solidFill>
              <a:schemeClr val="dk1"/>
            </a:solidFill>
            <a:prstDash val="solid"/>
            <a:round/>
            <a:headEnd type="none" w="sm" len="sm"/>
            <a:tailEnd type="triangle" w="med" len="med"/>
          </a:ln>
          <a:effectLst>
            <a:outerShdw blurRad="40000" dist="20000" dir="5400000" rotWithShape="0">
              <a:srgbClr val="000000">
                <a:alpha val="37254"/>
              </a:srgbClr>
            </a:outerShdw>
          </a:effectLst>
        </p:spPr>
      </p:cxnSp>
      <p:cxnSp>
        <p:nvCxnSpPr>
          <p:cNvPr id="345" name="Google Shape;345;p25"/>
          <p:cNvCxnSpPr/>
          <p:nvPr/>
        </p:nvCxnSpPr>
        <p:spPr>
          <a:xfrm rot="10800000">
            <a:off x="1693942" y="3030987"/>
            <a:ext cx="313038" cy="0"/>
          </a:xfrm>
          <a:prstGeom prst="straightConnector1">
            <a:avLst/>
          </a:prstGeom>
          <a:noFill/>
          <a:ln w="25400" cap="flat" cmpd="sng">
            <a:solidFill>
              <a:schemeClr val="dk1"/>
            </a:solidFill>
            <a:prstDash val="solid"/>
            <a:round/>
            <a:headEnd type="none" w="sm" len="sm"/>
            <a:tailEnd type="triangle" w="med" len="med"/>
          </a:ln>
          <a:effectLst>
            <a:outerShdw blurRad="40000" dist="20000" dir="5400000" rotWithShape="0">
              <a:srgbClr val="000000">
                <a:alpha val="37254"/>
              </a:srgbClr>
            </a:outerShdw>
          </a:effectLst>
        </p:spPr>
      </p:cxnSp>
      <p:sp>
        <p:nvSpPr>
          <p:cNvPr id="349" name="Google Shape;349;p25"/>
          <p:cNvSpPr txBox="1"/>
          <p:nvPr/>
        </p:nvSpPr>
        <p:spPr>
          <a:xfrm>
            <a:off x="457200" y="5780822"/>
            <a:ext cx="7909560" cy="10771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400"/>
              <a:buFont typeface="Arial"/>
              <a:buChar char="•"/>
            </a:pPr>
            <a:r>
              <a:rPr lang="en-US" sz="1600" b="0" i="0" u="none" strike="noStrike" cap="none" dirty="0">
                <a:solidFill>
                  <a:schemeClr val="lt1"/>
                </a:solidFill>
                <a:latin typeface="Calibri" panose="020F0502020204030204" pitchFamily="34" charset="0"/>
                <a:ea typeface="Calibri"/>
                <a:cs typeface="Calibri" panose="020F0502020204030204" pitchFamily="34" charset="0"/>
                <a:sym typeface="Calibri"/>
              </a:rPr>
              <a:t>Significant reduction in background noise power compared to GOES-16 and 17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600" b="0" i="0" u="none" strike="noStrike" cap="none" dirty="0">
                <a:solidFill>
                  <a:schemeClr val="lt1"/>
                </a:solidFill>
                <a:latin typeface="Calibri" panose="020F0502020204030204" pitchFamily="34" charset="0"/>
                <a:ea typeface="Calibri"/>
                <a:cs typeface="Calibri" panose="020F0502020204030204" pitchFamily="34" charset="0"/>
                <a:sym typeface="Calibri"/>
              </a:rPr>
              <a:t>Amplitude of reaction wheel noise is  &lt; 0.2nT, background is ~0.1nT</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742950" marR="0" lvl="1" indent="-285750" algn="l" rtl="0">
              <a:lnSpc>
                <a:spcPct val="100000"/>
              </a:lnSpc>
              <a:spcBef>
                <a:spcPts val="0"/>
              </a:spcBef>
              <a:spcAft>
                <a:spcPts val="0"/>
              </a:spcAft>
              <a:buClr>
                <a:schemeClr val="lt1"/>
              </a:buClr>
              <a:buSzPts val="1400"/>
              <a:buFont typeface="Arial"/>
              <a:buChar char="•"/>
            </a:pPr>
            <a:r>
              <a:rPr lang="en-US" sz="1600" b="0" i="0" u="none" strike="noStrike" cap="none" dirty="0">
                <a:solidFill>
                  <a:schemeClr val="lt1"/>
                </a:solidFill>
                <a:latin typeface="Calibri" panose="020F0502020204030204" pitchFamily="34" charset="0"/>
                <a:ea typeface="Calibri"/>
                <a:cs typeface="Calibri" panose="020F0502020204030204" pitchFamily="34" charset="0"/>
                <a:sym typeface="Calibri"/>
              </a:rPr>
              <a:t>Reaction wheel effect is the same on </a:t>
            </a:r>
            <a:r>
              <a:rPr lang="en-US" sz="1600" dirty="0">
                <a:solidFill>
                  <a:schemeClr val="lt1"/>
                </a:solidFill>
                <a:latin typeface="Calibri" panose="020F0502020204030204" pitchFamily="34" charset="0"/>
                <a:ea typeface="Calibri"/>
                <a:cs typeface="Calibri" panose="020F0502020204030204" pitchFamily="34" charset="0"/>
                <a:sym typeface="Calibri"/>
              </a:rPr>
              <a:t>G19</a:t>
            </a:r>
            <a:r>
              <a:rPr lang="en-US" sz="1600" b="0" i="0" u="none" strike="noStrike" cap="none" dirty="0">
                <a:solidFill>
                  <a:schemeClr val="lt1"/>
                </a:solidFill>
                <a:latin typeface="Calibri" panose="020F0502020204030204" pitchFamily="34" charset="0"/>
                <a:ea typeface="Calibri"/>
                <a:cs typeface="Calibri" panose="020F0502020204030204" pitchFamily="34" charset="0"/>
                <a:sym typeface="Calibri"/>
              </a:rPr>
              <a:t> as </a:t>
            </a:r>
            <a:r>
              <a:rPr lang="en-US" sz="1600" dirty="0">
                <a:solidFill>
                  <a:schemeClr val="lt1"/>
                </a:solidFill>
                <a:latin typeface="Calibri" panose="020F0502020204030204" pitchFamily="34" charset="0"/>
                <a:ea typeface="Calibri"/>
                <a:cs typeface="Calibri" panose="020F0502020204030204" pitchFamily="34" charset="0"/>
                <a:sym typeface="Calibri"/>
              </a:rPr>
              <a:t>G18</a:t>
            </a:r>
            <a:endParaRPr sz="1600" b="0" i="0" u="none" strike="noStrike" cap="none" dirty="0">
              <a:solidFill>
                <a:schemeClr val="lt1"/>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600" b="0" i="0" u="none" strike="noStrike" cap="none" dirty="0">
                <a:solidFill>
                  <a:schemeClr val="lt1"/>
                </a:solidFill>
                <a:latin typeface="Calibri" panose="020F0502020204030204" pitchFamily="34" charset="0"/>
                <a:ea typeface="Calibri"/>
                <a:cs typeface="Calibri" panose="020F0502020204030204" pitchFamily="34" charset="0"/>
                <a:sym typeface="Calibri"/>
              </a:rPr>
              <a:t>Noise is below 0.3nT requirement (excluding </a:t>
            </a:r>
            <a:r>
              <a:rPr lang="en-US" sz="1600" b="0" i="0" u="none" strike="noStrike" cap="none" dirty="0" err="1">
                <a:solidFill>
                  <a:schemeClr val="lt1"/>
                </a:solidFill>
                <a:latin typeface="Calibri" panose="020F0502020204030204" pitchFamily="34" charset="0"/>
                <a:ea typeface="Calibri"/>
                <a:cs typeface="Calibri" panose="020F0502020204030204" pitchFamily="34" charset="0"/>
                <a:sym typeface="Calibri"/>
              </a:rPr>
              <a:t>arcjet</a:t>
            </a:r>
            <a:r>
              <a:rPr lang="en-US" sz="1600" b="0" i="0" u="none" strike="noStrike" cap="none" dirty="0">
                <a:solidFill>
                  <a:schemeClr val="lt1"/>
                </a:solidFill>
                <a:latin typeface="Calibri" panose="020F0502020204030204" pitchFamily="34" charset="0"/>
                <a:ea typeface="Calibri"/>
                <a:cs typeface="Calibri" panose="020F0502020204030204" pitchFamily="34" charset="0"/>
                <a:sym typeface="Calibri"/>
              </a:rPr>
              <a:t> firing periods)</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cxnSp>
        <p:nvCxnSpPr>
          <p:cNvPr id="354" name="Google Shape;354;p25"/>
          <p:cNvCxnSpPr/>
          <p:nvPr/>
        </p:nvCxnSpPr>
        <p:spPr>
          <a:xfrm>
            <a:off x="6648381" y="4597739"/>
            <a:ext cx="1839640" cy="313578"/>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pic>
        <p:nvPicPr>
          <p:cNvPr id="4" name="Picture 3">
            <a:extLst>
              <a:ext uri="{FF2B5EF4-FFF2-40B4-BE49-F238E27FC236}">
                <a16:creationId xmlns:a16="http://schemas.microsoft.com/office/drawing/2014/main" id="{49AB3C26-D3D6-E7B0-FCA9-4E6E9E76CE98}"/>
              </a:ext>
            </a:extLst>
          </p:cNvPr>
          <p:cNvPicPr>
            <a:picLocks noChangeAspect="1"/>
          </p:cNvPicPr>
          <p:nvPr/>
        </p:nvPicPr>
        <p:blipFill rotWithShape="1">
          <a:blip r:embed="rId3"/>
          <a:srcRect l="7747" t="9098" r="7987" b="5404"/>
          <a:stretch/>
        </p:blipFill>
        <p:spPr>
          <a:xfrm>
            <a:off x="1019365" y="1176140"/>
            <a:ext cx="7105270" cy="4505719"/>
          </a:xfrm>
          <a:prstGeom prst="rect">
            <a:avLst/>
          </a:prstGeom>
        </p:spPr>
      </p:pic>
      <p:cxnSp>
        <p:nvCxnSpPr>
          <p:cNvPr id="6" name="Straight Connector 5">
            <a:extLst>
              <a:ext uri="{FF2B5EF4-FFF2-40B4-BE49-F238E27FC236}">
                <a16:creationId xmlns:a16="http://schemas.microsoft.com/office/drawing/2014/main" id="{1945434E-BBB3-3CB4-3D7B-6D4216429EC9}"/>
              </a:ext>
            </a:extLst>
          </p:cNvPr>
          <p:cNvCxnSpPr>
            <a:cxnSpLocks/>
          </p:cNvCxnSpPr>
          <p:nvPr/>
        </p:nvCxnSpPr>
        <p:spPr>
          <a:xfrm>
            <a:off x="4892431" y="4548554"/>
            <a:ext cx="750277" cy="205974"/>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AB01EFB8-FC96-ED2E-94AB-07CC3D765662}"/>
              </a:ext>
            </a:extLst>
          </p:cNvPr>
          <p:cNvCxnSpPr>
            <a:cxnSpLocks/>
          </p:cNvCxnSpPr>
          <p:nvPr/>
        </p:nvCxnSpPr>
        <p:spPr>
          <a:xfrm>
            <a:off x="6591293" y="4597739"/>
            <a:ext cx="641845" cy="208723"/>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778491-A982-1305-FEB2-61C00959D69C}"/>
              </a:ext>
            </a:extLst>
          </p:cNvPr>
          <p:cNvCxnSpPr>
            <a:cxnSpLocks/>
          </p:cNvCxnSpPr>
          <p:nvPr/>
        </p:nvCxnSpPr>
        <p:spPr>
          <a:xfrm>
            <a:off x="3249891" y="4413250"/>
            <a:ext cx="632383" cy="206714"/>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2EA2C20-6ACA-A285-1B75-BBDC6AB4CBEA}"/>
              </a:ext>
            </a:extLst>
          </p:cNvPr>
          <p:cNvCxnSpPr>
            <a:cxnSpLocks/>
          </p:cNvCxnSpPr>
          <p:nvPr/>
        </p:nvCxnSpPr>
        <p:spPr>
          <a:xfrm>
            <a:off x="1495425" y="4470159"/>
            <a:ext cx="614363" cy="181382"/>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CC1CB80-8924-016E-E428-6D16A7ADF059}"/>
              </a:ext>
            </a:extLst>
          </p:cNvPr>
          <p:cNvCxnSpPr>
            <a:cxnSpLocks/>
          </p:cNvCxnSpPr>
          <p:nvPr/>
        </p:nvCxnSpPr>
        <p:spPr>
          <a:xfrm>
            <a:off x="2156615" y="4728314"/>
            <a:ext cx="593701" cy="52428"/>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99A4B93-74B1-39B2-4F28-5F918D58484A}"/>
              </a:ext>
            </a:extLst>
          </p:cNvPr>
          <p:cNvCxnSpPr>
            <a:cxnSpLocks/>
          </p:cNvCxnSpPr>
          <p:nvPr/>
        </p:nvCxnSpPr>
        <p:spPr>
          <a:xfrm>
            <a:off x="3909215" y="4727906"/>
            <a:ext cx="593701" cy="52428"/>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A644890-34AE-6946-02BB-C8F3639DFC80}"/>
              </a:ext>
            </a:extLst>
          </p:cNvPr>
          <p:cNvCxnSpPr>
            <a:cxnSpLocks/>
          </p:cNvCxnSpPr>
          <p:nvPr/>
        </p:nvCxnSpPr>
        <p:spPr>
          <a:xfrm>
            <a:off x="5642708" y="4857750"/>
            <a:ext cx="545367" cy="209550"/>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4E874EAD-521E-CA79-FDBA-B4B5CD2EFCE5}"/>
              </a:ext>
            </a:extLst>
          </p:cNvPr>
          <p:cNvCxnSpPr>
            <a:cxnSpLocks/>
          </p:cNvCxnSpPr>
          <p:nvPr/>
        </p:nvCxnSpPr>
        <p:spPr>
          <a:xfrm>
            <a:off x="7292975" y="4911317"/>
            <a:ext cx="593725" cy="190908"/>
          </a:xfrm>
          <a:prstGeom prst="line">
            <a:avLst/>
          </a:prstGeom>
          <a:ln w="19050"/>
        </p:spPr>
        <p:style>
          <a:lnRef idx="1">
            <a:schemeClr val="dk1"/>
          </a:lnRef>
          <a:fillRef idx="0">
            <a:schemeClr val="dk1"/>
          </a:fillRef>
          <a:effectRef idx="0">
            <a:schemeClr val="dk1"/>
          </a:effectRef>
          <a:fontRef idx="minor">
            <a:schemeClr val="tx1"/>
          </a:fontRef>
        </p:style>
      </p:cxnSp>
      <p:pic>
        <p:nvPicPr>
          <p:cNvPr id="2" name="Picture 2">
            <a:extLst>
              <a:ext uri="{FF2B5EF4-FFF2-40B4-BE49-F238E27FC236}">
                <a16:creationId xmlns:a16="http://schemas.microsoft.com/office/drawing/2014/main" id="{B4AEEB07-5306-692B-2F5F-A68A570840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487"/>
          <a:stretch/>
        </p:blipFill>
        <p:spPr bwMode="auto">
          <a:xfrm>
            <a:off x="8124635" y="1176140"/>
            <a:ext cx="304424" cy="1961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7"/>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PLPT-MAG-003</a:t>
            </a:r>
            <a:br>
              <a:rPr lang="en-US"/>
            </a:br>
            <a:r>
              <a:rPr lang="en-US"/>
              <a:t>Noise Performance</a:t>
            </a:r>
            <a:endParaRPr/>
          </a:p>
        </p:txBody>
      </p:sp>
      <p:sp>
        <p:nvSpPr>
          <p:cNvPr id="362" name="Google Shape;36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365" name="Google Shape;365;p27"/>
          <p:cNvSpPr txBox="1"/>
          <p:nvPr/>
        </p:nvSpPr>
        <p:spPr>
          <a:xfrm>
            <a:off x="5311059" y="3617975"/>
            <a:ext cx="3938258" cy="289305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Calibri"/>
                <a:ea typeface="Calibri"/>
                <a:cs typeface="Calibri"/>
                <a:sym typeface="Calibri"/>
              </a:rPr>
              <a:t>Background noise levels are low enough to identify events such as plasma waves</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dirty="0">
                <a:solidFill>
                  <a:schemeClr val="lt1"/>
                </a:solidFill>
                <a:latin typeface="Calibri"/>
                <a:ea typeface="Calibri"/>
                <a:cs typeface="Calibri"/>
                <a:sym typeface="Calibri"/>
              </a:rPr>
              <a:t>It is p</a:t>
            </a:r>
            <a:r>
              <a:rPr lang="en-US" sz="1400" b="0" i="0" u="none" strike="noStrike" cap="none" dirty="0">
                <a:solidFill>
                  <a:schemeClr val="lt1"/>
                </a:solidFill>
                <a:latin typeface="Calibri"/>
                <a:ea typeface="Calibri"/>
                <a:cs typeface="Calibri"/>
                <a:sym typeface="Calibri"/>
              </a:rPr>
              <a:t>ossible to identify the power signature of some plasma wave during times with reaction wheel signatures, although not as clear</a:t>
            </a:r>
            <a:endParaRPr dirty="0"/>
          </a:p>
          <a:p>
            <a:pPr marL="0" marR="0" lvl="2" indent="0" algn="l" rtl="0">
              <a:lnSpc>
                <a:spcPct val="100000"/>
              </a:lnSpc>
              <a:spcBef>
                <a:spcPts val="0"/>
              </a:spcBef>
              <a:spcAft>
                <a:spcPts val="0"/>
              </a:spcAft>
              <a:buNone/>
            </a:pPr>
            <a:r>
              <a:rPr lang="en-US" sz="1400" b="0" i="0" u="none" strike="noStrike" cap="none" dirty="0">
                <a:solidFill>
                  <a:schemeClr val="lt1"/>
                </a:solidFill>
                <a:latin typeface="Calibri"/>
                <a:ea typeface="Calibri"/>
                <a:cs typeface="Calibri"/>
                <a:sym typeface="Calibri"/>
              </a:rPr>
              <a:t>	-lower power waves may be missed</a:t>
            </a:r>
            <a:endParaRPr dirty="0"/>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Calibri"/>
                <a:ea typeface="Calibri"/>
                <a:cs typeface="Calibri"/>
                <a:sym typeface="Calibri"/>
              </a:rPr>
              <a:t>ULF and plasma wave event detection are part of future space weather product ideas </a:t>
            </a:r>
            <a:endParaRPr dirty="0"/>
          </a:p>
          <a:p>
            <a:pPr marL="0" marR="0" lvl="5" indent="0" algn="l" rtl="0">
              <a:lnSpc>
                <a:spcPct val="100000"/>
              </a:lnSpc>
              <a:spcBef>
                <a:spcPts val="0"/>
              </a:spcBef>
              <a:spcAft>
                <a:spcPts val="0"/>
              </a:spcAft>
              <a:buNone/>
            </a:pPr>
            <a:r>
              <a:rPr lang="en-US" sz="1400" b="0" i="0" u="none" strike="noStrike" cap="none" dirty="0">
                <a:solidFill>
                  <a:schemeClr val="lt1"/>
                </a:solidFill>
                <a:latin typeface="Calibri"/>
                <a:ea typeface="Calibri"/>
                <a:cs typeface="Calibri"/>
                <a:sym typeface="Calibri"/>
              </a:rPr>
              <a:t>	-Important for the enhancement and 	scattering of dangerous energetic 	particles in the magnetosphere</a:t>
            </a:r>
            <a:endParaRPr sz="1400" b="0" i="0" u="none" strike="noStrike" cap="none" dirty="0">
              <a:solidFill>
                <a:srgbClr val="000000"/>
              </a:solidFill>
              <a:latin typeface="Arial"/>
              <a:ea typeface="Arial"/>
              <a:cs typeface="Arial"/>
              <a:sym typeface="Arial"/>
            </a:endParaRPr>
          </a:p>
        </p:txBody>
      </p:sp>
      <p:sp>
        <p:nvSpPr>
          <p:cNvPr id="372" name="Google Shape;372;p27"/>
          <p:cNvSpPr txBox="1"/>
          <p:nvPr/>
        </p:nvSpPr>
        <p:spPr>
          <a:xfrm>
            <a:off x="5545584" y="1898368"/>
            <a:ext cx="2037392" cy="523180"/>
          </a:xfrm>
          <a:prstGeom prst="rect">
            <a:avLst/>
          </a:prstGeom>
          <a:solidFill>
            <a:srgbClr val="0432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Calibri"/>
                <a:ea typeface="Calibri"/>
                <a:cs typeface="Calibri"/>
                <a:sym typeface="Calibri"/>
              </a:rPr>
              <a:t>Higher-power plasma wave</a:t>
            </a:r>
            <a:endParaRPr sz="1400" b="0" i="0" u="none" strike="noStrike" cap="none" dirty="0">
              <a:solidFill>
                <a:schemeClr val="lt1"/>
              </a:solidFill>
              <a:latin typeface="Arial"/>
              <a:ea typeface="Arial"/>
              <a:cs typeface="Arial"/>
              <a:sym typeface="Arial"/>
            </a:endParaRPr>
          </a:p>
        </p:txBody>
      </p:sp>
      <p:sp>
        <p:nvSpPr>
          <p:cNvPr id="373" name="Google Shape;373;p27"/>
          <p:cNvSpPr txBox="1"/>
          <p:nvPr/>
        </p:nvSpPr>
        <p:spPr>
          <a:xfrm>
            <a:off x="5545584" y="2590332"/>
            <a:ext cx="2037392" cy="523180"/>
          </a:xfrm>
          <a:prstGeom prst="rect">
            <a:avLst/>
          </a:prstGeom>
          <a:solidFill>
            <a:srgbClr val="FF93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Calibri"/>
                <a:ea typeface="Calibri"/>
                <a:cs typeface="Calibri"/>
                <a:sym typeface="Calibri"/>
              </a:rPr>
              <a:t>Lower-power plasma wave or reaction wheel?</a:t>
            </a:r>
            <a:endParaRPr sz="1400" b="0" i="0" u="none" strike="noStrike" cap="none" dirty="0">
              <a:solidFill>
                <a:schemeClr val="lt1"/>
              </a:solidFill>
              <a:latin typeface="Arial"/>
              <a:ea typeface="Arial"/>
              <a:cs typeface="Arial"/>
              <a:sym typeface="Arial"/>
            </a:endParaRPr>
          </a:p>
        </p:txBody>
      </p:sp>
      <p:sp>
        <p:nvSpPr>
          <p:cNvPr id="376" name="Google Shape;376;p27"/>
          <p:cNvSpPr txBox="1"/>
          <p:nvPr/>
        </p:nvSpPr>
        <p:spPr>
          <a:xfrm>
            <a:off x="6421702" y="726110"/>
            <a:ext cx="1198298" cy="40011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PASSED</a:t>
            </a: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7DFFD58D-C651-57B0-3B7F-B7A32F5172B4}"/>
              </a:ext>
            </a:extLst>
          </p:cNvPr>
          <p:cNvSpPr txBox="1"/>
          <p:nvPr/>
        </p:nvSpPr>
        <p:spPr>
          <a:xfrm rot="1060338">
            <a:off x="1984543" y="2272686"/>
            <a:ext cx="3041780" cy="307777"/>
          </a:xfrm>
          <a:prstGeom prst="rect">
            <a:avLst/>
          </a:prstGeom>
          <a:noFill/>
        </p:spPr>
        <p:txBody>
          <a:bodyPr wrap="square" rtlCol="0">
            <a:spAutoFit/>
          </a:bodyPr>
          <a:lstStyle/>
          <a:p>
            <a:r>
              <a:rPr lang="en-US" dirty="0"/>
              <a:t>Aspen update</a:t>
            </a:r>
          </a:p>
        </p:txBody>
      </p:sp>
      <p:pic>
        <p:nvPicPr>
          <p:cNvPr id="8" name="Picture 7">
            <a:extLst>
              <a:ext uri="{FF2B5EF4-FFF2-40B4-BE49-F238E27FC236}">
                <a16:creationId xmlns:a16="http://schemas.microsoft.com/office/drawing/2014/main" id="{93CD59F0-76EF-9906-1A0E-924E0BE35AB6}"/>
              </a:ext>
            </a:extLst>
          </p:cNvPr>
          <p:cNvPicPr>
            <a:picLocks noChangeAspect="1"/>
          </p:cNvPicPr>
          <p:nvPr/>
        </p:nvPicPr>
        <p:blipFill rotWithShape="1">
          <a:blip r:embed="rId3"/>
          <a:srcRect l="5829" t="8210" r="8747" b="4522"/>
          <a:stretch/>
        </p:blipFill>
        <p:spPr>
          <a:xfrm>
            <a:off x="72945" y="1712875"/>
            <a:ext cx="5042262" cy="4120973"/>
          </a:xfrm>
          <a:prstGeom prst="rect">
            <a:avLst/>
          </a:prstGeom>
        </p:spPr>
      </p:pic>
      <p:cxnSp>
        <p:nvCxnSpPr>
          <p:cNvPr id="368" name="Google Shape;368;p27"/>
          <p:cNvCxnSpPr>
            <a:cxnSpLocks/>
          </p:cNvCxnSpPr>
          <p:nvPr/>
        </p:nvCxnSpPr>
        <p:spPr>
          <a:xfrm flipH="1">
            <a:off x="1282042" y="4529982"/>
            <a:ext cx="319987" cy="0"/>
          </a:xfrm>
          <a:prstGeom prst="straightConnector1">
            <a:avLst/>
          </a:prstGeom>
          <a:noFill/>
          <a:ln w="38100" cap="flat" cmpd="sng">
            <a:solidFill>
              <a:srgbClr val="FF9300"/>
            </a:solidFill>
            <a:prstDash val="solid"/>
            <a:round/>
            <a:headEnd type="none" w="sm" len="sm"/>
            <a:tailEnd type="triangle" w="med" len="med"/>
          </a:ln>
          <a:effectLst>
            <a:outerShdw blurRad="38100" dist="20000" dir="5400000" rotWithShape="0">
              <a:srgbClr val="000000">
                <a:alpha val="37000"/>
              </a:srgbClr>
            </a:outerShdw>
          </a:effectLst>
        </p:spPr>
      </p:cxnSp>
      <p:cxnSp>
        <p:nvCxnSpPr>
          <p:cNvPr id="369" name="Google Shape;369;p27"/>
          <p:cNvCxnSpPr>
            <a:cxnSpLocks/>
          </p:cNvCxnSpPr>
          <p:nvPr/>
        </p:nvCxnSpPr>
        <p:spPr>
          <a:xfrm flipH="1">
            <a:off x="906617" y="4050708"/>
            <a:ext cx="278445" cy="0"/>
          </a:xfrm>
          <a:prstGeom prst="straightConnector1">
            <a:avLst/>
          </a:prstGeom>
          <a:noFill/>
          <a:ln w="38100" cap="flat" cmpd="sng">
            <a:solidFill>
              <a:srgbClr val="2213FF"/>
            </a:solidFill>
            <a:prstDash val="solid"/>
            <a:round/>
            <a:headEnd type="none" w="sm" len="sm"/>
            <a:tailEnd type="triangle" w="med" len="med"/>
          </a:ln>
          <a:effectLst>
            <a:outerShdw blurRad="40000" dist="20000" dir="5400000" rotWithShape="0">
              <a:srgbClr val="000000">
                <a:alpha val="37000"/>
              </a:srgbClr>
            </a:outerShdw>
          </a:effectLst>
        </p:spPr>
      </p:cxnSp>
      <p:sp>
        <p:nvSpPr>
          <p:cNvPr id="375" name="Google Shape;375;p27"/>
          <p:cNvSpPr txBox="1"/>
          <p:nvPr/>
        </p:nvSpPr>
        <p:spPr>
          <a:xfrm>
            <a:off x="1602029" y="1559007"/>
            <a:ext cx="2007476" cy="30773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Event Detection in G19</a:t>
            </a:r>
            <a:endParaRPr dirty="0"/>
          </a:p>
        </p:txBody>
      </p:sp>
      <p:cxnSp>
        <p:nvCxnSpPr>
          <p:cNvPr id="16" name="Google Shape;369;p27">
            <a:extLst>
              <a:ext uri="{FF2B5EF4-FFF2-40B4-BE49-F238E27FC236}">
                <a16:creationId xmlns:a16="http://schemas.microsoft.com/office/drawing/2014/main" id="{8423D346-9F1D-4EED-097D-68D58707D43B}"/>
              </a:ext>
            </a:extLst>
          </p:cNvPr>
          <p:cNvCxnSpPr>
            <a:cxnSpLocks/>
          </p:cNvCxnSpPr>
          <p:nvPr/>
        </p:nvCxnSpPr>
        <p:spPr>
          <a:xfrm flipV="1">
            <a:off x="1766153" y="3343572"/>
            <a:ext cx="0" cy="429694"/>
          </a:xfrm>
          <a:prstGeom prst="straightConnector1">
            <a:avLst/>
          </a:prstGeom>
          <a:noFill/>
          <a:ln w="38100" cap="flat" cmpd="sng">
            <a:solidFill>
              <a:srgbClr val="2213FF"/>
            </a:solidFill>
            <a:prstDash val="solid"/>
            <a:round/>
            <a:headEnd type="none" w="sm" len="sm"/>
            <a:tailEnd type="triangle" w="med" len="med"/>
          </a:ln>
          <a:effectLst>
            <a:outerShdw blurRad="40000" dist="20000" dir="5400000" rotWithShape="0">
              <a:srgbClr val="000000">
                <a:alpha val="37000"/>
              </a:srgbClr>
            </a:outerShdw>
          </a:effectLst>
        </p:spPr>
      </p:cxnSp>
      <p:cxnSp>
        <p:nvCxnSpPr>
          <p:cNvPr id="18" name="Google Shape;368;p27">
            <a:extLst>
              <a:ext uri="{FF2B5EF4-FFF2-40B4-BE49-F238E27FC236}">
                <a16:creationId xmlns:a16="http://schemas.microsoft.com/office/drawing/2014/main" id="{D73FD6A0-24D4-0682-F4E1-A3A5A6100DCB}"/>
              </a:ext>
            </a:extLst>
          </p:cNvPr>
          <p:cNvCxnSpPr>
            <a:cxnSpLocks/>
          </p:cNvCxnSpPr>
          <p:nvPr/>
        </p:nvCxnSpPr>
        <p:spPr>
          <a:xfrm flipV="1">
            <a:off x="4684829" y="2932114"/>
            <a:ext cx="0" cy="362796"/>
          </a:xfrm>
          <a:prstGeom prst="straightConnector1">
            <a:avLst/>
          </a:prstGeom>
          <a:noFill/>
          <a:ln w="38100" cap="flat" cmpd="sng">
            <a:solidFill>
              <a:srgbClr val="FF9300"/>
            </a:solidFill>
            <a:prstDash val="solid"/>
            <a:round/>
            <a:headEnd type="none" w="sm" len="sm"/>
            <a:tailEnd type="triangle" w="med" len="med"/>
          </a:ln>
          <a:effectLst>
            <a:outerShdw blurRad="38100" dist="20000" dir="5400000" rotWithShape="0">
              <a:srgbClr val="000000">
                <a:alpha val="37000"/>
              </a:srgbClr>
            </a:outerShdw>
          </a:effectLst>
        </p:spPr>
      </p:cxnSp>
      <p:pic>
        <p:nvPicPr>
          <p:cNvPr id="3" name="Picture 2">
            <a:extLst>
              <a:ext uri="{FF2B5EF4-FFF2-40B4-BE49-F238E27FC236}">
                <a16:creationId xmlns:a16="http://schemas.microsoft.com/office/drawing/2014/main" id="{75E34704-1B25-A793-A53F-725287F107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487"/>
          <a:stretch/>
        </p:blipFill>
        <p:spPr bwMode="auto">
          <a:xfrm>
            <a:off x="5115207" y="1712875"/>
            <a:ext cx="304424" cy="196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847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8"/>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PLPT-MAG-003</a:t>
            </a:r>
            <a:br>
              <a:rPr lang="en-US"/>
            </a:br>
            <a:r>
              <a:rPr lang="en-US"/>
              <a:t>Noise Performance</a:t>
            </a:r>
            <a:endParaRPr/>
          </a:p>
        </p:txBody>
      </p:sp>
      <p:sp>
        <p:nvSpPr>
          <p:cNvPr id="382" name="Google Shape;382;p28"/>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800"/>
              <a:buNone/>
            </a:pPr>
            <a:r>
              <a:rPr lang="en-US" sz="1800" dirty="0"/>
              <a:t>Noise Contributions</a:t>
            </a:r>
            <a:endParaRPr dirty="0"/>
          </a:p>
          <a:p>
            <a:pPr marL="342900" lvl="0" indent="-342900" algn="l" rtl="0">
              <a:lnSpc>
                <a:spcPct val="100000"/>
              </a:lnSpc>
              <a:spcBef>
                <a:spcPts val="360"/>
              </a:spcBef>
              <a:spcAft>
                <a:spcPts val="0"/>
              </a:spcAft>
              <a:buClr>
                <a:schemeClr val="lt1"/>
              </a:buClr>
              <a:buSzPts val="1800"/>
              <a:buFont typeface="Calibri"/>
              <a:buAutoNum type="arabicPeriod"/>
            </a:pPr>
            <a:r>
              <a:rPr lang="en-US" sz="1800" dirty="0"/>
              <a:t>Sensor : &lt; 0.1nT</a:t>
            </a:r>
            <a:endParaRPr dirty="0"/>
          </a:p>
          <a:p>
            <a:pPr marL="342900" lvl="0" indent="-342900" algn="l" rtl="0">
              <a:lnSpc>
                <a:spcPct val="100000"/>
              </a:lnSpc>
              <a:spcBef>
                <a:spcPts val="360"/>
              </a:spcBef>
              <a:spcAft>
                <a:spcPts val="0"/>
              </a:spcAft>
              <a:buClr>
                <a:schemeClr val="lt1"/>
              </a:buClr>
              <a:buSzPts val="1800"/>
              <a:buFont typeface="Calibri"/>
              <a:buAutoNum type="arabicPeriod"/>
            </a:pPr>
            <a:r>
              <a:rPr lang="en-US" sz="1800" dirty="0"/>
              <a:t>Reaction Wheels : 0.1nT to   0.2nT</a:t>
            </a:r>
            <a:endParaRPr dirty="0"/>
          </a:p>
          <a:p>
            <a:pPr marL="342900" lvl="0" indent="-342900" algn="l" rtl="0">
              <a:lnSpc>
                <a:spcPct val="100000"/>
              </a:lnSpc>
              <a:spcBef>
                <a:spcPts val="360"/>
              </a:spcBef>
              <a:spcAft>
                <a:spcPts val="0"/>
              </a:spcAft>
              <a:buClr>
                <a:schemeClr val="lt1"/>
              </a:buClr>
              <a:buSzPts val="1800"/>
              <a:buFont typeface="Calibri"/>
              <a:buAutoNum type="arabicPeriod"/>
            </a:pPr>
            <a:r>
              <a:rPr lang="en-US" sz="1800" dirty="0"/>
              <a:t>No significant ADC noise </a:t>
            </a:r>
            <a:endParaRPr dirty="0"/>
          </a:p>
          <a:p>
            <a:pPr marL="342900" lvl="0" indent="-342900" algn="l" rtl="0">
              <a:lnSpc>
                <a:spcPct val="100000"/>
              </a:lnSpc>
              <a:spcBef>
                <a:spcPts val="360"/>
              </a:spcBef>
              <a:spcAft>
                <a:spcPts val="0"/>
              </a:spcAft>
              <a:buClr>
                <a:schemeClr val="lt1"/>
              </a:buClr>
              <a:buSzPts val="1800"/>
              <a:buFont typeface="Calibri"/>
              <a:buAutoNum type="arabicPeriod"/>
            </a:pPr>
            <a:r>
              <a:rPr lang="en-US" sz="1800" dirty="0"/>
              <a:t>Heaters : less than 0.02nT</a:t>
            </a:r>
            <a:endParaRPr dirty="0"/>
          </a:p>
          <a:p>
            <a:pPr marL="0" lvl="0" indent="0" algn="l" rtl="0">
              <a:lnSpc>
                <a:spcPct val="100000"/>
              </a:lnSpc>
              <a:spcBef>
                <a:spcPts val="360"/>
              </a:spcBef>
              <a:spcAft>
                <a:spcPts val="0"/>
              </a:spcAft>
              <a:buClr>
                <a:schemeClr val="lt1"/>
              </a:buClr>
              <a:buSzPts val="1800"/>
              <a:buNone/>
            </a:pPr>
            <a:endParaRPr sz="1800" dirty="0"/>
          </a:p>
          <a:p>
            <a:pPr marL="0" lvl="0" indent="0" algn="l" rtl="0">
              <a:lnSpc>
                <a:spcPct val="100000"/>
              </a:lnSpc>
              <a:spcBef>
                <a:spcPts val="360"/>
              </a:spcBef>
              <a:spcAft>
                <a:spcPts val="0"/>
              </a:spcAft>
              <a:buClr>
                <a:schemeClr val="lt1"/>
              </a:buClr>
              <a:buSzPts val="1800"/>
              <a:buNone/>
            </a:pPr>
            <a:r>
              <a:rPr lang="en-US" sz="1800" dirty="0"/>
              <a:t>We conclude GMAG product noise is within the 0.3nT requirement.</a:t>
            </a:r>
            <a:endParaRPr dirty="0"/>
          </a:p>
          <a:p>
            <a:pPr marL="0" lvl="0" indent="0" algn="l" rtl="0">
              <a:lnSpc>
                <a:spcPct val="100000"/>
              </a:lnSpc>
              <a:spcBef>
                <a:spcPts val="360"/>
              </a:spcBef>
              <a:spcAft>
                <a:spcPts val="0"/>
              </a:spcAft>
              <a:buClr>
                <a:schemeClr val="lt1"/>
              </a:buClr>
              <a:buSzPts val="1800"/>
              <a:buNone/>
            </a:pPr>
            <a:endParaRPr sz="1800" dirty="0"/>
          </a:p>
        </p:txBody>
      </p:sp>
      <p:sp>
        <p:nvSpPr>
          <p:cNvPr id="383" name="Google Shape;38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1"/>
          <p:cNvSpPr txBox="1">
            <a:spLocks noGrp="1"/>
          </p:cNvSpPr>
          <p:nvPr>
            <p:ph type="title"/>
          </p:nvPr>
        </p:nvSpPr>
        <p:spPr>
          <a:xfrm>
            <a:off x="1599862" y="226429"/>
            <a:ext cx="5961300" cy="62035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dirty="0">
                <a:solidFill>
                  <a:srgbClr val="FFFFFF"/>
                </a:solidFill>
                <a:latin typeface="Calibri"/>
                <a:ea typeface="Calibri"/>
                <a:cs typeface="Calibri"/>
                <a:sym typeface="Calibri"/>
              </a:rPr>
              <a:t>GOES 19 Provisional Validation</a:t>
            </a:r>
            <a:endParaRPr sz="3600" dirty="0">
              <a:latin typeface="Calibri"/>
              <a:ea typeface="Calibri"/>
              <a:cs typeface="Calibri"/>
              <a:sym typeface="Calibri"/>
            </a:endParaRPr>
          </a:p>
        </p:txBody>
      </p:sp>
      <p:sp>
        <p:nvSpPr>
          <p:cNvPr id="389" name="Google Shape;389;p51"/>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26</a:t>
            </a:fld>
            <a:endParaRPr sz="1400" b="0" i="0" u="none" strike="noStrike" cap="none">
              <a:solidFill>
                <a:schemeClr val="lt1"/>
              </a:solidFill>
              <a:latin typeface="Arial"/>
              <a:ea typeface="Arial"/>
              <a:cs typeface="Arial"/>
              <a:sym typeface="Arial"/>
            </a:endParaRPr>
          </a:p>
        </p:txBody>
      </p:sp>
      <p:graphicFrame>
        <p:nvGraphicFramePr>
          <p:cNvPr id="390" name="Google Shape;390;p51"/>
          <p:cNvGraphicFramePr/>
          <p:nvPr>
            <p:extLst>
              <p:ext uri="{D42A27DB-BD31-4B8C-83A1-F6EECF244321}">
                <p14:modId xmlns:p14="http://schemas.microsoft.com/office/powerpoint/2010/main" val="2278513549"/>
              </p:ext>
            </p:extLst>
          </p:nvPr>
        </p:nvGraphicFramePr>
        <p:xfrm>
          <a:off x="228600" y="2220698"/>
          <a:ext cx="8686800" cy="2434360"/>
        </p:xfrm>
        <a:graphic>
          <a:graphicData uri="http://schemas.openxmlformats.org/drawingml/2006/table">
            <a:tbl>
              <a:tblPr>
                <a:noFill/>
                <a:tableStyleId>{773E6297-93B5-4E35-BAEE-F3971D8E1A00}</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rgbClr val="000000"/>
                        </a:buClr>
                        <a:buSzPts val="700"/>
                        <a:buFont typeface="Arial"/>
                        <a:buNone/>
                      </a:pPr>
                      <a:r>
                        <a:rPr lang="en-US" sz="1200" b="1" u="none" strike="noStrike" cap="none">
                          <a:solidFill>
                            <a:srgbClr val="FFFFFF"/>
                          </a:solidFill>
                          <a:latin typeface="Calibri"/>
                          <a:ea typeface="Calibri"/>
                          <a:cs typeface="Calibri"/>
                          <a:sym typeface="Calibri"/>
                        </a:rPr>
                        <a:t>Preparation Activities</a:t>
                      </a:r>
                      <a:endParaRPr sz="1200" u="none" strike="noStrike" cap="none">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1200" b="1" u="none" strike="noStrike" cap="none">
                          <a:solidFill>
                            <a:srgbClr val="FFFFFF"/>
                          </a:solidFill>
                          <a:latin typeface="Calibri"/>
                          <a:ea typeface="Calibri"/>
                          <a:cs typeface="Calibri"/>
                          <a:sym typeface="Calibri"/>
                        </a:rPr>
                        <a:t>Assessment</a:t>
                      </a:r>
                      <a:endParaRPr sz="1200" u="none" strike="noStrike" cap="none">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200" b="0" i="0" u="none" strike="noStrike" cap="none">
                          <a:solidFill>
                            <a:schemeClr val="dk1"/>
                          </a:solidFill>
                          <a:latin typeface="Calibri"/>
                          <a:ea typeface="Calibri"/>
                          <a:cs typeface="Calibri"/>
                          <a:sym typeface="Calibri"/>
                        </a:rPr>
                        <a:t>Validation activities are ongoing and the general research community is now encouraged to participate.</a:t>
                      </a:r>
                      <a:endParaRPr sz="1200" u="none" strike="noStrike" cap="none">
                        <a:solidFill>
                          <a:schemeClr val="dk1"/>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200" b="0" i="0" u="none" strike="noStrike" cap="none">
                          <a:solidFill>
                            <a:schemeClr val="dk1"/>
                          </a:solidFill>
                          <a:latin typeface="Calibri"/>
                          <a:ea typeface="Calibri"/>
                          <a:cs typeface="Calibri"/>
                          <a:sym typeface="Calibri"/>
                        </a:rPr>
                        <a:t>Validation activities are ongoing. Results have been discussed with SWPC. Release of data by NCEI will enable research community participation.</a:t>
                      </a:r>
                      <a:endParaRPr sz="1200" u="none" strike="noStrike" cap="none">
                        <a:solidFill>
                          <a:schemeClr val="dk1"/>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1"/>
                  </a:ext>
                </a:extLst>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200" b="0" i="0" u="none" strike="noStrike" cap="none">
                          <a:solidFill>
                            <a:schemeClr val="dk1"/>
                          </a:solidFill>
                          <a:latin typeface="Calibri"/>
                          <a:ea typeface="Calibri"/>
                          <a:cs typeface="Calibri"/>
                          <a:sym typeface="Calibri"/>
                        </a:rPr>
                        <a:t>Severe algorithm anomalies are identified and under analysis. Solutions to anomalies are in development and testing.</a:t>
                      </a:r>
                      <a:endParaRPr sz="12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200" u="none" strike="noStrike" cap="none" dirty="0">
                          <a:latin typeface="Calibri"/>
                          <a:ea typeface="Calibri"/>
                          <a:cs typeface="Calibri"/>
                          <a:sym typeface="Calibri"/>
                        </a:rPr>
                        <a:t>Algorithm anomalies have been recorded through ADRs. Data products continue to be monitored for algorithm anomalies. </a:t>
                      </a:r>
                      <a:endParaRPr sz="1200" u="none" strike="noStrike" cap="none" dirty="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2"/>
                  </a:ext>
                </a:extLst>
              </a:tr>
              <a:tr h="409100">
                <a:tc>
                  <a:txBody>
                    <a:bodyPr/>
                    <a:lstStyle/>
                    <a:p>
                      <a:pPr marL="0" marR="0" lvl="0" indent="0" algn="l" rtl="0">
                        <a:lnSpc>
                          <a:spcPct val="100000"/>
                        </a:lnSpc>
                        <a:spcBef>
                          <a:spcPts val="0"/>
                        </a:spcBef>
                        <a:spcAft>
                          <a:spcPts val="0"/>
                        </a:spcAft>
                        <a:buClr>
                          <a:srgbClr val="000000"/>
                        </a:buClr>
                        <a:buSzPts val="500"/>
                        <a:buFont typeface="Arial"/>
                        <a:buNone/>
                      </a:pPr>
                      <a:r>
                        <a:rPr lang="en-US" sz="1200" b="0" i="0" u="none" strike="noStrike" cap="none">
                          <a:solidFill>
                            <a:schemeClr val="dk1"/>
                          </a:solidFill>
                          <a:latin typeface="Calibri"/>
                          <a:ea typeface="Calibri"/>
                          <a:cs typeface="Calibri"/>
                          <a:sym typeface="Calibri"/>
                        </a:rPr>
                        <a:t>Incremental product improvements may still be occurring.</a:t>
                      </a:r>
                      <a:endParaRPr sz="1200" u="none" strike="noStrike" cap="none">
                        <a:solidFill>
                          <a:schemeClr val="dk1"/>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200" b="0" i="0" u="none" strike="noStrike" cap="none">
                          <a:solidFill>
                            <a:schemeClr val="dk1"/>
                          </a:solidFill>
                          <a:latin typeface="Calibri"/>
                          <a:ea typeface="Calibri"/>
                          <a:cs typeface="Calibri"/>
                          <a:sym typeface="Calibri"/>
                        </a:rPr>
                        <a:t>Product improvements will result from steps to mitigate anomalies listed in “Path to Full Validation” charts. </a:t>
                      </a:r>
                      <a:endParaRPr sz="1200" u="none" strike="noStrike" cap="none">
                        <a:solidFill>
                          <a:schemeClr val="dk1"/>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3"/>
                  </a:ext>
                </a:extLst>
              </a:tr>
              <a:tr h="409100">
                <a:tc>
                  <a:txBody>
                    <a:bodyPr/>
                    <a:lstStyle/>
                    <a:p>
                      <a:pPr marL="0" marR="0" lvl="0" indent="0" algn="l" rtl="0">
                        <a:lnSpc>
                          <a:spcPct val="100000"/>
                        </a:lnSpc>
                        <a:spcBef>
                          <a:spcPts val="0"/>
                        </a:spcBef>
                        <a:spcAft>
                          <a:spcPts val="0"/>
                        </a:spcAft>
                        <a:buClr>
                          <a:srgbClr val="000000"/>
                        </a:buClr>
                        <a:buSzPts val="500"/>
                        <a:buFont typeface="Arial"/>
                        <a:buNone/>
                      </a:pPr>
                      <a:r>
                        <a:rPr lang="en-US" sz="1200" u="none" strike="noStrike" cap="none">
                          <a:solidFill>
                            <a:schemeClr val="dk1"/>
                          </a:solidFill>
                          <a:latin typeface="Calibri"/>
                          <a:ea typeface="Calibri"/>
                          <a:cs typeface="Calibri"/>
                          <a:sym typeface="Calibri"/>
                        </a:rPr>
                        <a:t>L2+ only: Users are engaged in the Product Feedback Forums (PFF) and user feedback is assessed.</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200" u="none" strike="noStrike" cap="none" dirty="0">
                          <a:solidFill>
                            <a:schemeClr val="dk1"/>
                          </a:solidFill>
                          <a:latin typeface="Calibri"/>
                          <a:ea typeface="Calibri"/>
                          <a:cs typeface="Calibri"/>
                          <a:sym typeface="Calibri"/>
                        </a:rPr>
                        <a:t>NCEI continues to be engaged with SWPC for feedback on MAG L1b data quality.</a:t>
                      </a:r>
                      <a:endParaRPr sz="1200" u="none" strike="noStrike" cap="none" dirty="0">
                        <a:solidFill>
                          <a:schemeClr val="dk1"/>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2"/>
          <p:cNvSpPr txBox="1">
            <a:spLocks noGrp="1"/>
          </p:cNvSpPr>
          <p:nvPr>
            <p:ph type="title"/>
          </p:nvPr>
        </p:nvSpPr>
        <p:spPr>
          <a:xfrm>
            <a:off x="1599862" y="226429"/>
            <a:ext cx="5961300" cy="45937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dirty="0">
                <a:solidFill>
                  <a:srgbClr val="FFFFFF"/>
                </a:solidFill>
                <a:latin typeface="Calibri"/>
                <a:ea typeface="Calibri"/>
                <a:cs typeface="Calibri"/>
                <a:sym typeface="Calibri"/>
              </a:rPr>
              <a:t>GOES 19 Provisional Validation</a:t>
            </a:r>
            <a:endParaRPr sz="3600" dirty="0">
              <a:latin typeface="Calibri"/>
              <a:ea typeface="Calibri"/>
              <a:cs typeface="Calibri"/>
              <a:sym typeface="Calibri"/>
            </a:endParaRPr>
          </a:p>
        </p:txBody>
      </p:sp>
      <p:sp>
        <p:nvSpPr>
          <p:cNvPr id="396" name="Google Shape;396;p52"/>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27</a:t>
            </a:fld>
            <a:endParaRPr sz="1400" b="0" i="0" u="none" strike="noStrike" cap="none">
              <a:solidFill>
                <a:schemeClr val="lt1"/>
              </a:solidFill>
              <a:latin typeface="Arial"/>
              <a:ea typeface="Arial"/>
              <a:cs typeface="Arial"/>
              <a:sym typeface="Arial"/>
            </a:endParaRPr>
          </a:p>
        </p:txBody>
      </p:sp>
      <p:graphicFrame>
        <p:nvGraphicFramePr>
          <p:cNvPr id="397" name="Google Shape;397;p52"/>
          <p:cNvGraphicFramePr/>
          <p:nvPr>
            <p:extLst>
              <p:ext uri="{D42A27DB-BD31-4B8C-83A1-F6EECF244321}">
                <p14:modId xmlns:p14="http://schemas.microsoft.com/office/powerpoint/2010/main" val="2318377668"/>
              </p:ext>
            </p:extLst>
          </p:nvPr>
        </p:nvGraphicFramePr>
        <p:xfrm>
          <a:off x="237112" y="1451860"/>
          <a:ext cx="8686800" cy="3940740"/>
        </p:xfrm>
        <a:graphic>
          <a:graphicData uri="http://schemas.openxmlformats.org/drawingml/2006/table">
            <a:tbl>
              <a:tblPr>
                <a:noFill/>
                <a:tableStyleId>{773E6297-93B5-4E35-BAEE-F3971D8E1A00}</a:tableStyleId>
              </a:tblPr>
              <a:tblGrid>
                <a:gridCol w="4639700">
                  <a:extLst>
                    <a:ext uri="{9D8B030D-6E8A-4147-A177-3AD203B41FA5}">
                      <a16:colId xmlns:a16="http://schemas.microsoft.com/office/drawing/2014/main" val="20000"/>
                    </a:ext>
                  </a:extLst>
                </a:gridCol>
                <a:gridCol w="40471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chemeClr val="lt1"/>
                        </a:buClr>
                        <a:buSzPts val="600"/>
                        <a:buFont typeface="Arial"/>
                        <a:buNone/>
                      </a:pPr>
                      <a:r>
                        <a:rPr lang="en-US" sz="1200" b="1" u="none" strike="noStrike" cap="none" dirty="0">
                          <a:solidFill>
                            <a:schemeClr val="lt1"/>
                          </a:solidFill>
                          <a:latin typeface="Calibri"/>
                          <a:ea typeface="Calibri"/>
                          <a:cs typeface="Calibri"/>
                          <a:sym typeface="Calibri"/>
                        </a:rPr>
                        <a:t>End State</a:t>
                      </a:r>
                      <a:endParaRPr sz="1200" u="none" strike="noStrike" cap="none" dirty="0">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chemeClr val="lt1"/>
                        </a:buClr>
                        <a:buSzPts val="600"/>
                        <a:buFont typeface="Arial"/>
                        <a:buNone/>
                      </a:pPr>
                      <a:r>
                        <a:rPr lang="en-US" sz="1200" b="1" u="none" strike="noStrike" cap="none">
                          <a:solidFill>
                            <a:schemeClr val="lt1"/>
                          </a:solidFill>
                          <a:latin typeface="Calibri"/>
                          <a:ea typeface="Calibri"/>
                          <a:cs typeface="Calibri"/>
                          <a:sym typeface="Calibri"/>
                        </a:rPr>
                        <a:t>Assessment</a:t>
                      </a:r>
                      <a:endParaRPr sz="1200" u="none" strike="noStrike" cap="none">
                        <a:latin typeface="Calibri"/>
                        <a:ea typeface="Calibri"/>
                        <a:cs typeface="Calibri"/>
                        <a:sym typeface="Calibri"/>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655675">
                <a:tc>
                  <a:txBody>
                    <a:bodyPr/>
                    <a:lstStyle/>
                    <a:p>
                      <a:pPr marL="0" marR="0" lvl="0" indent="0" algn="l" rtl="0">
                        <a:lnSpc>
                          <a:spcPct val="100000"/>
                        </a:lnSpc>
                        <a:spcBef>
                          <a:spcPts val="0"/>
                        </a:spcBef>
                        <a:spcAft>
                          <a:spcPts val="0"/>
                        </a:spcAft>
                        <a:buClr>
                          <a:schemeClr val="lt1"/>
                        </a:buClr>
                        <a:buSzPts val="1800"/>
                        <a:buFont typeface="Arial"/>
                        <a:buNone/>
                      </a:pPr>
                      <a:r>
                        <a:rPr lang="en-US" sz="1200" b="0" i="0" u="none" strike="noStrike" cap="none" dirty="0">
                          <a:solidFill>
                            <a:schemeClr val="dk1"/>
                          </a:solidFill>
                          <a:latin typeface="Calibri"/>
                          <a:ea typeface="Calibri"/>
                          <a:cs typeface="Calibri"/>
                          <a:sym typeface="Calibri"/>
                        </a:rPr>
                        <a:t>Product performance has been demonstrated through analysis </a:t>
                      </a:r>
                      <a:r>
                        <a:rPr lang="en-US" sz="12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of a small number</a:t>
                      </a:r>
                      <a:r>
                        <a:rPr lang="en-US" sz="1200" b="0" i="0" u="none" strike="noStrike" cap="none" dirty="0">
                          <a:solidFill>
                            <a:schemeClr val="dk1"/>
                          </a:solidFill>
                          <a:effectLst/>
                          <a:latin typeface="Calibri" panose="020F0502020204030204" pitchFamily="34" charset="0"/>
                          <a:ea typeface="Arial"/>
                          <a:cs typeface="Calibri" panose="020F0502020204030204" pitchFamily="34" charset="0"/>
                          <a:sym typeface="Calibri"/>
                        </a:rPr>
                        <a:t> </a:t>
                      </a:r>
                      <a:r>
                        <a:rPr lang="en-US" sz="1200" b="0" i="0" u="none" strike="noStrike" cap="none" dirty="0">
                          <a:solidFill>
                            <a:schemeClr val="dk1"/>
                          </a:solidFill>
                          <a:latin typeface="Calibri" panose="020F0502020204030204" pitchFamily="34" charset="0"/>
                          <a:ea typeface="Calibri"/>
                          <a:cs typeface="Calibri" panose="020F0502020204030204" pitchFamily="34" charset="0"/>
                          <a:sym typeface="Calibri"/>
                        </a:rPr>
                        <a:t>of </a:t>
                      </a:r>
                      <a:r>
                        <a:rPr lang="en-US" sz="1200" b="0" i="0" u="none" strike="noStrike" cap="none" dirty="0">
                          <a:solidFill>
                            <a:schemeClr val="dk1"/>
                          </a:solidFill>
                          <a:latin typeface="Calibri"/>
                          <a:ea typeface="Calibri"/>
                          <a:cs typeface="Calibri"/>
                          <a:sym typeface="Calibri"/>
                        </a:rPr>
                        <a:t>independent measurements obtained from select locations, periods, and associated ground truth or field campaign efforts.</a:t>
                      </a:r>
                      <a:endParaRPr sz="1200" u="none" strike="noStrike" cap="none" dirty="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1200" b="0" i="0" u="none" strike="noStrike" cap="none" dirty="0">
                          <a:solidFill>
                            <a:schemeClr val="dk1"/>
                          </a:solidFill>
                          <a:latin typeface="Calibri"/>
                          <a:ea typeface="Calibri"/>
                          <a:cs typeface="Calibri"/>
                          <a:sym typeface="Calibri"/>
                        </a:rPr>
                        <a:t>GOES-19 MAG L1b has been compared to GOES-18, GOES-17 and GOES-16.</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200" b="0" i="0" u="none" strike="noStrike" cap="none" dirty="0">
                          <a:solidFill>
                            <a:schemeClr val="dk1"/>
                          </a:solidFill>
                          <a:latin typeface="Calibri"/>
                          <a:ea typeface="Calibri"/>
                          <a:cs typeface="Calibri"/>
                          <a:sym typeface="Calibri"/>
                        </a:rPr>
                        <a:t>GOES-19 MAG L1b has been compared to quiet field magnetic field model. </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200" b="0" i="0" u="none" strike="noStrike" cap="none" dirty="0">
                          <a:solidFill>
                            <a:schemeClr val="dk1"/>
                          </a:solidFill>
                          <a:latin typeface="Calibri"/>
                          <a:ea typeface="Calibri"/>
                          <a:cs typeface="Calibri"/>
                          <a:sym typeface="Calibri"/>
                        </a:rPr>
                        <a:t>The above were undertaken across different local times.</a:t>
                      </a:r>
                      <a:endParaRPr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1"/>
                  </a:ext>
                </a:extLst>
              </a:tr>
              <a:tr h="470750">
                <a:tc>
                  <a:txBody>
                    <a:bodyPr/>
                    <a:lstStyle/>
                    <a:p>
                      <a:pPr marL="0" marR="0" lvl="0" indent="0" algn="l" rtl="0">
                        <a:lnSpc>
                          <a:spcPct val="100000"/>
                        </a:lnSpc>
                        <a:spcBef>
                          <a:spcPts val="0"/>
                        </a:spcBef>
                        <a:spcAft>
                          <a:spcPts val="0"/>
                        </a:spcAft>
                        <a:buClr>
                          <a:srgbClr val="000000"/>
                        </a:buClr>
                        <a:buSzPts val="450"/>
                        <a:buFont typeface="Arial"/>
                        <a:buNone/>
                      </a:pPr>
                      <a:r>
                        <a:rPr lang="en-US" sz="1200" b="0" i="0" u="none" strike="noStrike" cap="none">
                          <a:solidFill>
                            <a:schemeClr val="dk1"/>
                          </a:solidFill>
                          <a:latin typeface="Calibri"/>
                          <a:ea typeface="Calibri"/>
                          <a:cs typeface="Calibri"/>
                          <a:sym typeface="Calibri"/>
                        </a:rPr>
                        <a:t>Product analysis is sufficient to communicate product performance to users relative to expectations (Performance Baseline).</a:t>
                      </a:r>
                      <a:endParaRPr sz="1200" u="none" strike="noStrike" cap="none">
                        <a:solidFill>
                          <a:schemeClr val="dk1"/>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200" u="none" strike="noStrike" cap="none">
                          <a:solidFill>
                            <a:schemeClr val="dk1"/>
                          </a:solidFill>
                          <a:latin typeface="Calibri"/>
                          <a:ea typeface="Calibri"/>
                          <a:cs typeface="Calibri"/>
                          <a:sym typeface="Calibri"/>
                        </a:rPr>
                        <a:t>Yes, and instrument performance continues to be studied.</a:t>
                      </a:r>
                      <a:endParaRPr sz="1200" u="none" strike="noStrike" cap="none">
                        <a:solidFill>
                          <a:schemeClr val="dk1"/>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2"/>
                  </a:ext>
                </a:extLst>
              </a:tr>
              <a:tr h="840600">
                <a:tc>
                  <a:txBody>
                    <a:bodyPr/>
                    <a:lstStyle/>
                    <a:p>
                      <a:pPr marL="0" marR="0" lvl="0" indent="0" algn="l" rtl="0">
                        <a:lnSpc>
                          <a:spcPct val="100000"/>
                        </a:lnSpc>
                        <a:spcBef>
                          <a:spcPts val="0"/>
                        </a:spcBef>
                        <a:spcAft>
                          <a:spcPts val="0"/>
                        </a:spcAft>
                        <a:buClr>
                          <a:srgbClr val="000000"/>
                        </a:buClr>
                        <a:buSzPts val="450"/>
                        <a:buFont typeface="Arial"/>
                        <a:buNone/>
                      </a:pPr>
                      <a:r>
                        <a:rPr lang="en-US" sz="1200" b="0" i="0" u="none" strike="noStrike" cap="none">
                          <a:solidFill>
                            <a:schemeClr val="dk1"/>
                          </a:solidFill>
                          <a:latin typeface="Calibri"/>
                          <a:ea typeface="Calibri"/>
                          <a:cs typeface="Calibri"/>
                          <a:sym typeface="Calibri"/>
                        </a:rPr>
                        <a:t>Documentation of product performance exists that includes recommended remediation strategies for all anomalies and weaknesses. Any algorithm changes associated with severe anomalies have been documented, implemented, tested, and shared with the user community.</a:t>
                      </a:r>
                      <a:endParaRPr sz="12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200" b="0" i="0" u="none" strike="noStrike" cap="none" dirty="0">
                          <a:solidFill>
                            <a:schemeClr val="dk1"/>
                          </a:solidFill>
                          <a:latin typeface="Calibri"/>
                          <a:ea typeface="Calibri"/>
                          <a:cs typeface="Calibri"/>
                          <a:sym typeface="Calibri"/>
                        </a:rPr>
                        <a:t>Provisional level ReadMe will be released with the data products. There is also documentation of product analysis in NASA and NCEI presentations, including this one. </a:t>
                      </a:r>
                      <a:endParaRPr sz="1200" u="none" strike="noStrike" cap="none" dirty="0">
                        <a:solidFill>
                          <a:schemeClr val="dk1"/>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3"/>
                  </a:ext>
                </a:extLst>
              </a:tr>
              <a:tr h="409100">
                <a:tc>
                  <a:txBody>
                    <a:bodyPr/>
                    <a:lstStyle/>
                    <a:p>
                      <a:pPr marL="0" marR="0" lvl="0" indent="0" algn="l" rtl="0">
                        <a:lnSpc>
                          <a:spcPct val="100000"/>
                        </a:lnSpc>
                        <a:spcBef>
                          <a:spcPts val="0"/>
                        </a:spcBef>
                        <a:spcAft>
                          <a:spcPts val="0"/>
                        </a:spcAft>
                        <a:buClr>
                          <a:schemeClr val="lt1"/>
                        </a:buClr>
                        <a:buSzPts val="1800"/>
                        <a:buFont typeface="Arial"/>
                        <a:buNone/>
                      </a:pPr>
                      <a:r>
                        <a:rPr lang="en-US" sz="1200" b="0" i="0" u="none" strike="noStrike" cap="none">
                          <a:solidFill>
                            <a:schemeClr val="dk1"/>
                          </a:solidFill>
                          <a:latin typeface="Calibri"/>
                          <a:ea typeface="Calibri"/>
                          <a:cs typeface="Calibri"/>
                          <a:sym typeface="Calibri"/>
                        </a:rPr>
                        <a:t>Testing has been fully documented.</a:t>
                      </a:r>
                      <a:endParaRPr sz="12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200" b="0" i="0" u="none" strike="noStrike" cap="none">
                          <a:solidFill>
                            <a:schemeClr val="dk1"/>
                          </a:solidFill>
                          <a:latin typeface="Calibri"/>
                          <a:ea typeface="Calibri"/>
                          <a:cs typeface="Calibri"/>
                          <a:sym typeface="Calibri"/>
                        </a:rPr>
                        <a:t>In this presentation and supplemental materials.</a:t>
                      </a:r>
                      <a:endParaRPr sz="12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4"/>
                  </a:ext>
                </a:extLst>
              </a:tr>
              <a:tr h="470750">
                <a:tc>
                  <a:txBody>
                    <a:bodyPr/>
                    <a:lstStyle/>
                    <a:p>
                      <a:pPr marL="0" marR="0" lvl="0" indent="0" algn="l" rtl="0">
                        <a:lnSpc>
                          <a:spcPct val="100000"/>
                        </a:lnSpc>
                        <a:spcBef>
                          <a:spcPts val="0"/>
                        </a:spcBef>
                        <a:spcAft>
                          <a:spcPts val="0"/>
                        </a:spcAft>
                        <a:buClr>
                          <a:srgbClr val="000000"/>
                        </a:buClr>
                        <a:buSzPts val="450"/>
                        <a:buFont typeface="Arial"/>
                        <a:buNone/>
                      </a:pPr>
                      <a:r>
                        <a:rPr lang="en-US" sz="1200" b="0" i="0" u="none" strike="noStrike" cap="none">
                          <a:solidFill>
                            <a:schemeClr val="dk1"/>
                          </a:solidFill>
                          <a:latin typeface="Calibri"/>
                          <a:ea typeface="Calibri"/>
                          <a:cs typeface="Calibri"/>
                          <a:sym typeface="Calibri"/>
                        </a:rPr>
                        <a:t>Product is ready for operational use and for use in comprehensive cal/val activities and product optimization.</a:t>
                      </a:r>
                      <a:endParaRPr sz="1200" u="none" strike="noStrike" cap="none">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200" b="0" i="0" u="none" strike="noStrike" cap="none" dirty="0">
                          <a:solidFill>
                            <a:schemeClr val="dk1"/>
                          </a:solidFill>
                          <a:latin typeface="Calibri"/>
                          <a:ea typeface="Calibri"/>
                          <a:cs typeface="Calibri"/>
                          <a:sym typeface="Calibri"/>
                        </a:rPr>
                        <a:t>Yes, products are ready for operational use, use in comprehensive </a:t>
                      </a:r>
                      <a:r>
                        <a:rPr lang="en-US" sz="1200" b="0" i="0" u="none" strike="noStrike" cap="none" dirty="0" err="1">
                          <a:solidFill>
                            <a:schemeClr val="dk1"/>
                          </a:solidFill>
                          <a:latin typeface="Calibri"/>
                          <a:ea typeface="Calibri"/>
                          <a:cs typeface="Calibri"/>
                          <a:sym typeface="Calibri"/>
                        </a:rPr>
                        <a:t>cal</a:t>
                      </a:r>
                      <a:r>
                        <a:rPr lang="en-US" sz="1200" b="0" i="0" u="none" strike="noStrike" cap="none" dirty="0">
                          <a:solidFill>
                            <a:schemeClr val="dk1"/>
                          </a:solidFill>
                          <a:latin typeface="Calibri"/>
                          <a:ea typeface="Calibri"/>
                          <a:cs typeface="Calibri"/>
                          <a:sym typeface="Calibri"/>
                        </a:rPr>
                        <a:t>/</a:t>
                      </a:r>
                      <a:r>
                        <a:rPr lang="en-US" sz="1200" b="0" i="0" u="none" strike="noStrike" cap="none" dirty="0" err="1">
                          <a:solidFill>
                            <a:schemeClr val="dk1"/>
                          </a:solidFill>
                          <a:latin typeface="Calibri"/>
                          <a:ea typeface="Calibri"/>
                          <a:cs typeface="Calibri"/>
                          <a:sym typeface="Calibri"/>
                        </a:rPr>
                        <a:t>val</a:t>
                      </a:r>
                      <a:r>
                        <a:rPr lang="en-US" sz="1200" b="0" i="0" u="none" strike="noStrike" cap="none" dirty="0">
                          <a:solidFill>
                            <a:schemeClr val="dk1"/>
                          </a:solidFill>
                          <a:latin typeface="Calibri"/>
                          <a:ea typeface="Calibri"/>
                          <a:cs typeface="Calibri"/>
                          <a:sym typeface="Calibri"/>
                        </a:rPr>
                        <a:t> activities and use in product optimization.</a:t>
                      </a:r>
                      <a:endParaRPr sz="1200" b="0" i="0" u="none" strike="noStrike" cap="none" dirty="0">
                        <a:solidFill>
                          <a:schemeClr val="dk1"/>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
        <p:nvSpPr>
          <p:cNvPr id="403" name="Google Shape;403;p53"/>
          <p:cNvSpPr txBox="1"/>
          <p:nvPr/>
        </p:nvSpPr>
        <p:spPr>
          <a:xfrm>
            <a:off x="457200" y="3139076"/>
            <a:ext cx="8229600" cy="57984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Path to Full Validation Maturity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4"/>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3600" i="0" u="none" strike="noStrike" cap="none">
                <a:solidFill>
                  <a:schemeClr val="lt1"/>
                </a:solidFill>
              </a:rPr>
              <a:t>Path to Full Validation</a:t>
            </a:r>
            <a:endParaRPr/>
          </a:p>
        </p:txBody>
      </p:sp>
      <p:sp>
        <p:nvSpPr>
          <p:cNvPr id="409" name="Google Shape;409;p54"/>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ADRs/WRs to be resolved prior to Full Validation</a:t>
            </a:r>
          </a:p>
          <a:p>
            <a:pPr marL="342900">
              <a:spcBef>
                <a:spcPts val="0"/>
              </a:spcBef>
              <a:buSzPts val="2400"/>
            </a:pPr>
            <a:r>
              <a:rPr lang="en-US" sz="2400" dirty="0"/>
              <a:t>Analysis of transients in the OB-IB differences during GMCs</a:t>
            </a:r>
          </a:p>
          <a:p>
            <a:pPr marL="342900">
              <a:spcBef>
                <a:spcPts val="0"/>
              </a:spcBef>
              <a:buSzPts val="2400"/>
            </a:pPr>
            <a:r>
              <a:rPr lang="en-US" sz="2400" b="0" i="0" u="none" strike="noStrike" cap="none" dirty="0">
                <a:solidFill>
                  <a:schemeClr val="lt1"/>
                </a:solidFill>
                <a:latin typeface="Calibri"/>
                <a:ea typeface="Calibri"/>
                <a:cs typeface="Calibri"/>
                <a:sym typeface="Calibri"/>
              </a:rPr>
              <a:t>PLPTs to be conducted prior to Full Validation</a:t>
            </a:r>
            <a:endParaRPr dirty="0"/>
          </a:p>
          <a:p>
            <a:pPr marL="342900" marR="0" lvl="0" indent="-342900" algn="l" rtl="0">
              <a:lnSpc>
                <a:spcPct val="100000"/>
              </a:lnSpc>
              <a:spcBef>
                <a:spcPts val="48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Performance Baseline status</a:t>
            </a:r>
            <a:endParaRPr dirty="0"/>
          </a:p>
          <a:p>
            <a:pPr marL="342900" marR="0" lvl="0" indent="-342900" algn="l" rtl="0">
              <a:lnSpc>
                <a:spcPct val="100000"/>
              </a:lnSpc>
              <a:spcBef>
                <a:spcPts val="48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Risks to getting to Full, both from L1b product definition and user (SWPC) feedback</a:t>
            </a:r>
          </a:p>
          <a:p>
            <a:pPr marL="342900" marR="0" lvl="0" indent="-342900" algn="l" rtl="0">
              <a:lnSpc>
                <a:spcPct val="100000"/>
              </a:lnSpc>
              <a:spcBef>
                <a:spcPts val="480"/>
              </a:spcBef>
              <a:spcAft>
                <a:spcPts val="0"/>
              </a:spcAft>
              <a:buClr>
                <a:schemeClr val="lt1"/>
              </a:buClr>
              <a:buSzPts val="2400"/>
              <a:buFont typeface="Arial"/>
              <a:buChar char="•"/>
            </a:pPr>
            <a:endParaRPr dirty="0"/>
          </a:p>
        </p:txBody>
      </p:sp>
      <p:sp>
        <p:nvSpPr>
          <p:cNvPr id="410" name="Google Shape;410;p54"/>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lt1"/>
                </a:solidFill>
                <a:latin typeface="Calibri"/>
                <a:ea typeface="Calibri"/>
                <a:cs typeface="Calibri"/>
                <a:sym typeface="Calibri"/>
              </a:rPr>
              <a:t>29</a:t>
            </a:fld>
            <a:endParaRPr sz="12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GMAG Overview</a:t>
            </a:r>
            <a:endParaRPr/>
          </a:p>
        </p:txBody>
      </p:sp>
      <p:pic>
        <p:nvPicPr>
          <p:cNvPr id="112" name="Google Shape;112;p3"/>
          <p:cNvPicPr preferRelativeResize="0"/>
          <p:nvPr/>
        </p:nvPicPr>
        <p:blipFill rotWithShape="1">
          <a:blip r:embed="rId3">
            <a:alphaModFix/>
          </a:blip>
          <a:srcRect/>
          <a:stretch/>
        </p:blipFill>
        <p:spPr>
          <a:xfrm>
            <a:off x="4860343" y="904226"/>
            <a:ext cx="3083190" cy="3468992"/>
          </a:xfrm>
          <a:prstGeom prst="rect">
            <a:avLst/>
          </a:prstGeom>
          <a:noFill/>
          <a:ln>
            <a:noFill/>
          </a:ln>
        </p:spPr>
      </p:pic>
      <p:pic>
        <p:nvPicPr>
          <p:cNvPr id="113" name="Google Shape;113;p3"/>
          <p:cNvPicPr preferRelativeResize="0"/>
          <p:nvPr/>
        </p:nvPicPr>
        <p:blipFill rotWithShape="1">
          <a:blip r:embed="rId4">
            <a:alphaModFix/>
          </a:blip>
          <a:srcRect/>
          <a:stretch/>
        </p:blipFill>
        <p:spPr>
          <a:xfrm>
            <a:off x="6719969" y="1463679"/>
            <a:ext cx="2122898" cy="1319028"/>
          </a:xfrm>
          <a:prstGeom prst="rect">
            <a:avLst/>
          </a:prstGeom>
          <a:noFill/>
          <a:ln>
            <a:noFill/>
          </a:ln>
        </p:spPr>
      </p:pic>
      <p:pic>
        <p:nvPicPr>
          <p:cNvPr id="114" name="Google Shape;114;p3"/>
          <p:cNvPicPr preferRelativeResize="0"/>
          <p:nvPr/>
        </p:nvPicPr>
        <p:blipFill rotWithShape="1">
          <a:blip r:embed="rId5">
            <a:alphaModFix/>
          </a:blip>
          <a:srcRect/>
          <a:stretch/>
        </p:blipFill>
        <p:spPr>
          <a:xfrm>
            <a:off x="6261711" y="4867449"/>
            <a:ext cx="2581156" cy="1692377"/>
          </a:xfrm>
          <a:prstGeom prst="rect">
            <a:avLst/>
          </a:prstGeom>
          <a:noFill/>
          <a:ln>
            <a:noFill/>
          </a:ln>
        </p:spPr>
      </p:pic>
      <p:graphicFrame>
        <p:nvGraphicFramePr>
          <p:cNvPr id="115" name="Google Shape;115;p3"/>
          <p:cNvGraphicFramePr/>
          <p:nvPr>
            <p:extLst>
              <p:ext uri="{D42A27DB-BD31-4B8C-83A1-F6EECF244321}">
                <p14:modId xmlns:p14="http://schemas.microsoft.com/office/powerpoint/2010/main" val="3729221677"/>
              </p:ext>
            </p:extLst>
          </p:nvPr>
        </p:nvGraphicFramePr>
        <p:xfrm>
          <a:off x="301133" y="1463679"/>
          <a:ext cx="3976625" cy="1684300"/>
        </p:xfrm>
        <a:graphic>
          <a:graphicData uri="http://schemas.openxmlformats.org/drawingml/2006/table">
            <a:tbl>
              <a:tblPr>
                <a:noFill/>
                <a:tableStyleId>{0266225F-4DFE-4838-97CB-690AF2F936BC}</a:tableStyleId>
              </a:tblPr>
              <a:tblGrid>
                <a:gridCol w="130125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67150">
                  <a:extLst>
                    <a:ext uri="{9D8B030D-6E8A-4147-A177-3AD203B41FA5}">
                      <a16:colId xmlns:a16="http://schemas.microsoft.com/office/drawing/2014/main" val="20002"/>
                    </a:ext>
                  </a:extLst>
                </a:gridCol>
                <a:gridCol w="793825">
                  <a:extLst>
                    <a:ext uri="{9D8B030D-6E8A-4147-A177-3AD203B41FA5}">
                      <a16:colId xmlns:a16="http://schemas.microsoft.com/office/drawing/2014/main" val="20003"/>
                    </a:ext>
                  </a:extLst>
                </a:gridCol>
              </a:tblGrid>
              <a:tr h="274375">
                <a:tc>
                  <a:txBody>
                    <a:bodyPr/>
                    <a:lstStyle/>
                    <a:p>
                      <a:pPr marL="0" marR="0" lvl="0" indent="0" algn="ctr" rtl="0">
                        <a:lnSpc>
                          <a:spcPct val="100000"/>
                        </a:lnSpc>
                        <a:spcBef>
                          <a:spcPts val="0"/>
                        </a:spcBef>
                        <a:spcAft>
                          <a:spcPts val="0"/>
                        </a:spcAft>
                        <a:buClr>
                          <a:schemeClr val="dk1"/>
                        </a:buClr>
                        <a:buSzPts val="1400"/>
                        <a:buFont typeface="Calibri"/>
                        <a:buNone/>
                      </a:pPr>
                      <a:r>
                        <a:rPr lang="en-US" sz="1400" b="1" u="none" strike="noStrike" cap="none">
                          <a:solidFill>
                            <a:schemeClr val="dk1"/>
                          </a:solidFill>
                          <a:latin typeface="Calibri"/>
                          <a:ea typeface="Calibri"/>
                          <a:cs typeface="Calibri"/>
                          <a:sym typeface="Calibri"/>
                        </a:rPr>
                        <a:t>Characteristics</a:t>
                      </a:r>
                      <a:endParaRPr sz="1400" b="1" u="none" strike="noStrike" cap="none">
                        <a:solidFill>
                          <a:schemeClr val="dk1"/>
                        </a:solidFill>
                        <a:latin typeface="Calibri"/>
                        <a:ea typeface="Calibri"/>
                        <a:cs typeface="Calibri"/>
                        <a:sym typeface="Calibri"/>
                      </a:endParaRPr>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350"/>
                        <a:buFont typeface="Calibri"/>
                        <a:buNone/>
                      </a:pPr>
                      <a:r>
                        <a:rPr lang="en-US" sz="1400" b="1" i="0" u="none" strike="noStrike" cap="none">
                          <a:solidFill>
                            <a:srgbClr val="FFFFFF"/>
                          </a:solidFill>
                          <a:latin typeface="Calibri"/>
                          <a:ea typeface="Calibri"/>
                          <a:cs typeface="Calibri"/>
                          <a:sym typeface="Calibri"/>
                        </a:rPr>
                        <a:t>GOES 8-12</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350"/>
                        <a:buFont typeface="Calibri"/>
                        <a:buNone/>
                      </a:pPr>
                      <a:r>
                        <a:rPr lang="en-US" sz="1400" b="1" i="0" u="none" strike="noStrike" cap="none">
                          <a:solidFill>
                            <a:srgbClr val="FFFFFF"/>
                          </a:solidFill>
                          <a:latin typeface="Calibri"/>
                          <a:ea typeface="Calibri"/>
                          <a:cs typeface="Calibri"/>
                          <a:sym typeface="Calibri"/>
                        </a:rPr>
                        <a:t>GOES 13-15</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350"/>
                        <a:buFont typeface="Calibri"/>
                        <a:buNone/>
                      </a:pPr>
                      <a:r>
                        <a:rPr lang="en-US" sz="1400" b="1" i="0" u="none" strike="noStrike" cap="none" dirty="0">
                          <a:solidFill>
                            <a:srgbClr val="FFFFFF"/>
                          </a:solidFill>
                          <a:latin typeface="Calibri"/>
                          <a:ea typeface="Calibri"/>
                          <a:cs typeface="Calibri"/>
                          <a:sym typeface="Calibri"/>
                        </a:rPr>
                        <a:t>GOES-R</a:t>
                      </a:r>
                      <a:endParaRPr sz="1400" u="none" strike="noStrike" cap="none" dirty="0"/>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75025">
                <a:tc>
                  <a:txBody>
                    <a:bodyPr/>
                    <a:lstStyle/>
                    <a:p>
                      <a:pPr marL="0" marR="0" lvl="0" indent="0" algn="l" rtl="0">
                        <a:lnSpc>
                          <a:spcPct val="100000"/>
                        </a:lnSpc>
                        <a:spcBef>
                          <a:spcPts val="0"/>
                        </a:spcBef>
                        <a:spcAft>
                          <a:spcPts val="0"/>
                        </a:spcAft>
                        <a:buClr>
                          <a:srgbClr val="000000"/>
                        </a:buClr>
                        <a:buSzPts val="350"/>
                        <a:buFont typeface="Calibri"/>
                        <a:buNone/>
                      </a:pPr>
                      <a:r>
                        <a:rPr lang="en-US" sz="1400" b="0" i="0" u="none" strike="noStrike" cap="none">
                          <a:solidFill>
                            <a:srgbClr val="000000"/>
                          </a:solidFill>
                          <a:latin typeface="Calibri"/>
                          <a:ea typeface="Calibri"/>
                          <a:cs typeface="Calibri"/>
                          <a:sym typeface="Calibri"/>
                        </a:rPr>
                        <a:t>3-axis fluxgates</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US" sz="1400" b="0" i="0" u="none" strike="noStrike" cap="none">
                          <a:solidFill>
                            <a:srgbClr val="000000"/>
                          </a:solidFill>
                          <a:latin typeface="Calibri"/>
                          <a:ea typeface="Calibri"/>
                          <a:cs typeface="Calibri"/>
                          <a:sym typeface="Calibri"/>
                        </a:rPr>
                        <a:t>2</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US" sz="1400" b="0" i="0" u="none" strike="noStrike" cap="none">
                          <a:solidFill>
                            <a:srgbClr val="000000"/>
                          </a:solidFill>
                          <a:latin typeface="Calibri"/>
                          <a:ea typeface="Calibri"/>
                          <a:cs typeface="Calibri"/>
                          <a:sym typeface="Calibri"/>
                        </a:rPr>
                        <a:t>2</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US" sz="1400" b="0" i="0" u="none" strike="noStrike" cap="none">
                          <a:solidFill>
                            <a:srgbClr val="000000"/>
                          </a:solidFill>
                          <a:latin typeface="Calibri"/>
                          <a:ea typeface="Calibri"/>
                          <a:cs typeface="Calibri"/>
                          <a:sym typeface="Calibri"/>
                        </a:rPr>
                        <a:t>2</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274375">
                <a:tc>
                  <a:txBody>
                    <a:bodyPr/>
                    <a:lstStyle/>
                    <a:p>
                      <a:pPr marL="0" marR="0" lvl="0" indent="0" algn="l" rtl="0">
                        <a:lnSpc>
                          <a:spcPct val="100000"/>
                        </a:lnSpc>
                        <a:spcBef>
                          <a:spcPts val="0"/>
                        </a:spcBef>
                        <a:spcAft>
                          <a:spcPts val="0"/>
                        </a:spcAft>
                        <a:buClr>
                          <a:srgbClr val="000000"/>
                        </a:buClr>
                        <a:buSzPts val="350"/>
                        <a:buFont typeface="Calibri"/>
                        <a:buNone/>
                      </a:pPr>
                      <a:r>
                        <a:rPr lang="en-US" sz="1400" b="0" i="0" u="none" strike="noStrike" cap="none">
                          <a:solidFill>
                            <a:srgbClr val="000000"/>
                          </a:solidFill>
                          <a:latin typeface="Calibri"/>
                          <a:ea typeface="Calibri"/>
                          <a:cs typeface="Calibri"/>
                          <a:sym typeface="Calibri"/>
                        </a:rPr>
                        <a:t>Sampling Rate</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US" sz="1400" b="0" i="0" u="none" strike="noStrike" cap="none">
                          <a:solidFill>
                            <a:srgbClr val="000000"/>
                          </a:solidFill>
                          <a:latin typeface="Calibri"/>
                          <a:ea typeface="Calibri"/>
                          <a:cs typeface="Calibri"/>
                          <a:sym typeface="Calibri"/>
                        </a:rPr>
                        <a:t>2 Hz</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US" sz="1400" b="0" i="0" u="none" strike="noStrike" cap="none">
                          <a:solidFill>
                            <a:srgbClr val="000000"/>
                          </a:solidFill>
                          <a:latin typeface="Calibri"/>
                          <a:ea typeface="Calibri"/>
                          <a:cs typeface="Calibri"/>
                          <a:sym typeface="Calibri"/>
                        </a:rPr>
                        <a:t>2 Hz</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US" sz="1400" b="0" i="0" u="none" strike="noStrike" cap="none">
                          <a:solidFill>
                            <a:srgbClr val="000000"/>
                          </a:solidFill>
                          <a:latin typeface="Calibri"/>
                          <a:ea typeface="Calibri"/>
                          <a:cs typeface="Calibri"/>
                          <a:sym typeface="Calibri"/>
                        </a:rPr>
                        <a:t>10 Hz</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480100">
                <a:tc>
                  <a:txBody>
                    <a:bodyPr/>
                    <a:lstStyle/>
                    <a:p>
                      <a:pPr marL="0" marR="0" lvl="0" indent="0" algn="l" rtl="0">
                        <a:lnSpc>
                          <a:spcPct val="100000"/>
                        </a:lnSpc>
                        <a:spcBef>
                          <a:spcPts val="0"/>
                        </a:spcBef>
                        <a:spcAft>
                          <a:spcPts val="0"/>
                        </a:spcAft>
                        <a:buClr>
                          <a:srgbClr val="000000"/>
                        </a:buClr>
                        <a:buSzPts val="350"/>
                        <a:buFont typeface="Calibri"/>
                        <a:buNone/>
                      </a:pPr>
                      <a:r>
                        <a:rPr lang="en-US" sz="1400" b="0" i="0" u="none" strike="noStrike" cap="none">
                          <a:solidFill>
                            <a:srgbClr val="000000"/>
                          </a:solidFill>
                          <a:latin typeface="Calibri"/>
                          <a:ea typeface="Calibri"/>
                          <a:cs typeface="Calibri"/>
                          <a:sym typeface="Calibri"/>
                        </a:rPr>
                        <a:t>Low-Pass Filter Cutoff</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US" sz="1400" b="0" i="0" u="none" strike="noStrike" cap="none">
                          <a:solidFill>
                            <a:srgbClr val="000000"/>
                          </a:solidFill>
                          <a:latin typeface="Calibri"/>
                          <a:ea typeface="Calibri"/>
                          <a:cs typeface="Calibri"/>
                          <a:sym typeface="Calibri"/>
                        </a:rPr>
                        <a:t>0.5 Hz</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US" sz="1400" b="0" i="0" u="none" strike="noStrike" cap="none">
                          <a:solidFill>
                            <a:srgbClr val="000000"/>
                          </a:solidFill>
                          <a:latin typeface="Calibri"/>
                          <a:ea typeface="Calibri"/>
                          <a:cs typeface="Calibri"/>
                          <a:sym typeface="Calibri"/>
                        </a:rPr>
                        <a:t>0.5 Hz</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US" sz="1400" b="0" i="0" u="none" strike="noStrike" cap="none">
                          <a:solidFill>
                            <a:srgbClr val="000000"/>
                          </a:solidFill>
                          <a:latin typeface="Calibri"/>
                          <a:ea typeface="Calibri"/>
                          <a:cs typeface="Calibri"/>
                          <a:sym typeface="Calibri"/>
                        </a:rPr>
                        <a:t>~2.5 Hz</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3"/>
                  </a:ext>
                </a:extLst>
              </a:tr>
              <a:tr h="342900">
                <a:tc>
                  <a:txBody>
                    <a:bodyPr/>
                    <a:lstStyle/>
                    <a:p>
                      <a:pPr marL="0" marR="0" lvl="0" indent="0" algn="l" rtl="0">
                        <a:lnSpc>
                          <a:spcPct val="100000"/>
                        </a:lnSpc>
                        <a:spcBef>
                          <a:spcPts val="0"/>
                        </a:spcBef>
                        <a:spcAft>
                          <a:spcPts val="0"/>
                        </a:spcAft>
                        <a:buClr>
                          <a:srgbClr val="000000"/>
                        </a:buClr>
                        <a:buSzPts val="350"/>
                        <a:buFont typeface="Calibri"/>
                        <a:buNone/>
                      </a:pPr>
                      <a:r>
                        <a:rPr lang="en-US" sz="1400" b="0" i="0" u="none" strike="noStrike" cap="none">
                          <a:solidFill>
                            <a:srgbClr val="000000"/>
                          </a:solidFill>
                          <a:latin typeface="Calibri"/>
                          <a:ea typeface="Calibri"/>
                          <a:cs typeface="Calibri"/>
                          <a:sym typeface="Calibri"/>
                        </a:rPr>
                        <a:t>Boom Length</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chemeClr val="dk1"/>
                        </a:buClr>
                        <a:buSzPts val="350"/>
                        <a:buFont typeface="Calibri"/>
                        <a:buNone/>
                      </a:pPr>
                      <a:r>
                        <a:rPr lang="en-US" sz="1400" b="0" i="0" u="none" strike="noStrike" cap="none">
                          <a:solidFill>
                            <a:schemeClr val="dk1"/>
                          </a:solidFill>
                          <a:latin typeface="Calibri"/>
                          <a:ea typeface="Calibri"/>
                          <a:cs typeface="Calibri"/>
                          <a:sym typeface="Calibri"/>
                        </a:rPr>
                        <a:t>3 m</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US" sz="1400" b="0" i="0" u="none" strike="noStrike" cap="none">
                          <a:solidFill>
                            <a:srgbClr val="000000"/>
                          </a:solidFill>
                          <a:latin typeface="Calibri"/>
                          <a:ea typeface="Calibri"/>
                          <a:cs typeface="Calibri"/>
                          <a:sym typeface="Calibri"/>
                        </a:rPr>
                        <a:t>8.5 m</a:t>
                      </a:r>
                      <a:endParaRPr sz="1400" u="none" strike="noStrike" cap="none"/>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US" sz="1400" b="0" i="0" u="none" strike="noStrike" cap="none" dirty="0">
                          <a:solidFill>
                            <a:srgbClr val="000000"/>
                          </a:solidFill>
                          <a:latin typeface="Calibri"/>
                          <a:ea typeface="Calibri"/>
                          <a:cs typeface="Calibri"/>
                          <a:sym typeface="Calibri"/>
                        </a:rPr>
                        <a:t>8.5 m</a:t>
                      </a:r>
                      <a:endParaRPr sz="1400" u="none" strike="noStrike" cap="none" dirty="0"/>
                    </a:p>
                  </a:txBody>
                  <a:tcPr marL="0" marR="0" marT="34325" marB="343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bl>
          </a:graphicData>
        </a:graphic>
      </p:graphicFrame>
      <p:sp>
        <p:nvSpPr>
          <p:cNvPr id="116" name="Google Shape;116;p3"/>
          <p:cNvSpPr txBox="1"/>
          <p:nvPr/>
        </p:nvSpPr>
        <p:spPr>
          <a:xfrm>
            <a:off x="301133" y="3474843"/>
            <a:ext cx="5155450" cy="3293169"/>
          </a:xfrm>
          <a:prstGeom prst="rect">
            <a:avLst/>
          </a:prstGeom>
          <a:noFill/>
          <a:ln>
            <a:noFill/>
          </a:ln>
        </p:spPr>
        <p:txBody>
          <a:bodyPr spcFirstLastPara="1" wrap="square" lIns="91425" tIns="45700" rIns="91425" bIns="45700" anchor="t" anchorCtr="0">
            <a:spAutoFit/>
          </a:bodyPr>
          <a:lstStyle/>
          <a:p>
            <a:pPr marL="214313" marR="0" lvl="0" indent="-214313" algn="l" rtl="0">
              <a:lnSpc>
                <a:spcPct val="100000"/>
              </a:lnSpc>
              <a:spcBef>
                <a:spcPts val="0"/>
              </a:spcBef>
              <a:spcAft>
                <a:spcPts val="0"/>
              </a:spcAft>
              <a:buClr>
                <a:schemeClr val="lt1"/>
              </a:buClr>
              <a:buSzPts val="1400"/>
              <a:buFont typeface="Arial"/>
              <a:buChar char="•"/>
            </a:pPr>
            <a:r>
              <a:rPr lang="en-US" sz="1600" b="0" i="0" u="none" strike="noStrike" cap="none" dirty="0">
                <a:solidFill>
                  <a:schemeClr val="lt1"/>
                </a:solidFill>
                <a:latin typeface="Calibri"/>
                <a:ea typeface="Calibri"/>
                <a:cs typeface="Calibri"/>
                <a:sym typeface="Calibri"/>
              </a:rPr>
              <a:t>0.3 </a:t>
            </a:r>
            <a:r>
              <a:rPr lang="en-US" sz="1600" b="0" i="0" u="none" strike="noStrike" cap="none" dirty="0" err="1">
                <a:solidFill>
                  <a:schemeClr val="lt1"/>
                </a:solidFill>
                <a:latin typeface="Calibri"/>
                <a:ea typeface="Calibri"/>
                <a:cs typeface="Calibri"/>
                <a:sym typeface="Calibri"/>
              </a:rPr>
              <a:t>nT</a:t>
            </a:r>
            <a:r>
              <a:rPr lang="en-US" sz="1600" b="0" i="0" u="none" strike="noStrike" cap="none" dirty="0">
                <a:solidFill>
                  <a:schemeClr val="lt1"/>
                </a:solidFill>
                <a:latin typeface="Calibri"/>
                <a:ea typeface="Calibri"/>
                <a:cs typeface="Calibri"/>
                <a:sym typeface="Calibri"/>
              </a:rPr>
              <a:t> noise requirement.</a:t>
            </a:r>
            <a:endParaRPr sz="16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chemeClr val="lt1"/>
              </a:buClr>
              <a:buSzPts val="1400"/>
              <a:buFont typeface="Arial"/>
              <a:buChar char="•"/>
            </a:pPr>
            <a:r>
              <a:rPr lang="en-US" sz="1600" b="0" i="0" u="none" strike="noStrike" cap="none" dirty="0">
                <a:solidFill>
                  <a:schemeClr val="lt1"/>
                </a:solidFill>
                <a:latin typeface="Calibri"/>
                <a:ea typeface="Calibri"/>
                <a:cs typeface="Calibri"/>
                <a:sym typeface="Calibri"/>
              </a:rPr>
              <a:t>1 </a:t>
            </a:r>
            <a:r>
              <a:rPr lang="en-US" sz="1600" b="0" i="0" u="none" strike="noStrike" cap="none" dirty="0" err="1">
                <a:solidFill>
                  <a:schemeClr val="lt1"/>
                </a:solidFill>
                <a:latin typeface="Calibri"/>
                <a:ea typeface="Calibri"/>
                <a:cs typeface="Calibri"/>
                <a:sym typeface="Calibri"/>
              </a:rPr>
              <a:t>nT</a:t>
            </a:r>
            <a:r>
              <a:rPr lang="en-US" sz="1600" b="0" i="0" u="none" strike="noStrike" cap="none" dirty="0">
                <a:solidFill>
                  <a:schemeClr val="lt1"/>
                </a:solidFill>
                <a:latin typeface="Calibri"/>
                <a:ea typeface="Calibri"/>
                <a:cs typeface="Calibri"/>
                <a:sym typeface="Calibri"/>
              </a:rPr>
              <a:t> accuracy requirement (but performance requirements for GOES-16/GOES-17 were loosened).</a:t>
            </a:r>
            <a:endParaRPr sz="16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chemeClr val="lt1"/>
              </a:buClr>
              <a:buSzPts val="1400"/>
              <a:buFont typeface="Arial"/>
              <a:buChar char="•"/>
            </a:pPr>
            <a:r>
              <a:rPr lang="en-US" sz="1600" b="0" i="0" u="none" strike="noStrike" cap="none" dirty="0">
                <a:solidFill>
                  <a:schemeClr val="lt1"/>
                </a:solidFill>
                <a:latin typeface="Calibri"/>
                <a:ea typeface="Calibri"/>
                <a:cs typeface="Calibri"/>
                <a:sym typeface="Calibri"/>
              </a:rPr>
              <a:t>Two boom-mounted fluxgate magnetometers - Inboard GMAG (IB) 6.3 m from boom base and Outboard GMAG (OB) 8.5 m from the base. </a:t>
            </a:r>
            <a:endParaRPr sz="16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chemeClr val="lt1"/>
              </a:buClr>
              <a:buSzPts val="1400"/>
              <a:buFont typeface="Arial"/>
              <a:buChar char="•"/>
            </a:pPr>
            <a:r>
              <a:rPr lang="en-US" sz="1600" b="0" i="0" u="none" strike="noStrike" cap="none" dirty="0">
                <a:solidFill>
                  <a:schemeClr val="lt1"/>
                </a:solidFill>
                <a:latin typeface="Calibri"/>
                <a:ea typeface="Calibri"/>
                <a:cs typeface="Calibri"/>
                <a:sym typeface="Calibri"/>
              </a:rPr>
              <a:t>GOES-16 and GOES-17 sensor units built by Macintyre Electronic Design Associates (MEDA) Inc, in Virginia, under contract from the instrument vendor Lockheed Martin.</a:t>
            </a:r>
            <a:endParaRPr sz="16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chemeClr val="lt1"/>
              </a:buClr>
              <a:buSzPts val="1400"/>
              <a:buFont typeface="Arial"/>
              <a:buChar char="•"/>
            </a:pPr>
            <a:r>
              <a:rPr lang="en-US" sz="1600" b="0" i="0" u="none" strike="noStrike" cap="none" dirty="0">
                <a:solidFill>
                  <a:schemeClr val="lt1"/>
                </a:solidFill>
                <a:latin typeface="Calibri"/>
                <a:ea typeface="Calibri"/>
                <a:cs typeface="Calibri"/>
                <a:sym typeface="Calibri"/>
              </a:rPr>
              <a:t>GOES-18 and GOES-19 sensor units, called GMAG, built by NASA-GSFC Planetary Magnetospheres Lab in Maryland, under a contract separate from the spacecraft.</a:t>
            </a:r>
            <a:endParaRPr sz="1600" b="0" i="0" u="none" strike="noStrike" cap="none" dirty="0">
              <a:solidFill>
                <a:srgbClr val="000000"/>
              </a:solidFill>
              <a:latin typeface="Arial"/>
              <a:ea typeface="Arial"/>
              <a:cs typeface="Arial"/>
              <a:sym typeface="Arial"/>
            </a:endParaRPr>
          </a:p>
        </p:txBody>
      </p:sp>
      <p:sp>
        <p:nvSpPr>
          <p:cNvPr id="117" name="Google Shape;117;p3"/>
          <p:cNvSpPr txBox="1"/>
          <p:nvPr/>
        </p:nvSpPr>
        <p:spPr>
          <a:xfrm>
            <a:off x="6261711" y="3230034"/>
            <a:ext cx="18784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Inboard</a:t>
            </a:r>
            <a:r>
              <a:rPr lang="en-US" sz="1800" b="0" i="0" u="none" strike="noStrike" cap="none">
                <a:solidFill>
                  <a:schemeClr val="lt1"/>
                </a:solidFill>
                <a:latin typeface="Calibri"/>
                <a:ea typeface="Calibri"/>
                <a:cs typeface="Calibri"/>
                <a:sym typeface="Calibri"/>
              </a:rPr>
              <a:t> (IB) GMAG</a:t>
            </a:r>
            <a:endParaRPr sz="1400" b="0" i="0" u="none" strike="noStrike" cap="none">
              <a:solidFill>
                <a:srgbClr val="000000"/>
              </a:solidFill>
              <a:latin typeface="Arial"/>
              <a:ea typeface="Arial"/>
              <a:cs typeface="Arial"/>
              <a:sym typeface="Arial"/>
            </a:endParaRPr>
          </a:p>
        </p:txBody>
      </p:sp>
      <p:sp>
        <p:nvSpPr>
          <p:cNvPr id="118" name="Google Shape;118;p3"/>
          <p:cNvSpPr txBox="1"/>
          <p:nvPr/>
        </p:nvSpPr>
        <p:spPr>
          <a:xfrm>
            <a:off x="6964376" y="3705950"/>
            <a:ext cx="2179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Outboard</a:t>
            </a:r>
            <a:r>
              <a:rPr lang="en-US" sz="1800" b="0" i="0" u="none" strike="noStrike" cap="none">
                <a:solidFill>
                  <a:schemeClr val="lt1"/>
                </a:solidFill>
                <a:latin typeface="Calibri"/>
                <a:ea typeface="Calibri"/>
                <a:cs typeface="Calibri"/>
                <a:sym typeface="Calibri"/>
              </a:rPr>
              <a:t> (OB) GMAG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5"/>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GMAG Specific ADR’s and WR’s</a:t>
            </a:r>
            <a:endParaRPr/>
          </a:p>
        </p:txBody>
      </p:sp>
      <p:sp>
        <p:nvSpPr>
          <p:cNvPr id="423" name="Google Shape;423;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graphicFrame>
        <p:nvGraphicFramePr>
          <p:cNvPr id="2" name="Google Shape;253;p18">
            <a:extLst>
              <a:ext uri="{FF2B5EF4-FFF2-40B4-BE49-F238E27FC236}">
                <a16:creationId xmlns:a16="http://schemas.microsoft.com/office/drawing/2014/main" id="{5B0C48B6-AFC0-AB78-CD0B-81EF96CF7EF1}"/>
              </a:ext>
            </a:extLst>
          </p:cNvPr>
          <p:cNvGraphicFramePr/>
          <p:nvPr>
            <p:extLst>
              <p:ext uri="{D42A27DB-BD31-4B8C-83A1-F6EECF244321}">
                <p14:modId xmlns:p14="http://schemas.microsoft.com/office/powerpoint/2010/main" val="3727272175"/>
              </p:ext>
            </p:extLst>
          </p:nvPr>
        </p:nvGraphicFramePr>
        <p:xfrm>
          <a:off x="791062" y="1184106"/>
          <a:ext cx="7752075" cy="3345865"/>
        </p:xfrm>
        <a:graphic>
          <a:graphicData uri="http://schemas.openxmlformats.org/drawingml/2006/table">
            <a:tbl>
              <a:tblPr firstRow="1" bandRow="1">
                <a:tableStyleId>{2F077136-1A5F-41C3-985E-745E5E209653}</a:tableStyleId>
              </a:tblPr>
              <a:tblGrid>
                <a:gridCol w="924550">
                  <a:extLst>
                    <a:ext uri="{9D8B030D-6E8A-4147-A177-3AD203B41FA5}">
                      <a16:colId xmlns:a16="http://schemas.microsoft.com/office/drawing/2014/main" val="20000"/>
                    </a:ext>
                  </a:extLst>
                </a:gridCol>
                <a:gridCol w="1036325">
                  <a:extLst>
                    <a:ext uri="{9D8B030D-6E8A-4147-A177-3AD203B41FA5}">
                      <a16:colId xmlns:a16="http://schemas.microsoft.com/office/drawing/2014/main" val="20001"/>
                    </a:ext>
                  </a:extLst>
                </a:gridCol>
                <a:gridCol w="2316475">
                  <a:extLst>
                    <a:ext uri="{9D8B030D-6E8A-4147-A177-3AD203B41FA5}">
                      <a16:colId xmlns:a16="http://schemas.microsoft.com/office/drawing/2014/main" val="20002"/>
                    </a:ext>
                  </a:extLst>
                </a:gridCol>
                <a:gridCol w="1442725">
                  <a:extLst>
                    <a:ext uri="{9D8B030D-6E8A-4147-A177-3AD203B41FA5}">
                      <a16:colId xmlns:a16="http://schemas.microsoft.com/office/drawing/2014/main" val="20003"/>
                    </a:ext>
                  </a:extLst>
                </a:gridCol>
                <a:gridCol w="2032000">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400" b="0" dirty="0"/>
                        <a:t>ADR </a:t>
                      </a:r>
                      <a:endParaRPr dirty="0"/>
                    </a:p>
                  </a:txBody>
                  <a:tcPr marL="91450" marR="91450" marT="45725" marB="45725"/>
                </a:tc>
                <a:tc>
                  <a:txBody>
                    <a:bodyPr/>
                    <a:lstStyle/>
                    <a:p>
                      <a:pPr marL="0" marR="0" lvl="0" indent="0" algn="l" rtl="0">
                        <a:spcBef>
                          <a:spcPts val="0"/>
                        </a:spcBef>
                        <a:spcAft>
                          <a:spcPts val="0"/>
                        </a:spcAft>
                        <a:buNone/>
                      </a:pPr>
                      <a:r>
                        <a:rPr lang="en-US" sz="1400" b="0" dirty="0"/>
                        <a:t>WR</a:t>
                      </a:r>
                      <a:endParaRPr dirty="0"/>
                    </a:p>
                  </a:txBody>
                  <a:tcPr marL="91450" marR="91450" marT="45725" marB="45725"/>
                </a:tc>
                <a:tc>
                  <a:txBody>
                    <a:bodyPr/>
                    <a:lstStyle/>
                    <a:p>
                      <a:pPr marL="0" marR="0" lvl="0" indent="0" algn="l" rtl="0">
                        <a:spcBef>
                          <a:spcPts val="0"/>
                        </a:spcBef>
                        <a:spcAft>
                          <a:spcPts val="0"/>
                        </a:spcAft>
                        <a:buNone/>
                      </a:pPr>
                      <a:r>
                        <a:rPr lang="en-US" sz="1400" b="0"/>
                        <a:t>Short Description</a:t>
                      </a:r>
                      <a:endParaRPr/>
                    </a:p>
                  </a:txBody>
                  <a:tcPr marL="91450" marR="91450" marT="45725" marB="45725"/>
                </a:tc>
                <a:tc>
                  <a:txBody>
                    <a:bodyPr/>
                    <a:lstStyle/>
                    <a:p>
                      <a:pPr marL="0" marR="0" lvl="0" indent="0" algn="l" rtl="0">
                        <a:spcBef>
                          <a:spcPts val="0"/>
                        </a:spcBef>
                        <a:spcAft>
                          <a:spcPts val="0"/>
                        </a:spcAft>
                        <a:buNone/>
                      </a:pPr>
                      <a:r>
                        <a:rPr lang="en-US" sz="1400" b="0"/>
                        <a:t>Status</a:t>
                      </a:r>
                      <a:endParaRPr/>
                    </a:p>
                  </a:txBody>
                  <a:tcPr marL="91450" marR="91450" marT="45725" marB="45725"/>
                </a:tc>
                <a:tc>
                  <a:txBody>
                    <a:bodyPr/>
                    <a:lstStyle/>
                    <a:p>
                      <a:pPr marL="0" marR="0" lvl="0" indent="0" algn="l" rtl="0">
                        <a:spcBef>
                          <a:spcPts val="0"/>
                        </a:spcBef>
                        <a:spcAft>
                          <a:spcPts val="0"/>
                        </a:spcAft>
                        <a:buNone/>
                      </a:pPr>
                      <a:r>
                        <a:rPr lang="en-US" sz="1400" b="0" dirty="0"/>
                        <a:t>Expected Closure</a:t>
                      </a:r>
                      <a:endParaRPr dirty="0"/>
                    </a:p>
                  </a:txBody>
                  <a:tcPr marL="91450" marR="91450" marT="45725" marB="45725"/>
                </a:tc>
                <a:extLst>
                  <a:ext uri="{0D108BD9-81ED-4DB2-BD59-A6C34878D82A}">
                    <a16:rowId xmlns:a16="http://schemas.microsoft.com/office/drawing/2014/main" val="10000"/>
                  </a:ext>
                </a:extLst>
              </a:tr>
              <a:tr h="370850">
                <a:tc>
                  <a:txBody>
                    <a:bodyPr/>
                    <a:lstStyle/>
                    <a:p>
                      <a:pPr lvl="1" algn="r" fontAlgn="b"/>
                      <a:r>
                        <a:rPr lang="en-US" sz="1200" b="0" u="none" strike="noStrike" dirty="0">
                          <a:effectLst/>
                        </a:rPr>
                        <a:t>1151</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err="1">
                          <a:effectLst/>
                        </a:rPr>
                        <a:t>Arcjet</a:t>
                      </a:r>
                      <a:r>
                        <a:rPr lang="en-US" sz="1200" b="0" u="none" strike="noStrike" dirty="0">
                          <a:effectLst/>
                        </a:rPr>
                        <a:t> correction  </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On hold</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solidFill>
                            <a:schemeClr val="tx1"/>
                          </a:solidFill>
                          <a:effectLst/>
                        </a:rPr>
                        <a:t>HOLD</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500086712"/>
                  </a:ext>
                </a:extLst>
              </a:tr>
              <a:tr h="370850">
                <a:tc>
                  <a:txBody>
                    <a:bodyPr/>
                    <a:lstStyle/>
                    <a:p>
                      <a:pPr algn="r" fontAlgn="b"/>
                      <a:r>
                        <a:rPr lang="en-US" sz="1200" b="0" i="0" u="none" strike="noStrike" dirty="0">
                          <a:solidFill>
                            <a:schemeClr val="tx1"/>
                          </a:solidFill>
                          <a:effectLst/>
                          <a:latin typeface="Calibri" panose="020F0502020204030204" pitchFamily="34" charset="0"/>
                          <a:cs typeface="Calibri" panose="020F0502020204030204" pitchFamily="34" charset="0"/>
                        </a:rPr>
                        <a:t>1401</a:t>
                      </a:r>
                    </a:p>
                  </a:txBody>
                  <a:tcPr marL="9525" marR="9525" marT="9525" marB="0" anchor="b"/>
                </a:tc>
                <a:tc>
                  <a:txBody>
                    <a:bodyPr/>
                    <a:lstStyle/>
                    <a:p>
                      <a:pPr algn="r" fontAlgn="b"/>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i="0" u="none" strike="noStrike" dirty="0">
                          <a:solidFill>
                            <a:schemeClr val="tx1"/>
                          </a:solidFill>
                          <a:effectLst/>
                          <a:latin typeface="Calibri" panose="020F0502020204030204" pitchFamily="34" charset="0"/>
                          <a:cs typeface="Calibri" panose="020F0502020204030204" pitchFamily="34" charset="0"/>
                        </a:rPr>
                        <a:t>CDRL79 </a:t>
                      </a:r>
                      <a:r>
                        <a:rPr lang="en-US" sz="1200" b="0" i="0" u="none" strike="noStrike" dirty="0" err="1">
                          <a:solidFill>
                            <a:schemeClr val="tx1"/>
                          </a:solidFill>
                          <a:effectLst/>
                          <a:latin typeface="Calibri" panose="020F0502020204030204" pitchFamily="34" charset="0"/>
                          <a:cs typeface="Calibri" panose="020F0502020204030204" pitchFamily="34" charset="0"/>
                        </a:rPr>
                        <a:t>RevA</a:t>
                      </a:r>
                      <a:r>
                        <a:rPr lang="en-US" sz="1200" b="0" i="0" u="none" strike="noStrike" dirty="0">
                          <a:solidFill>
                            <a:schemeClr val="tx1"/>
                          </a:solidFill>
                          <a:effectLst/>
                          <a:latin typeface="Calibri" panose="020F0502020204030204" pitchFamily="34" charset="0"/>
                          <a:cs typeface="Calibri" panose="020F0502020204030204" pitchFamily="34" charset="0"/>
                        </a:rPr>
                        <a:t> (prelaunch)</a:t>
                      </a:r>
                    </a:p>
                  </a:txBody>
                  <a:tcPr marL="9525" marR="9525" marT="9525" marB="0" anchor="b"/>
                </a:tc>
                <a:tc>
                  <a:txBody>
                    <a:bodyPr/>
                    <a:lstStyle/>
                    <a:p>
                      <a:pPr algn="l" fontAlgn="b"/>
                      <a:r>
                        <a:rPr kumimoji="0" lang="en-US" sz="1200" b="0" i="0" u="none" strike="noStrike" kern="0" cap="none" spc="0" normalizeH="0" baseline="0" noProof="0" dirty="0">
                          <a:ln>
                            <a:noFill/>
                          </a:ln>
                          <a:solidFill>
                            <a:schemeClr val="tx1"/>
                          </a:solidFill>
                          <a:effectLst/>
                          <a:uLnTx/>
                          <a:uFillTx/>
                          <a:latin typeface="Calibri" panose="020F0502020204030204" pitchFamily="34" charset="0"/>
                          <a:ea typeface="Calibri"/>
                          <a:cs typeface="Calibri" panose="020F0502020204030204" pitchFamily="34" charset="0"/>
                          <a:sym typeface="Arial"/>
                        </a:rPr>
                        <a:t>LUT Promoted</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i="0" u="none" strike="noStrike" dirty="0">
                          <a:solidFill>
                            <a:schemeClr val="tx1"/>
                          </a:solidFill>
                          <a:effectLst/>
                          <a:latin typeface="Calibri" panose="020F0502020204030204" pitchFamily="34" charset="0"/>
                          <a:cs typeface="Calibri" panose="020F0502020204030204" pitchFamily="34" charset="0"/>
                        </a:rPr>
                        <a:t>PR.13.07.00 on 05/30/24</a:t>
                      </a:r>
                    </a:p>
                  </a:txBody>
                  <a:tcPr marL="9525" marR="9525" marT="9525" marB="0" anchor="b"/>
                </a:tc>
                <a:extLst>
                  <a:ext uri="{0D108BD9-81ED-4DB2-BD59-A6C34878D82A}">
                    <a16:rowId xmlns:a16="http://schemas.microsoft.com/office/drawing/2014/main" val="968046054"/>
                  </a:ext>
                </a:extLst>
              </a:tr>
              <a:tr h="370850">
                <a:tc>
                  <a:txBody>
                    <a:bodyPr/>
                    <a:lstStyle/>
                    <a:p>
                      <a:pPr algn="r" fontAlgn="b"/>
                      <a:r>
                        <a:rPr lang="en-US" sz="1200" b="0" i="0" u="none" strike="noStrike" dirty="0">
                          <a:solidFill>
                            <a:schemeClr val="tx1"/>
                          </a:solidFill>
                          <a:effectLst/>
                          <a:latin typeface="Calibri" panose="020F0502020204030204" pitchFamily="34" charset="0"/>
                          <a:cs typeface="Calibri" panose="020F0502020204030204" pitchFamily="34" charset="0"/>
                        </a:rPr>
                        <a:t>1482</a:t>
                      </a:r>
                    </a:p>
                  </a:txBody>
                  <a:tcPr marL="9525" marR="9525" marT="9525" marB="0" anchor="b"/>
                </a:tc>
                <a:tc>
                  <a:txBody>
                    <a:bodyPr/>
                    <a:lstStyle/>
                    <a:p>
                      <a:pPr algn="r" fontAlgn="b"/>
                      <a:r>
                        <a:rPr lang="en-US" sz="1200" b="0" i="0" u="none" strike="noStrike" dirty="0">
                          <a:solidFill>
                            <a:schemeClr val="tx1"/>
                          </a:solidFill>
                          <a:effectLst/>
                          <a:latin typeface="Calibri" panose="020F0502020204030204" pitchFamily="34" charset="0"/>
                          <a:cs typeface="Calibri" panose="020F0502020204030204" pitchFamily="34" charset="0"/>
                        </a:rPr>
                        <a:t>10179</a:t>
                      </a:r>
                    </a:p>
                  </a:txBody>
                  <a:tcPr marL="9525" marR="9525" marT="9525" marB="0" anchor="b"/>
                </a:tc>
                <a:tc>
                  <a:txBody>
                    <a:bodyPr/>
                    <a:lstStyle/>
                    <a:p>
                      <a:pPr algn="l" fontAlgn="b"/>
                      <a:r>
                        <a:rPr lang="en-US" sz="1200" b="0" i="0" u="none" strike="noStrike" dirty="0">
                          <a:solidFill>
                            <a:schemeClr val="tx1"/>
                          </a:solidFill>
                          <a:effectLst/>
                          <a:latin typeface="Calibri" panose="020F0502020204030204" pitchFamily="34" charset="0"/>
                          <a:cs typeface="Calibri" panose="020F0502020204030204" pitchFamily="34" charset="0"/>
                        </a:rPr>
                        <a:t>GOES-19 GMAG OB/IB difference transients correlated with field transients</a:t>
                      </a:r>
                    </a:p>
                  </a:txBody>
                  <a:tcPr marL="9525" marR="9525" marT="9525" marB="0" anchor="b"/>
                </a:tc>
                <a:tc>
                  <a:txBody>
                    <a:bodyPr/>
                    <a:lstStyle/>
                    <a:p>
                      <a:pPr algn="l" fontAlgn="b"/>
                      <a:r>
                        <a:rPr lang="en-US" sz="1200" b="0" i="0" u="none" strike="noStrike" dirty="0">
                          <a:solidFill>
                            <a:schemeClr val="tx1"/>
                          </a:solidFill>
                          <a:effectLst/>
                          <a:latin typeface="Calibri" panose="020F0502020204030204" pitchFamily="34" charset="0"/>
                          <a:cs typeface="Calibri" panose="020F0502020204030204" pitchFamily="34" charset="0"/>
                        </a:rPr>
                        <a:t>Closed</a:t>
                      </a:r>
                    </a:p>
                  </a:txBody>
                  <a:tcPr marL="9525" marR="9525" marT="9525" marB="0" anchor="b"/>
                </a:tc>
                <a:tc>
                  <a:txBody>
                    <a:bodyPr/>
                    <a:lstStyle/>
                    <a:p>
                      <a:pPr algn="l" fontAlgn="b"/>
                      <a:r>
                        <a:rPr lang="en-US" sz="1200" b="0" i="0" u="none" strike="noStrike" dirty="0">
                          <a:solidFill>
                            <a:schemeClr val="tx1"/>
                          </a:solidFill>
                          <a:effectLst/>
                          <a:latin typeface="Calibri" panose="020F0502020204030204" pitchFamily="34" charset="0"/>
                          <a:cs typeface="Calibri" panose="020F0502020204030204" pitchFamily="34" charset="0"/>
                        </a:rPr>
                        <a:t>12/16/24</a:t>
                      </a:r>
                    </a:p>
                  </a:txBody>
                  <a:tcPr marL="9525" marR="9525" marT="9525" marB="0" anchor="b"/>
                </a:tc>
                <a:extLst>
                  <a:ext uri="{0D108BD9-81ED-4DB2-BD59-A6C34878D82A}">
                    <a16:rowId xmlns:a16="http://schemas.microsoft.com/office/drawing/2014/main" val="3827973678"/>
                  </a:ext>
                </a:extLst>
              </a:tr>
              <a:tr h="370850">
                <a:tc>
                  <a:txBody>
                    <a:bodyPr/>
                    <a:lstStyle/>
                    <a:p>
                      <a:pPr algn="r" fontAlgn="b"/>
                      <a:r>
                        <a:rPr lang="en-US" sz="1200" b="0" i="0" u="none" strike="noStrike" dirty="0">
                          <a:solidFill>
                            <a:schemeClr val="tx1"/>
                          </a:solidFill>
                          <a:effectLst/>
                          <a:latin typeface="Calibri" panose="020F0502020204030204" pitchFamily="34" charset="0"/>
                          <a:cs typeface="Calibri" panose="020F0502020204030204" pitchFamily="34" charset="0"/>
                        </a:rPr>
                        <a:t>1507</a:t>
                      </a:r>
                    </a:p>
                  </a:txBody>
                  <a:tcPr marL="9525" marR="9525" marT="9525" marB="0" anchor="b"/>
                </a:tc>
                <a:tc>
                  <a:txBody>
                    <a:bodyPr/>
                    <a:lstStyle/>
                    <a:p>
                      <a:pPr algn="r" fontAlgn="b"/>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i="0" u="none" strike="noStrike" dirty="0">
                          <a:solidFill>
                            <a:schemeClr val="tx1"/>
                          </a:solidFill>
                          <a:effectLst/>
                          <a:latin typeface="Calibri" panose="020F0502020204030204" pitchFamily="34" charset="0"/>
                          <a:cs typeface="Calibri" panose="020F0502020204030204" pitchFamily="34" charset="0"/>
                        </a:rPr>
                        <a:t>CDRL79 </a:t>
                      </a:r>
                      <a:r>
                        <a:rPr lang="en-US" sz="1200" b="0" i="0" u="none" strike="noStrike" dirty="0" err="1">
                          <a:solidFill>
                            <a:schemeClr val="tx1"/>
                          </a:solidFill>
                          <a:effectLst/>
                          <a:latin typeface="Calibri" panose="020F0502020204030204" pitchFamily="34" charset="0"/>
                          <a:cs typeface="Calibri" panose="020F0502020204030204" pitchFamily="34" charset="0"/>
                        </a:rPr>
                        <a:t>RevB</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kumimoji="0" lang="en-US" sz="1200" b="0" i="0" u="none" strike="noStrike" kern="0" cap="none" spc="0" normalizeH="0" baseline="0" noProof="0" dirty="0">
                          <a:ln>
                            <a:noFill/>
                          </a:ln>
                          <a:solidFill>
                            <a:schemeClr val="tx1"/>
                          </a:solidFill>
                          <a:effectLst/>
                          <a:uLnTx/>
                          <a:uFillTx/>
                          <a:latin typeface="Calibri" panose="020F0502020204030204" pitchFamily="34" charset="0"/>
                          <a:ea typeface="Calibri"/>
                          <a:cs typeface="Calibri" panose="020F0502020204030204" pitchFamily="34" charset="0"/>
                          <a:sym typeface="Arial"/>
                        </a:rPr>
                        <a:t>LUT Promoted</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i="0" u="none" strike="noStrike" dirty="0">
                          <a:solidFill>
                            <a:schemeClr val="tx1"/>
                          </a:solidFill>
                          <a:effectLst/>
                          <a:latin typeface="Calibri" panose="020F0502020204030204" pitchFamily="34" charset="0"/>
                          <a:cs typeface="Calibri" panose="020F0502020204030204" pitchFamily="34" charset="0"/>
                        </a:rPr>
                        <a:t>PR.13.10.04 on 11/15/24</a:t>
                      </a:r>
                    </a:p>
                  </a:txBody>
                  <a:tcPr marL="9525" marR="9525" marT="9525" marB="0" anchor="b"/>
                </a:tc>
                <a:extLst>
                  <a:ext uri="{0D108BD9-81ED-4DB2-BD59-A6C34878D82A}">
                    <a16:rowId xmlns:a16="http://schemas.microsoft.com/office/drawing/2014/main" val="4218476108"/>
                  </a:ext>
                </a:extLst>
              </a:tr>
              <a:tr h="370850">
                <a:tc>
                  <a:txBody>
                    <a:bodyPr/>
                    <a:lstStyle/>
                    <a:p>
                      <a:pPr algn="r" fontAlgn="b"/>
                      <a:r>
                        <a:rPr lang="en-US" sz="1200" b="0" i="0" u="none" strike="noStrike" dirty="0">
                          <a:solidFill>
                            <a:schemeClr val="tx1"/>
                          </a:solidFill>
                          <a:effectLst/>
                          <a:latin typeface="Calibri" panose="020F0502020204030204" pitchFamily="34" charset="0"/>
                          <a:cs typeface="Calibri" panose="020F0502020204030204" pitchFamily="34" charset="0"/>
                        </a:rPr>
                        <a:t>1518</a:t>
                      </a:r>
                    </a:p>
                  </a:txBody>
                  <a:tcPr marL="9525" marR="9525" marT="9525" marB="0" anchor="b"/>
                </a:tc>
                <a:tc>
                  <a:txBody>
                    <a:bodyPr/>
                    <a:lstStyle/>
                    <a:p>
                      <a:pPr algn="r" fontAlgn="b"/>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i="0" u="none" strike="noStrike" dirty="0">
                          <a:solidFill>
                            <a:schemeClr val="tx1"/>
                          </a:solidFill>
                          <a:effectLst/>
                          <a:latin typeface="Calibri" panose="020F0502020204030204" pitchFamily="34" charset="0"/>
                          <a:cs typeface="Calibri" panose="020F0502020204030204" pitchFamily="34" charset="0"/>
                        </a:rPr>
                        <a:t>CDRL79 </a:t>
                      </a:r>
                      <a:r>
                        <a:rPr lang="en-US" sz="1200" b="0" i="0" u="none" strike="noStrike" dirty="0" err="1">
                          <a:solidFill>
                            <a:schemeClr val="tx1"/>
                          </a:solidFill>
                          <a:effectLst/>
                          <a:latin typeface="Calibri" panose="020F0502020204030204" pitchFamily="34" charset="0"/>
                          <a:cs typeface="Calibri" panose="020F0502020204030204" pitchFamily="34" charset="0"/>
                        </a:rPr>
                        <a:t>RevC</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i="0" u="none" strike="noStrike" dirty="0">
                          <a:solidFill>
                            <a:schemeClr val="tx1"/>
                          </a:solidFill>
                          <a:effectLst/>
                          <a:latin typeface="Calibri" panose="020F0502020204030204" pitchFamily="34" charset="0"/>
                          <a:cs typeface="Calibri" panose="020F0502020204030204" pitchFamily="34" charset="0"/>
                        </a:rPr>
                        <a:t>LUT Promoted</a:t>
                      </a:r>
                    </a:p>
                  </a:txBody>
                  <a:tcPr marL="9525" marR="9525" marT="9525" marB="0" anchor="b"/>
                </a:tc>
                <a:tc>
                  <a:txBody>
                    <a:bodyPr/>
                    <a:lstStyle/>
                    <a:p>
                      <a:pPr algn="l" fontAlgn="b"/>
                      <a:r>
                        <a:rPr lang="en-US" sz="1200" b="0" i="0" u="none" strike="noStrike" dirty="0">
                          <a:solidFill>
                            <a:schemeClr val="tx1"/>
                          </a:solidFill>
                          <a:effectLst/>
                          <a:latin typeface="Calibri" panose="020F0502020204030204" pitchFamily="34" charset="0"/>
                          <a:cs typeface="Calibri" panose="020F0502020204030204" pitchFamily="34" charset="0"/>
                        </a:rPr>
                        <a:t>PR.13.10.05 on 12/02/24</a:t>
                      </a:r>
                    </a:p>
                  </a:txBody>
                  <a:tcPr marL="9525" marR="9525" marT="9525" marB="0" anchor="b"/>
                </a:tc>
                <a:extLst>
                  <a:ext uri="{0D108BD9-81ED-4DB2-BD59-A6C34878D82A}">
                    <a16:rowId xmlns:a16="http://schemas.microsoft.com/office/drawing/2014/main" val="10001"/>
                  </a:ext>
                </a:extLst>
              </a:tr>
              <a:tr h="370850">
                <a:tc>
                  <a:txBody>
                    <a:bodyPr/>
                    <a:lstStyle/>
                    <a:p>
                      <a:pPr algn="r" fontAlgn="b"/>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200" b="0" u="none" strike="noStrike" dirty="0">
                          <a:effectLst/>
                        </a:rPr>
                        <a:t>8349</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update t4_status perform files to support GMAG for G18/19</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On hold</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HOLD</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765708310"/>
                  </a:ext>
                </a:extLst>
              </a:tr>
              <a:tr h="370850">
                <a:tc>
                  <a:txBody>
                    <a:bodyPr/>
                    <a:lstStyle/>
                    <a:p>
                      <a:pPr algn="r" fontAlgn="b"/>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200" b="0" u="none" strike="noStrike" dirty="0">
                          <a:effectLst/>
                        </a:rPr>
                        <a:t>7011</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DO needs a better way to configure MAG L0 data to receive on the L band in support of yaw flips</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solidFill>
                            <a:schemeClr val="tx1"/>
                          </a:solidFill>
                          <a:effectLst/>
                        </a:rPr>
                        <a:t>Closed</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solidFill>
                            <a:schemeClr val="tx1"/>
                          </a:solidFill>
                          <a:effectLst/>
                        </a:rPr>
                        <a:t>DO.09.01.00</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962793880"/>
                  </a:ext>
                </a:extLst>
              </a:tr>
            </a:tbl>
          </a:graphicData>
        </a:graphic>
      </p:graphicFrame>
    </p:spTree>
    <p:extLst>
      <p:ext uri="{BB962C8B-B14F-4D97-AF65-F5344CB8AC3E}">
        <p14:creationId xmlns:p14="http://schemas.microsoft.com/office/powerpoint/2010/main" val="3440634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5C49-B0B8-0F85-F04B-E700113855A9}"/>
              </a:ext>
            </a:extLst>
          </p:cNvPr>
          <p:cNvSpPr>
            <a:spLocks noGrp="1"/>
          </p:cNvSpPr>
          <p:nvPr>
            <p:ph type="title"/>
          </p:nvPr>
        </p:nvSpPr>
        <p:spPr/>
        <p:txBody>
          <a:bodyPr/>
          <a:lstStyle/>
          <a:p>
            <a:r>
              <a:rPr lang="en-US" dirty="0"/>
              <a:t>ADR 1482 </a:t>
            </a:r>
            <a:br>
              <a:rPr lang="en-US" dirty="0"/>
            </a:br>
            <a:r>
              <a:rPr lang="en-US" dirty="0"/>
              <a:t>GMAG Difference Transients</a:t>
            </a:r>
          </a:p>
        </p:txBody>
      </p:sp>
      <p:sp>
        <p:nvSpPr>
          <p:cNvPr id="3" name="Text Placeholder 2">
            <a:extLst>
              <a:ext uri="{FF2B5EF4-FFF2-40B4-BE49-F238E27FC236}">
                <a16:creationId xmlns:a16="http://schemas.microsoft.com/office/drawing/2014/main" id="{61AB884A-1B0A-98C3-AE23-B871B76D18FE}"/>
              </a:ext>
            </a:extLst>
          </p:cNvPr>
          <p:cNvSpPr>
            <a:spLocks noGrp="1"/>
          </p:cNvSpPr>
          <p:nvPr>
            <p:ph type="body" idx="1"/>
          </p:nvPr>
        </p:nvSpPr>
        <p:spPr>
          <a:xfrm>
            <a:off x="199027" y="4601493"/>
            <a:ext cx="8629156" cy="2390107"/>
          </a:xfrm>
        </p:spPr>
        <p:txBody>
          <a:bodyPr/>
          <a:lstStyle/>
          <a:p>
            <a:r>
              <a:rPr lang="en-US" sz="1600" dirty="0"/>
              <a:t>Geosynchronous Magnetopause Crossings (GMC) are times when Earths magnetosphere is compressed below the GOES orbit, which exposes it to the Interplanetary Magnetic Field</a:t>
            </a:r>
          </a:p>
          <a:p>
            <a:endParaRPr lang="en-US" sz="1600" dirty="0"/>
          </a:p>
          <a:p>
            <a:r>
              <a:rPr lang="en-US" sz="1600" dirty="0"/>
              <a:t>GMCs are observed in the GMAG measurements as extended periods of negative field values and large changes in the measured field</a:t>
            </a:r>
          </a:p>
          <a:p>
            <a:endParaRPr lang="en-US" sz="1600" dirty="0"/>
          </a:p>
          <a:p>
            <a:r>
              <a:rPr lang="en-US" sz="1600" dirty="0"/>
              <a:t>The right plot is a typical example of GOES-19 OB measurements during a GMC on August 17, 2024 (prior to calibrations being applied)</a:t>
            </a:r>
          </a:p>
        </p:txBody>
      </p:sp>
      <p:sp>
        <p:nvSpPr>
          <p:cNvPr id="4" name="Slide Number Placeholder 3">
            <a:extLst>
              <a:ext uri="{FF2B5EF4-FFF2-40B4-BE49-F238E27FC236}">
                <a16:creationId xmlns:a16="http://schemas.microsoft.com/office/drawing/2014/main" id="{97272C3F-C698-42C6-6D6A-27CBF820E1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pic>
        <p:nvPicPr>
          <p:cNvPr id="14" name="Picture 13">
            <a:extLst>
              <a:ext uri="{FF2B5EF4-FFF2-40B4-BE49-F238E27FC236}">
                <a16:creationId xmlns:a16="http://schemas.microsoft.com/office/drawing/2014/main" id="{1D6D50EE-8785-B215-0333-80ACAF318823}"/>
              </a:ext>
            </a:extLst>
          </p:cNvPr>
          <p:cNvPicPr>
            <a:picLocks noChangeAspect="1"/>
          </p:cNvPicPr>
          <p:nvPr/>
        </p:nvPicPr>
        <p:blipFill rotWithShape="1">
          <a:blip r:embed="rId2"/>
          <a:srcRect l="3026" t="3125" r="7763"/>
          <a:stretch/>
        </p:blipFill>
        <p:spPr>
          <a:xfrm>
            <a:off x="4696176" y="1512153"/>
            <a:ext cx="4380355" cy="2972931"/>
          </a:xfrm>
          <a:prstGeom prst="rect">
            <a:avLst/>
          </a:prstGeom>
        </p:spPr>
      </p:pic>
      <p:pic>
        <p:nvPicPr>
          <p:cNvPr id="15" name="Picture 14">
            <a:extLst>
              <a:ext uri="{FF2B5EF4-FFF2-40B4-BE49-F238E27FC236}">
                <a16:creationId xmlns:a16="http://schemas.microsoft.com/office/drawing/2014/main" id="{DFC1219E-0232-FFFB-10B7-D4EC325EFFBF}"/>
              </a:ext>
            </a:extLst>
          </p:cNvPr>
          <p:cNvPicPr>
            <a:picLocks noChangeAspect="1"/>
          </p:cNvPicPr>
          <p:nvPr/>
        </p:nvPicPr>
        <p:blipFill rotWithShape="1">
          <a:blip r:embed="rId3"/>
          <a:srcRect l="5469" b="22297"/>
          <a:stretch/>
        </p:blipFill>
        <p:spPr>
          <a:xfrm>
            <a:off x="269048" y="1503638"/>
            <a:ext cx="4065580" cy="2981446"/>
          </a:xfrm>
          <a:prstGeom prst="rect">
            <a:avLst/>
          </a:prstGeom>
        </p:spPr>
      </p:pic>
      <p:sp>
        <p:nvSpPr>
          <p:cNvPr id="16" name="TextBox 15">
            <a:extLst>
              <a:ext uri="{FF2B5EF4-FFF2-40B4-BE49-F238E27FC236}">
                <a16:creationId xmlns:a16="http://schemas.microsoft.com/office/drawing/2014/main" id="{671BF5BE-B0AA-5847-1A13-2BE5E5C12464}"/>
              </a:ext>
            </a:extLst>
          </p:cNvPr>
          <p:cNvSpPr txBox="1"/>
          <p:nvPr/>
        </p:nvSpPr>
        <p:spPr>
          <a:xfrm>
            <a:off x="269048" y="1250543"/>
            <a:ext cx="4065580" cy="523220"/>
          </a:xfrm>
          <a:prstGeom prst="rect">
            <a:avLst/>
          </a:prstGeom>
          <a:solidFill>
            <a:schemeClr val="bg1"/>
          </a:solidFill>
        </p:spPr>
        <p:txBody>
          <a:bodyPr wrap="square" rtlCol="0">
            <a:spAutoFit/>
          </a:bodyPr>
          <a:lstStyle/>
          <a:p>
            <a:pPr algn="ctr"/>
            <a:r>
              <a:rPr lang="en-US" dirty="0"/>
              <a:t>Magnetopause Location</a:t>
            </a:r>
          </a:p>
          <a:p>
            <a:pPr algn="ctr"/>
            <a:r>
              <a:rPr lang="en-US" dirty="0"/>
              <a:t>18:30 UTC 8/17/24 </a:t>
            </a:r>
          </a:p>
        </p:txBody>
      </p:sp>
      <p:sp>
        <p:nvSpPr>
          <p:cNvPr id="17" name="TextBox 16">
            <a:extLst>
              <a:ext uri="{FF2B5EF4-FFF2-40B4-BE49-F238E27FC236}">
                <a16:creationId xmlns:a16="http://schemas.microsoft.com/office/drawing/2014/main" id="{D28FE02E-D562-459F-1233-9FE009A4F723}"/>
              </a:ext>
            </a:extLst>
          </p:cNvPr>
          <p:cNvSpPr txBox="1"/>
          <p:nvPr/>
        </p:nvSpPr>
        <p:spPr>
          <a:xfrm>
            <a:off x="4696177" y="1242028"/>
            <a:ext cx="4380354" cy="523220"/>
          </a:xfrm>
          <a:prstGeom prst="rect">
            <a:avLst/>
          </a:prstGeom>
          <a:solidFill>
            <a:schemeClr val="bg1"/>
          </a:solidFill>
        </p:spPr>
        <p:txBody>
          <a:bodyPr wrap="square" rtlCol="0">
            <a:spAutoFit/>
          </a:bodyPr>
          <a:lstStyle/>
          <a:p>
            <a:pPr algn="ctr"/>
            <a:r>
              <a:rPr lang="en-US" dirty="0"/>
              <a:t>GOES-19 OB </a:t>
            </a:r>
          </a:p>
          <a:p>
            <a:pPr algn="ctr"/>
            <a:r>
              <a:rPr lang="en-US" dirty="0"/>
              <a:t>8/17/24 *uncalibrated data </a:t>
            </a:r>
          </a:p>
        </p:txBody>
      </p:sp>
      <p:sp>
        <p:nvSpPr>
          <p:cNvPr id="18" name="TextBox 17">
            <a:extLst>
              <a:ext uri="{FF2B5EF4-FFF2-40B4-BE49-F238E27FC236}">
                <a16:creationId xmlns:a16="http://schemas.microsoft.com/office/drawing/2014/main" id="{E85185F5-E493-BAD1-CBBA-77582562A273}"/>
              </a:ext>
            </a:extLst>
          </p:cNvPr>
          <p:cNvSpPr txBox="1"/>
          <p:nvPr/>
        </p:nvSpPr>
        <p:spPr>
          <a:xfrm>
            <a:off x="8752578" y="1820676"/>
            <a:ext cx="141383" cy="461665"/>
          </a:xfrm>
          <a:prstGeom prst="rect">
            <a:avLst/>
          </a:prstGeom>
          <a:solidFill>
            <a:schemeClr val="bg1"/>
          </a:solidFill>
        </p:spPr>
        <p:txBody>
          <a:bodyPr wrap="square" rtlCol="0">
            <a:spAutoFit/>
          </a:bodyPr>
          <a:lstStyle/>
          <a:p>
            <a:pPr algn="ctr"/>
            <a:r>
              <a:rPr lang="en-US" sz="800" dirty="0"/>
              <a:t>E</a:t>
            </a:r>
          </a:p>
          <a:p>
            <a:pPr algn="ctr"/>
            <a:r>
              <a:rPr lang="en-US" sz="800" dirty="0"/>
              <a:t>P</a:t>
            </a:r>
          </a:p>
          <a:p>
            <a:pPr algn="ctr"/>
            <a:r>
              <a:rPr lang="en-US" sz="800" dirty="0"/>
              <a:t>N</a:t>
            </a:r>
          </a:p>
        </p:txBody>
      </p:sp>
      <p:sp>
        <p:nvSpPr>
          <p:cNvPr id="19" name="Rectangle 18">
            <a:extLst>
              <a:ext uri="{FF2B5EF4-FFF2-40B4-BE49-F238E27FC236}">
                <a16:creationId xmlns:a16="http://schemas.microsoft.com/office/drawing/2014/main" id="{03619EAC-9748-F1CB-8544-4B043D5196F9}"/>
              </a:ext>
            </a:extLst>
          </p:cNvPr>
          <p:cNvSpPr/>
          <p:nvPr/>
        </p:nvSpPr>
        <p:spPr>
          <a:xfrm>
            <a:off x="7741920" y="1820676"/>
            <a:ext cx="771102" cy="224332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FDDF558-7C10-B468-D68E-18A5EF799057}"/>
              </a:ext>
            </a:extLst>
          </p:cNvPr>
          <p:cNvSpPr txBox="1"/>
          <p:nvPr/>
        </p:nvSpPr>
        <p:spPr>
          <a:xfrm>
            <a:off x="6714671" y="3306038"/>
            <a:ext cx="640080" cy="307777"/>
          </a:xfrm>
          <a:prstGeom prst="rect">
            <a:avLst/>
          </a:prstGeom>
          <a:noFill/>
        </p:spPr>
        <p:txBody>
          <a:bodyPr wrap="square" rtlCol="0">
            <a:spAutoFit/>
          </a:bodyPr>
          <a:lstStyle/>
          <a:p>
            <a:r>
              <a:rPr lang="en-US" dirty="0"/>
              <a:t>GMC</a:t>
            </a:r>
          </a:p>
        </p:txBody>
      </p:sp>
      <p:cxnSp>
        <p:nvCxnSpPr>
          <p:cNvPr id="22" name="Straight Arrow Connector 21">
            <a:extLst>
              <a:ext uri="{FF2B5EF4-FFF2-40B4-BE49-F238E27FC236}">
                <a16:creationId xmlns:a16="http://schemas.microsoft.com/office/drawing/2014/main" id="{6FA61C42-9C54-18D4-69EB-8812C4686DEA}"/>
              </a:ext>
            </a:extLst>
          </p:cNvPr>
          <p:cNvCxnSpPr>
            <a:cxnSpLocks/>
          </p:cNvCxnSpPr>
          <p:nvPr/>
        </p:nvCxnSpPr>
        <p:spPr>
          <a:xfrm flipV="1">
            <a:off x="7278180" y="3213557"/>
            <a:ext cx="431004" cy="2154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0395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5C49-B0B8-0F85-F04B-E700113855A9}"/>
              </a:ext>
            </a:extLst>
          </p:cNvPr>
          <p:cNvSpPr>
            <a:spLocks noGrp="1"/>
          </p:cNvSpPr>
          <p:nvPr>
            <p:ph type="title"/>
          </p:nvPr>
        </p:nvSpPr>
        <p:spPr/>
        <p:txBody>
          <a:bodyPr/>
          <a:lstStyle/>
          <a:p>
            <a:r>
              <a:rPr lang="en-US" dirty="0"/>
              <a:t>ADR 1482 GMAG Transients</a:t>
            </a:r>
          </a:p>
        </p:txBody>
      </p:sp>
      <p:sp>
        <p:nvSpPr>
          <p:cNvPr id="3" name="Text Placeholder 2">
            <a:extLst>
              <a:ext uri="{FF2B5EF4-FFF2-40B4-BE49-F238E27FC236}">
                <a16:creationId xmlns:a16="http://schemas.microsoft.com/office/drawing/2014/main" id="{61AB884A-1B0A-98C3-AE23-B871B76D18FE}"/>
              </a:ext>
            </a:extLst>
          </p:cNvPr>
          <p:cNvSpPr>
            <a:spLocks noGrp="1"/>
          </p:cNvSpPr>
          <p:nvPr>
            <p:ph type="body" idx="1"/>
          </p:nvPr>
        </p:nvSpPr>
        <p:spPr>
          <a:xfrm>
            <a:off x="0" y="774634"/>
            <a:ext cx="3728720" cy="6192078"/>
          </a:xfrm>
        </p:spPr>
        <p:txBody>
          <a:bodyPr/>
          <a:lstStyle/>
          <a:p>
            <a:endParaRPr lang="en-US" sz="1600" dirty="0"/>
          </a:p>
          <a:p>
            <a:r>
              <a:rPr lang="en-US" sz="1600" dirty="0"/>
              <a:t>During GMCs, the </a:t>
            </a:r>
            <a:r>
              <a:rPr lang="en-US" sz="1600" u="sng" dirty="0"/>
              <a:t>field values </a:t>
            </a:r>
            <a:r>
              <a:rPr lang="en-US" sz="1600" dirty="0"/>
              <a:t>are expected to change significantly while the </a:t>
            </a:r>
            <a:r>
              <a:rPr lang="en-US" sz="1600" u="sng" dirty="0"/>
              <a:t>OB – IB </a:t>
            </a:r>
            <a:r>
              <a:rPr lang="en-US" sz="1600" dirty="0"/>
              <a:t>differences are expected to remain consistent throughout the day</a:t>
            </a:r>
          </a:p>
          <a:p>
            <a:endParaRPr lang="en-US" sz="1600" dirty="0"/>
          </a:p>
          <a:p>
            <a:r>
              <a:rPr lang="en-US" sz="1600" dirty="0"/>
              <a:t>There were 4 GMC events PRIOR to GOES-19 GMAG being calibrated, which showed large variations (transients) in the range of </a:t>
            </a:r>
            <a:r>
              <a:rPr lang="en-US" sz="1600" u="sng" dirty="0"/>
              <a:t>OB - IB </a:t>
            </a:r>
            <a:r>
              <a:rPr lang="en-US" sz="1600" dirty="0"/>
              <a:t>differences during GMCs</a:t>
            </a:r>
          </a:p>
          <a:p>
            <a:pPr marL="114300" indent="0">
              <a:buNone/>
            </a:pPr>
            <a:endParaRPr lang="en-US" sz="1600" dirty="0"/>
          </a:p>
          <a:p>
            <a:r>
              <a:rPr lang="en-US" sz="1600" dirty="0"/>
              <a:t>Transients were not seen in other GOES-R mags, however, GOES-19 was launched during a period of increased solar activity and has seen more GMCs during PLT than prior GOES-R spacecraft</a:t>
            </a:r>
          </a:p>
          <a:p>
            <a:endParaRPr lang="en-US" sz="1600" dirty="0"/>
          </a:p>
          <a:p>
            <a:r>
              <a:rPr lang="en-US" sz="1600" dirty="0"/>
              <a:t>Other GOES-R mags were already calibrated when they measured their first GMC</a:t>
            </a:r>
          </a:p>
        </p:txBody>
      </p:sp>
      <p:sp>
        <p:nvSpPr>
          <p:cNvPr id="4" name="Slide Number Placeholder 3">
            <a:extLst>
              <a:ext uri="{FF2B5EF4-FFF2-40B4-BE49-F238E27FC236}">
                <a16:creationId xmlns:a16="http://schemas.microsoft.com/office/drawing/2014/main" id="{97272C3F-C698-42C6-6D6A-27CBF820E1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grpSp>
        <p:nvGrpSpPr>
          <p:cNvPr id="11" name="Group 10">
            <a:extLst>
              <a:ext uri="{FF2B5EF4-FFF2-40B4-BE49-F238E27FC236}">
                <a16:creationId xmlns:a16="http://schemas.microsoft.com/office/drawing/2014/main" id="{45131331-0FEB-720C-94FB-052FD25A39C9}"/>
              </a:ext>
            </a:extLst>
          </p:cNvPr>
          <p:cNvGrpSpPr/>
          <p:nvPr/>
        </p:nvGrpSpPr>
        <p:grpSpPr>
          <a:xfrm>
            <a:off x="3860801" y="1948443"/>
            <a:ext cx="5252720" cy="3570709"/>
            <a:chOff x="3591841" y="1635512"/>
            <a:chExt cx="5418344" cy="3865756"/>
          </a:xfrm>
        </p:grpSpPr>
        <p:pic>
          <p:nvPicPr>
            <p:cNvPr id="8" name="Picture 7">
              <a:extLst>
                <a:ext uri="{FF2B5EF4-FFF2-40B4-BE49-F238E27FC236}">
                  <a16:creationId xmlns:a16="http://schemas.microsoft.com/office/drawing/2014/main" id="{2C78D90D-D83B-9966-025E-8799538BB80C}"/>
                </a:ext>
              </a:extLst>
            </p:cNvPr>
            <p:cNvPicPr>
              <a:picLocks noChangeAspect="1"/>
            </p:cNvPicPr>
            <p:nvPr/>
          </p:nvPicPr>
          <p:blipFill rotWithShape="1">
            <a:blip r:embed="rId3"/>
            <a:srcRect l="3862" t="1007" r="8537" b="-1007"/>
            <a:stretch/>
          </p:blipFill>
          <p:spPr>
            <a:xfrm>
              <a:off x="3591841" y="1635512"/>
              <a:ext cx="5418344" cy="3865756"/>
            </a:xfrm>
            <a:prstGeom prst="rect">
              <a:avLst/>
            </a:prstGeom>
          </p:spPr>
        </p:pic>
        <p:sp>
          <p:nvSpPr>
            <p:cNvPr id="10" name="Rectangle 9">
              <a:extLst>
                <a:ext uri="{FF2B5EF4-FFF2-40B4-BE49-F238E27FC236}">
                  <a16:creationId xmlns:a16="http://schemas.microsoft.com/office/drawing/2014/main" id="{CAF9EF42-7856-732C-77E2-24A511E40170}"/>
                </a:ext>
              </a:extLst>
            </p:cNvPr>
            <p:cNvSpPr/>
            <p:nvPr/>
          </p:nvSpPr>
          <p:spPr>
            <a:xfrm>
              <a:off x="7315201" y="2136577"/>
              <a:ext cx="1092819" cy="28294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4A9016F-43CF-889B-8FC3-AFE946BDFEC4}"/>
              </a:ext>
            </a:extLst>
          </p:cNvPr>
          <p:cNvSpPr txBox="1"/>
          <p:nvPr/>
        </p:nvSpPr>
        <p:spPr>
          <a:xfrm>
            <a:off x="4681223" y="1837755"/>
            <a:ext cx="3940841" cy="523220"/>
          </a:xfrm>
          <a:prstGeom prst="rect">
            <a:avLst/>
          </a:prstGeom>
          <a:solidFill>
            <a:schemeClr val="bg1"/>
          </a:solidFill>
        </p:spPr>
        <p:txBody>
          <a:bodyPr wrap="square" rtlCol="0">
            <a:spAutoFit/>
          </a:bodyPr>
          <a:lstStyle/>
          <a:p>
            <a:pPr algn="ctr"/>
            <a:r>
              <a:rPr lang="en-US" dirty="0"/>
              <a:t>OB-IB 1 Minute Differences</a:t>
            </a:r>
          </a:p>
          <a:p>
            <a:pPr algn="ctr"/>
            <a:r>
              <a:rPr lang="en-US" dirty="0"/>
              <a:t>8/17/24 *uncalibrated data</a:t>
            </a:r>
          </a:p>
        </p:txBody>
      </p:sp>
    </p:spTree>
    <p:extLst>
      <p:ext uri="{BB962C8B-B14F-4D97-AF65-F5344CB8AC3E}">
        <p14:creationId xmlns:p14="http://schemas.microsoft.com/office/powerpoint/2010/main" val="2474593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5C49-B0B8-0F85-F04B-E700113855A9}"/>
              </a:ext>
            </a:extLst>
          </p:cNvPr>
          <p:cNvSpPr>
            <a:spLocks noGrp="1"/>
          </p:cNvSpPr>
          <p:nvPr>
            <p:ph type="title"/>
          </p:nvPr>
        </p:nvSpPr>
        <p:spPr/>
        <p:txBody>
          <a:bodyPr/>
          <a:lstStyle/>
          <a:p>
            <a:r>
              <a:rPr lang="en-US" dirty="0"/>
              <a:t>ADR 1482 GMAG Transients</a:t>
            </a:r>
          </a:p>
        </p:txBody>
      </p:sp>
      <p:sp>
        <p:nvSpPr>
          <p:cNvPr id="3" name="Text Placeholder 2">
            <a:extLst>
              <a:ext uri="{FF2B5EF4-FFF2-40B4-BE49-F238E27FC236}">
                <a16:creationId xmlns:a16="http://schemas.microsoft.com/office/drawing/2014/main" id="{61AB884A-1B0A-98C3-AE23-B871B76D18FE}"/>
              </a:ext>
            </a:extLst>
          </p:cNvPr>
          <p:cNvSpPr>
            <a:spLocks noGrp="1"/>
          </p:cNvSpPr>
          <p:nvPr>
            <p:ph type="body" idx="1"/>
          </p:nvPr>
        </p:nvSpPr>
        <p:spPr>
          <a:xfrm>
            <a:off x="5751576" y="1165505"/>
            <a:ext cx="3319716" cy="5610834"/>
          </a:xfrm>
        </p:spPr>
        <p:txBody>
          <a:bodyPr/>
          <a:lstStyle/>
          <a:p>
            <a:r>
              <a:rPr lang="en-US" sz="1400" dirty="0"/>
              <a:t>Updates were made to the calibration algorithm to include bias, alignment and orthogonality</a:t>
            </a:r>
          </a:p>
          <a:p>
            <a:endParaRPr lang="en-US" sz="1400" dirty="0"/>
          </a:p>
          <a:p>
            <a:r>
              <a:rPr lang="en-US" sz="1400" dirty="0"/>
              <a:t>Applying the calibration with orthogonality greatly reduced the sensor differences during GMC events. The top figure is the previous example event with data reprocessed to include calibrations</a:t>
            </a:r>
          </a:p>
          <a:p>
            <a:endParaRPr lang="en-US" sz="1400" dirty="0"/>
          </a:p>
          <a:p>
            <a:r>
              <a:rPr lang="en-US" sz="1400" dirty="0">
                <a:solidFill>
                  <a:schemeClr val="bg1"/>
                </a:solidFill>
                <a:latin typeface="Calibri" panose="020F0502020204030204" pitchFamily="34" charset="0"/>
                <a:cs typeface="Calibri" panose="020F0502020204030204" pitchFamily="34" charset="0"/>
              </a:rPr>
              <a:t>The average sensor difference during GMC are significantly reduced after the full calibration is applied (bottom plot)</a:t>
            </a:r>
          </a:p>
          <a:p>
            <a:endParaRPr lang="en-US" sz="1400" dirty="0">
              <a:solidFill>
                <a:schemeClr val="bg1"/>
              </a:solidFill>
              <a:latin typeface="Calibri" panose="020F0502020204030204" pitchFamily="34" charset="0"/>
              <a:cs typeface="Calibri" panose="020F0502020204030204" pitchFamily="34" charset="0"/>
            </a:endParaRPr>
          </a:p>
          <a:p>
            <a:r>
              <a:rPr lang="en-US" sz="1400"/>
              <a:t>ADR/WR </a:t>
            </a:r>
            <a:r>
              <a:rPr lang="en-US" sz="1400" dirty="0"/>
              <a:t>is closed. Continued analysis is needed to determine why the orthogonality correction improves stability during GMC, verify the calibration during future GMCs, and potentially apply improved calibrations to prior GOES-R magnetometer products</a:t>
            </a:r>
          </a:p>
          <a:p>
            <a:endParaRPr lang="en-US" sz="1400" dirty="0">
              <a:solidFill>
                <a:schemeClr val="bg1"/>
              </a:solidFill>
              <a:latin typeface="Calibri" panose="020F0502020204030204" pitchFamily="34" charset="0"/>
              <a:cs typeface="Calibri" panose="020F0502020204030204" pitchFamily="34" charset="0"/>
            </a:endParaRPr>
          </a:p>
          <a:p>
            <a:endParaRPr lang="en-US" sz="1600" dirty="0"/>
          </a:p>
        </p:txBody>
      </p:sp>
      <p:sp>
        <p:nvSpPr>
          <p:cNvPr id="4" name="Slide Number Placeholder 3">
            <a:extLst>
              <a:ext uri="{FF2B5EF4-FFF2-40B4-BE49-F238E27FC236}">
                <a16:creationId xmlns:a16="http://schemas.microsoft.com/office/drawing/2014/main" id="{97272C3F-C698-42C6-6D6A-27CBF820E13B}"/>
              </a:ext>
            </a:extLst>
          </p:cNvPr>
          <p:cNvSpPr>
            <a:spLocks noGrp="1"/>
          </p:cNvSpPr>
          <p:nvPr>
            <p:ph type="sldNum" idx="12"/>
          </p:nvPr>
        </p:nvSpPr>
        <p:spPr>
          <a:xfrm>
            <a:off x="6983412" y="6411214"/>
            <a:ext cx="2133600" cy="365125"/>
          </a:xfrm>
        </p:spPr>
        <p:txBody>
          <a:bodyPr/>
          <a:lstStyle/>
          <a:p>
            <a:pPr marL="0" lvl="0" indent="0" algn="r" rtl="0">
              <a:spcBef>
                <a:spcPts val="0"/>
              </a:spcBef>
              <a:spcAft>
                <a:spcPts val="0"/>
              </a:spcAft>
              <a:buNone/>
            </a:pPr>
            <a:fld id="{00000000-1234-1234-1234-123412341234}" type="slidenum">
              <a:rPr lang="en-US" smtClean="0"/>
              <a:t>33</a:t>
            </a:fld>
            <a:endParaRPr lang="en-US" dirty="0"/>
          </a:p>
        </p:txBody>
      </p:sp>
      <p:pic>
        <p:nvPicPr>
          <p:cNvPr id="1026" name="Picture 2">
            <a:extLst>
              <a:ext uri="{FF2B5EF4-FFF2-40B4-BE49-F238E27FC236}">
                <a16:creationId xmlns:a16="http://schemas.microsoft.com/office/drawing/2014/main" id="{63B0EA11-C3DC-C3E3-4E47-8ECDD0BB9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8" y="1110641"/>
            <a:ext cx="5614860" cy="37432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D4130E-0528-5361-BB7D-80E703589827}"/>
              </a:ext>
            </a:extLst>
          </p:cNvPr>
          <p:cNvSpPr txBox="1"/>
          <p:nvPr/>
        </p:nvSpPr>
        <p:spPr>
          <a:xfrm>
            <a:off x="733528" y="1014418"/>
            <a:ext cx="4293219" cy="461665"/>
          </a:xfrm>
          <a:prstGeom prst="rect">
            <a:avLst/>
          </a:prstGeom>
          <a:solidFill>
            <a:schemeClr val="bg1"/>
          </a:solidFill>
        </p:spPr>
        <p:txBody>
          <a:bodyPr wrap="square" rtlCol="0">
            <a:spAutoFit/>
          </a:bodyPr>
          <a:lstStyle/>
          <a:p>
            <a:pPr algn="ctr"/>
            <a:r>
              <a:rPr lang="en-US" sz="1200" dirty="0"/>
              <a:t>IB-OB Differences 8/17/24</a:t>
            </a:r>
          </a:p>
          <a:p>
            <a:pPr algn="ctr"/>
            <a:r>
              <a:rPr lang="en-US" sz="1200" dirty="0"/>
              <a:t>*data reprocessed to include new calibration values</a:t>
            </a:r>
          </a:p>
        </p:txBody>
      </p:sp>
      <p:pic>
        <p:nvPicPr>
          <p:cNvPr id="6" name="Picture 5">
            <a:extLst>
              <a:ext uri="{FF2B5EF4-FFF2-40B4-BE49-F238E27FC236}">
                <a16:creationId xmlns:a16="http://schemas.microsoft.com/office/drawing/2014/main" id="{3440A6FE-408E-353A-6EA4-C0F94D9CBD37}"/>
              </a:ext>
            </a:extLst>
          </p:cNvPr>
          <p:cNvPicPr>
            <a:picLocks noChangeAspect="1"/>
          </p:cNvPicPr>
          <p:nvPr/>
        </p:nvPicPr>
        <p:blipFill rotWithShape="1">
          <a:blip r:embed="rId3"/>
          <a:srcRect b="71460"/>
          <a:stretch/>
        </p:blipFill>
        <p:spPr>
          <a:xfrm>
            <a:off x="72708" y="4913213"/>
            <a:ext cx="4174888" cy="953175"/>
          </a:xfrm>
          <a:prstGeom prst="rect">
            <a:avLst/>
          </a:prstGeom>
        </p:spPr>
      </p:pic>
      <p:pic>
        <p:nvPicPr>
          <p:cNvPr id="7" name="Picture 6">
            <a:extLst>
              <a:ext uri="{FF2B5EF4-FFF2-40B4-BE49-F238E27FC236}">
                <a16:creationId xmlns:a16="http://schemas.microsoft.com/office/drawing/2014/main" id="{1A7DB3BB-C509-F50A-0B89-3AA057EBD2E5}"/>
              </a:ext>
            </a:extLst>
          </p:cNvPr>
          <p:cNvPicPr>
            <a:picLocks noChangeAspect="1"/>
          </p:cNvPicPr>
          <p:nvPr/>
        </p:nvPicPr>
        <p:blipFill rotWithShape="1">
          <a:blip r:embed="rId3"/>
          <a:srcRect t="71921"/>
          <a:stretch/>
        </p:blipFill>
        <p:spPr>
          <a:xfrm>
            <a:off x="72708" y="5866388"/>
            <a:ext cx="4174889" cy="937806"/>
          </a:xfrm>
          <a:prstGeom prst="rect">
            <a:avLst/>
          </a:prstGeom>
        </p:spPr>
      </p:pic>
    </p:spTree>
    <p:extLst>
      <p:ext uri="{BB962C8B-B14F-4D97-AF65-F5344CB8AC3E}">
        <p14:creationId xmlns:p14="http://schemas.microsoft.com/office/powerpoint/2010/main" val="1423070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7"/>
          <p:cNvSpPr txBox="1">
            <a:spLocks noGrp="1"/>
          </p:cNvSpPr>
          <p:nvPr>
            <p:ph type="title"/>
          </p:nvPr>
        </p:nvSpPr>
        <p:spPr>
          <a:xfrm>
            <a:off x="1734900" y="365401"/>
            <a:ext cx="5961300" cy="8537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Arial"/>
              <a:buNone/>
            </a:pPr>
            <a:r>
              <a:rPr lang="en-US" sz="3600">
                <a:latin typeface="Calibri"/>
                <a:ea typeface="Calibri"/>
                <a:cs typeface="Calibri"/>
                <a:sym typeface="Calibri"/>
              </a:rPr>
              <a:t>Path to Full Validation - PLPTs</a:t>
            </a:r>
            <a:endParaRPr/>
          </a:p>
        </p:txBody>
      </p:sp>
      <p:sp>
        <p:nvSpPr>
          <p:cNvPr id="465" name="Google Shape;465;p57"/>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lt1"/>
                </a:solidFill>
              </a:rPr>
              <a:t>34</a:t>
            </a:fld>
            <a:endParaRPr>
              <a:solidFill>
                <a:schemeClr val="lt1"/>
              </a:solidFill>
            </a:endParaRPr>
          </a:p>
        </p:txBody>
      </p:sp>
      <p:graphicFrame>
        <p:nvGraphicFramePr>
          <p:cNvPr id="466" name="Google Shape;466;p57"/>
          <p:cNvGraphicFramePr/>
          <p:nvPr>
            <p:extLst>
              <p:ext uri="{D42A27DB-BD31-4B8C-83A1-F6EECF244321}">
                <p14:modId xmlns:p14="http://schemas.microsoft.com/office/powerpoint/2010/main" val="2464192285"/>
              </p:ext>
            </p:extLst>
          </p:nvPr>
        </p:nvGraphicFramePr>
        <p:xfrm>
          <a:off x="741337" y="1546891"/>
          <a:ext cx="7661325" cy="4302800"/>
        </p:xfrm>
        <a:graphic>
          <a:graphicData uri="http://schemas.openxmlformats.org/drawingml/2006/table">
            <a:tbl>
              <a:tblPr firstRow="1" bandRow="1">
                <a:noFill/>
                <a:tableStyleId>{2F077136-1A5F-41C3-985E-745E5E209653}</a:tableStyleId>
              </a:tblPr>
              <a:tblGrid>
                <a:gridCol w="2137950">
                  <a:extLst>
                    <a:ext uri="{9D8B030D-6E8A-4147-A177-3AD203B41FA5}">
                      <a16:colId xmlns:a16="http://schemas.microsoft.com/office/drawing/2014/main" val="20000"/>
                    </a:ext>
                  </a:extLst>
                </a:gridCol>
                <a:gridCol w="1639750">
                  <a:extLst>
                    <a:ext uri="{9D8B030D-6E8A-4147-A177-3AD203B41FA5}">
                      <a16:colId xmlns:a16="http://schemas.microsoft.com/office/drawing/2014/main" val="20001"/>
                    </a:ext>
                  </a:extLst>
                </a:gridCol>
                <a:gridCol w="1639750">
                  <a:extLst>
                    <a:ext uri="{9D8B030D-6E8A-4147-A177-3AD203B41FA5}">
                      <a16:colId xmlns:a16="http://schemas.microsoft.com/office/drawing/2014/main" val="20002"/>
                    </a:ext>
                  </a:extLst>
                </a:gridCol>
                <a:gridCol w="224387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Descriptive Title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Activity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Data needed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Success criteria</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PLPT-MAG-001-Comparison to quiet field models</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Validate GMAG L1b product for geomagnetically quiet conditions (Kp &lt;2) by comparing to accepted models of Earths internal plus external magnetospheric field.</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chemeClr val="dk1"/>
                          </a:solidFill>
                          <a:latin typeface="Calibri"/>
                          <a:ea typeface="Calibri"/>
                          <a:cs typeface="Calibri"/>
                          <a:sym typeface="Calibri"/>
                        </a:rPr>
                        <a:t>90 days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kp</a:t>
                      </a:r>
                      <a:r>
                        <a:rPr lang="en-US" sz="1200" b="0" i="0" u="none" strike="noStrike" cap="none" dirty="0">
                          <a:solidFill>
                            <a:schemeClr val="dk1"/>
                          </a:solidFill>
                          <a:latin typeface="Calibri"/>
                          <a:ea typeface="Calibri"/>
                          <a:cs typeface="Calibri"/>
                          <a:sym typeface="Calibri"/>
                        </a:rPr>
                        <a:t> &lt; 2, need not be contiguous)</a:t>
                      </a:r>
                      <a:endParaRPr sz="1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 demonstrate that GMAG measurements are close to magnetic field model values.</a:t>
                      </a:r>
                      <a:endParaRPr sz="12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PLPT-MAG-002- Cross-satellite intercalibration (full resolution data)</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Validate GMAG l1b product by comparing it to operational GOES-R Series in situ magnetometer instruments.</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90 days </a:t>
                      </a:r>
                      <a:r>
                        <a:rPr lang="en-US" sz="1200" b="0" i="0" u="none" strike="noStrike" cap="none" dirty="0">
                          <a:solidFill>
                            <a:srgbClr val="000000"/>
                          </a:solidFill>
                          <a:latin typeface="Calibri"/>
                          <a:ea typeface="Calibri"/>
                          <a:cs typeface="Calibri"/>
                          <a:sym typeface="Calibri"/>
                        </a:rPr>
                        <a:t>(|</a:t>
                      </a:r>
                      <a:r>
                        <a:rPr lang="en-US" sz="1200" b="0" i="0" u="none" strike="noStrike" cap="none" dirty="0" err="1">
                          <a:solidFill>
                            <a:schemeClr val="dk1"/>
                          </a:solidFill>
                          <a:latin typeface="Calibri"/>
                          <a:ea typeface="Calibri"/>
                          <a:cs typeface="Calibri"/>
                          <a:sym typeface="Calibri"/>
                        </a:rPr>
                        <a:t>Dst</a:t>
                      </a:r>
                      <a:r>
                        <a:rPr lang="en-US" sz="1200" b="0" i="0" u="none" strike="noStrike" cap="none" dirty="0">
                          <a:solidFill>
                            <a:schemeClr val="dk1"/>
                          </a:solidFill>
                          <a:latin typeface="Calibri"/>
                          <a:ea typeface="Calibri"/>
                          <a:cs typeface="Calibri"/>
                          <a:sym typeface="Calibri"/>
                        </a:rPr>
                        <a:t>| </a:t>
                      </a:r>
                      <a:r>
                        <a:rPr lang="en-US" sz="1200" u="none" strike="noStrike" cap="none" dirty="0"/>
                        <a:t>≤</a:t>
                      </a:r>
                      <a:r>
                        <a:rPr lang="en-US" sz="1200" b="0" i="0" u="none" strike="noStrike" cap="none" dirty="0">
                          <a:solidFill>
                            <a:schemeClr val="dk1"/>
                          </a:solidFill>
                          <a:latin typeface="Calibri"/>
                          <a:ea typeface="Calibri"/>
                          <a:cs typeface="Calibri"/>
                          <a:sym typeface="Calibri"/>
                        </a:rPr>
                        <a:t> 30 </a:t>
                      </a:r>
                      <a:r>
                        <a:rPr lang="en-US" sz="1200" b="0" i="0" u="none" strike="noStrike" cap="none" dirty="0" err="1">
                          <a:solidFill>
                            <a:schemeClr val="dk1"/>
                          </a:solidFill>
                          <a:latin typeface="Calibri"/>
                          <a:ea typeface="Calibri"/>
                          <a:cs typeface="Calibri"/>
                          <a:sym typeface="Calibri"/>
                        </a:rPr>
                        <a:t>nT</a:t>
                      </a:r>
                      <a:r>
                        <a:rPr lang="en-US" sz="1400" b="0" i="0" u="none" strike="noStrike" cap="none" dirty="0">
                          <a:solidFill>
                            <a:schemeClr val="dk1"/>
                          </a:solidFill>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need not be contiguous)</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Data demonstrate that GMAG observations are consistent with other spacecraft observations.</a:t>
                      </a:r>
                      <a:endParaRPr sz="12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PLPT-MAG-003- Noise Performance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Determine the noise level of the product and compare it to the MRD values of no more than 0.3 nT on each axis.</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90 days </a:t>
                      </a:r>
                      <a:r>
                        <a:rPr lang="en-US" sz="1200" b="0" i="0" u="none" strike="noStrike" cap="none" dirty="0">
                          <a:solidFill>
                            <a:srgbClr val="000000"/>
                          </a:solidFill>
                          <a:latin typeface="Calibri"/>
                          <a:ea typeface="Calibri"/>
                          <a:cs typeface="Calibri"/>
                          <a:sym typeface="Calibri"/>
                        </a:rPr>
                        <a:t>(</a:t>
                      </a:r>
                      <a:r>
                        <a:rPr lang="en-US" sz="1200" b="0" i="0" u="none" strike="noStrike" cap="none" dirty="0" err="1">
                          <a:solidFill>
                            <a:srgbClr val="000000"/>
                          </a:solidFill>
                          <a:latin typeface="Calibri"/>
                          <a:ea typeface="Calibri"/>
                          <a:cs typeface="Calibri"/>
                          <a:sym typeface="Calibri"/>
                        </a:rPr>
                        <a:t>kp</a:t>
                      </a:r>
                      <a:r>
                        <a:rPr lang="en-US" sz="1200" b="0" i="0" u="none" strike="noStrike" cap="none" dirty="0">
                          <a:solidFill>
                            <a:srgbClr val="000000"/>
                          </a:solidFill>
                          <a:latin typeface="Calibri"/>
                          <a:ea typeface="Calibri"/>
                          <a:cs typeface="Calibri"/>
                          <a:sym typeface="Calibri"/>
                        </a:rPr>
                        <a:t> &lt; 2, need not be contiguous)</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Noise level of the product has been determined and compared to 0.3 </a:t>
                      </a:r>
                      <a:r>
                        <a:rPr lang="en-US" sz="1200" b="0" i="0" u="none" strike="noStrike" cap="none" dirty="0" err="1">
                          <a:solidFill>
                            <a:schemeClr val="dk1"/>
                          </a:solidFill>
                          <a:latin typeface="Calibri"/>
                          <a:ea typeface="Calibri"/>
                          <a:cs typeface="Calibri"/>
                          <a:sym typeface="Calibri"/>
                        </a:rPr>
                        <a:t>nT</a:t>
                      </a:r>
                      <a:r>
                        <a:rPr lang="en-US" sz="1200" b="0" i="0" u="none" strike="noStrike" cap="none" dirty="0">
                          <a:solidFill>
                            <a:schemeClr val="dk1"/>
                          </a:solidFill>
                          <a:latin typeface="Calibri"/>
                          <a:ea typeface="Calibri"/>
                          <a:cs typeface="Calibri"/>
                          <a:sym typeface="Calibri"/>
                        </a:rPr>
                        <a:t> requirement.</a:t>
                      </a:r>
                      <a:endParaRPr sz="12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
        <p:nvSpPr>
          <p:cNvPr id="467" name="Google Shape;467;p57"/>
          <p:cNvSpPr txBox="1"/>
          <p:nvPr/>
        </p:nvSpPr>
        <p:spPr>
          <a:xfrm>
            <a:off x="741337" y="5909844"/>
            <a:ext cx="31608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From MAG RIMP v2.0, July 2021</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8"/>
          <p:cNvSpPr txBox="1">
            <a:spLocks noGrp="1"/>
          </p:cNvSpPr>
          <p:nvPr>
            <p:ph type="title"/>
          </p:nvPr>
        </p:nvSpPr>
        <p:spPr>
          <a:xfrm>
            <a:off x="1564350" y="289201"/>
            <a:ext cx="5961300" cy="85379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3200">
                <a:solidFill>
                  <a:schemeClr val="lt1"/>
                </a:solidFill>
                <a:latin typeface="Calibri"/>
                <a:ea typeface="Calibri"/>
                <a:cs typeface="Calibri"/>
                <a:sym typeface="Calibri"/>
              </a:rPr>
              <a:t>MAG Performance Baseline Status</a:t>
            </a:r>
            <a:endParaRPr sz="3200">
              <a:latin typeface="Calibri"/>
              <a:ea typeface="Calibri"/>
              <a:cs typeface="Calibri"/>
              <a:sym typeface="Calibri"/>
            </a:endParaRPr>
          </a:p>
        </p:txBody>
      </p:sp>
      <p:sp>
        <p:nvSpPr>
          <p:cNvPr id="474" name="Google Shape;474;p58"/>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lt1"/>
                </a:solidFill>
              </a:rPr>
              <a:t>35</a:t>
            </a:fld>
            <a:endParaRPr>
              <a:solidFill>
                <a:schemeClr val="lt1"/>
              </a:solidFill>
            </a:endParaRPr>
          </a:p>
        </p:txBody>
      </p:sp>
      <p:graphicFrame>
        <p:nvGraphicFramePr>
          <p:cNvPr id="475" name="Google Shape;475;p58"/>
          <p:cNvGraphicFramePr/>
          <p:nvPr/>
        </p:nvGraphicFramePr>
        <p:xfrm>
          <a:off x="76200" y="1704262"/>
          <a:ext cx="8944950" cy="1351850"/>
        </p:xfrm>
        <a:graphic>
          <a:graphicData uri="http://schemas.openxmlformats.org/drawingml/2006/table">
            <a:tbl>
              <a:tblPr>
                <a:noFill/>
                <a:tableStyleId>{773E6297-93B5-4E35-BAEE-F3971D8E1A00}</a:tableStyleId>
              </a:tblPr>
              <a:tblGrid>
                <a:gridCol w="1219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3153750">
                  <a:extLst>
                    <a:ext uri="{9D8B030D-6E8A-4147-A177-3AD203B41FA5}">
                      <a16:colId xmlns:a16="http://schemas.microsoft.com/office/drawing/2014/main" val="20003"/>
                    </a:ext>
                  </a:extLst>
                </a:gridCol>
              </a:tblGrid>
              <a:tr h="16240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dk1"/>
                          </a:solidFill>
                        </a:rPr>
                        <a:t>MRD ID</a:t>
                      </a:r>
                      <a:endParaRPr sz="12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dk1"/>
                          </a:solidFill>
                        </a:rPr>
                        <a:t>Description</a:t>
                      </a:r>
                      <a:endParaRPr sz="12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u="none" strike="noStrike" cap="none">
                          <a:solidFill>
                            <a:schemeClr val="dk1"/>
                          </a:solidFill>
                        </a:rPr>
                        <a:t>Related PLPTs</a:t>
                      </a:r>
                      <a:endParaRPr sz="12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u="none" strike="noStrike" cap="none">
                          <a:solidFill>
                            <a:schemeClr val="dk1"/>
                          </a:solidFill>
                        </a:rPr>
                        <a:t>Status</a:t>
                      </a:r>
                      <a:endParaRPr sz="12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extLst>
                  <a:ext uri="{0D108BD9-81ED-4DB2-BD59-A6C34878D82A}">
                    <a16:rowId xmlns:a16="http://schemas.microsoft.com/office/drawing/2014/main" val="10000"/>
                  </a:ext>
                </a:extLst>
              </a:tr>
              <a:tr h="433050">
                <a:tc>
                  <a:txBody>
                    <a:bodyPr/>
                    <a:lstStyle/>
                    <a:p>
                      <a:pPr marL="0" marR="0" lvl="0" indent="0" algn="ctr" rtl="0">
                        <a:lnSpc>
                          <a:spcPct val="100000"/>
                        </a:lnSpc>
                        <a:spcBef>
                          <a:spcPts val="0"/>
                        </a:spcBef>
                        <a:spcAft>
                          <a:spcPts val="0"/>
                        </a:spcAft>
                        <a:buNone/>
                      </a:pPr>
                      <a:r>
                        <a:rPr lang="en-US" sz="1400" u="none" strike="noStrike" cap="none"/>
                        <a:t>2019</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MAG Product Measurement Accuracy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u="none" strike="noStrike" cap="none"/>
                        <a:t>-002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PLPTs ongoing for full validation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59350">
                <a:tc>
                  <a:txBody>
                    <a:bodyPr/>
                    <a:lstStyle/>
                    <a:p>
                      <a:pPr marL="0" marR="0" lvl="0" indent="0" algn="ctr" rtl="0">
                        <a:lnSpc>
                          <a:spcPct val="100000"/>
                        </a:lnSpc>
                        <a:spcBef>
                          <a:spcPts val="0"/>
                        </a:spcBef>
                        <a:spcAft>
                          <a:spcPts val="0"/>
                        </a:spcAft>
                        <a:buNone/>
                      </a:pPr>
                      <a:r>
                        <a:rPr lang="en-US" sz="1400" u="none" strike="noStrike" cap="none"/>
                        <a:t>662</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MAG Product Noise</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u="none" strike="noStrike" cap="none"/>
                        <a:t>-003</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PLPTs ongoing for full validation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476" name="Google Shape;476;p58"/>
          <p:cNvSpPr/>
          <p:nvPr/>
        </p:nvSpPr>
        <p:spPr>
          <a:xfrm>
            <a:off x="3200400" y="835223"/>
            <a:ext cx="2286203"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Assessment at Provisional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sp>
        <p:nvSpPr>
          <p:cNvPr id="483" name="Google Shape;483;p59"/>
          <p:cNvSpPr txBox="1">
            <a:spLocks noGrp="1"/>
          </p:cNvSpPr>
          <p:nvPr>
            <p:ph type="title"/>
          </p:nvPr>
        </p:nvSpPr>
        <p:spPr>
          <a:xfrm>
            <a:off x="1599373" y="152400"/>
            <a:ext cx="5985711" cy="79964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GOES-19 Performance Baseline Validation Status</a:t>
            </a:r>
            <a:endParaRPr dirty="0">
              <a:solidFill>
                <a:srgbClr val="FF0000"/>
              </a:solidFill>
            </a:endParaRPr>
          </a:p>
        </p:txBody>
      </p:sp>
      <p:graphicFrame>
        <p:nvGraphicFramePr>
          <p:cNvPr id="484" name="Google Shape;484;p59"/>
          <p:cNvGraphicFramePr/>
          <p:nvPr>
            <p:extLst>
              <p:ext uri="{D42A27DB-BD31-4B8C-83A1-F6EECF244321}">
                <p14:modId xmlns:p14="http://schemas.microsoft.com/office/powerpoint/2010/main" val="1809148365"/>
              </p:ext>
            </p:extLst>
          </p:nvPr>
        </p:nvGraphicFramePr>
        <p:xfrm>
          <a:off x="380999" y="1104373"/>
          <a:ext cx="8270075" cy="1798350"/>
        </p:xfrm>
        <a:graphic>
          <a:graphicData uri="http://schemas.openxmlformats.org/drawingml/2006/table">
            <a:tbl>
              <a:tblPr firstRow="1" bandRow="1">
                <a:noFill/>
                <a:tableStyleId>{7505095C-EAC4-488C-A31C-F49306D84C7C}</a:tableStyleId>
              </a:tblPr>
              <a:tblGrid>
                <a:gridCol w="1282425">
                  <a:extLst>
                    <a:ext uri="{9D8B030D-6E8A-4147-A177-3AD203B41FA5}">
                      <a16:colId xmlns:a16="http://schemas.microsoft.com/office/drawing/2014/main" val="20000"/>
                    </a:ext>
                  </a:extLst>
                </a:gridCol>
                <a:gridCol w="1841775">
                  <a:extLst>
                    <a:ext uri="{9D8B030D-6E8A-4147-A177-3AD203B41FA5}">
                      <a16:colId xmlns:a16="http://schemas.microsoft.com/office/drawing/2014/main" val="20001"/>
                    </a:ext>
                  </a:extLst>
                </a:gridCol>
                <a:gridCol w="3443475">
                  <a:extLst>
                    <a:ext uri="{9D8B030D-6E8A-4147-A177-3AD203B41FA5}">
                      <a16:colId xmlns:a16="http://schemas.microsoft.com/office/drawing/2014/main" val="20002"/>
                    </a:ext>
                  </a:extLst>
                </a:gridCol>
                <a:gridCol w="1702400">
                  <a:extLst>
                    <a:ext uri="{9D8B030D-6E8A-4147-A177-3AD203B41FA5}">
                      <a16:colId xmlns:a16="http://schemas.microsoft.com/office/drawing/2014/main" val="20003"/>
                    </a:ext>
                  </a:extLst>
                </a:gridCol>
              </a:tblGrid>
              <a:tr h="273875">
                <a:tc gridSpan="4">
                  <a:txBody>
                    <a:bodyPr/>
                    <a:lstStyle/>
                    <a:p>
                      <a:pPr marL="0" marR="0" lvl="0" indent="0" algn="ctr" rtl="0">
                        <a:lnSpc>
                          <a:spcPct val="100000"/>
                        </a:lnSpc>
                        <a:spcBef>
                          <a:spcPts val="0"/>
                        </a:spcBef>
                        <a:spcAft>
                          <a:spcPts val="0"/>
                        </a:spcAft>
                        <a:buNone/>
                      </a:pPr>
                      <a:r>
                        <a:rPr lang="en-US" sz="1600" b="1" u="none" strike="noStrike" cap="none">
                          <a:solidFill>
                            <a:schemeClr val="dk1"/>
                          </a:solidFill>
                        </a:rPr>
                        <a:t>MRD2019: Product Measurement Accuracy</a:t>
                      </a:r>
                      <a:endParaRPr sz="1600" b="1" u="none" strike="noStrike" cap="none">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3250">
                <a:tc>
                  <a:txBody>
                    <a:bodyPr/>
                    <a:lstStyle/>
                    <a:p>
                      <a:pPr marL="0" marR="0" lvl="0" indent="0" algn="l" rtl="0">
                        <a:lnSpc>
                          <a:spcPct val="100000"/>
                        </a:lnSpc>
                        <a:spcBef>
                          <a:spcPts val="0"/>
                        </a:spcBef>
                        <a:spcAft>
                          <a:spcPts val="0"/>
                        </a:spcAft>
                        <a:buNone/>
                      </a:pPr>
                      <a:r>
                        <a:rPr lang="en-US" sz="1400" b="1" u="none" strike="noStrike" cap="none">
                          <a:solidFill>
                            <a:schemeClr val="dk1"/>
                          </a:solidFill>
                        </a:rPr>
                        <a:t>Quantity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b="1" u="none" strike="noStrike" cap="none">
                          <a:solidFill>
                            <a:schemeClr val="dk1"/>
                          </a:solidFill>
                        </a:rPr>
                        <a:t>MRD Requirement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b="1" u="none" strike="noStrike" cap="none">
                          <a:solidFill>
                            <a:schemeClr val="dk1"/>
                          </a:solidFill>
                        </a:rPr>
                        <a:t>Performance Baseline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b="1" u="none" strike="noStrike" cap="none" dirty="0">
                          <a:solidFill>
                            <a:schemeClr val="dk1"/>
                          </a:solidFill>
                        </a:rPr>
                        <a:t>Provisional PLPT Measurement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99150">
                <a:tc>
                  <a:txBody>
                    <a:bodyPr/>
                    <a:lstStyle/>
                    <a:p>
                      <a:pPr marL="0" marR="0" lvl="0" indent="0" algn="l" rtl="0">
                        <a:lnSpc>
                          <a:spcPct val="100000"/>
                        </a:lnSpc>
                        <a:spcBef>
                          <a:spcPts val="0"/>
                        </a:spcBef>
                        <a:spcAft>
                          <a:spcPts val="0"/>
                        </a:spcAft>
                        <a:buNone/>
                      </a:pPr>
                      <a:r>
                        <a:rPr lang="en-US" sz="1400" u="none" strike="noStrike" cap="none">
                          <a:solidFill>
                            <a:schemeClr val="dk1"/>
                          </a:solidFill>
                        </a:rPr>
                        <a:t>Product Measurement Accuracy: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u="none" strike="noStrike" cap="none">
                          <a:solidFill>
                            <a:schemeClr val="dk1"/>
                          </a:solidFill>
                        </a:rPr>
                        <a:t>1 nT per axis</a:t>
                      </a:r>
                      <a:endParaRPr sz="1400" u="none" strike="noStrike" cap="none">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u="none" strike="noStrike" cap="none">
                          <a:solidFill>
                            <a:schemeClr val="dk1"/>
                          </a:solidFill>
                        </a:rPr>
                        <a:t>(3σ</a:t>
                      </a:r>
                      <a:r>
                        <a:rPr lang="en-US" sz="1400" u="none" strike="noStrike" cap="none" baseline="-25000">
                          <a:solidFill>
                            <a:schemeClr val="dk1"/>
                          </a:solidFill>
                        </a:rPr>
                        <a:t>x</a:t>
                      </a:r>
                      <a:r>
                        <a:rPr lang="en-US" sz="1400" u="none" strike="noStrike" cap="none">
                          <a:solidFill>
                            <a:schemeClr val="dk1"/>
                          </a:solidFill>
                        </a:rPr>
                        <a:t>,3σ</a:t>
                      </a:r>
                      <a:r>
                        <a:rPr lang="en-US" sz="1400" u="none" strike="noStrike" cap="none" baseline="-25000">
                          <a:solidFill>
                            <a:schemeClr val="dk1"/>
                          </a:solidFill>
                        </a:rPr>
                        <a:t>y</a:t>
                      </a:r>
                      <a:r>
                        <a:rPr lang="en-US" sz="1400" u="none" strike="noStrike" cap="none">
                          <a:solidFill>
                            <a:schemeClr val="dk1"/>
                          </a:solidFill>
                        </a:rPr>
                        <a:t>,3σ</a:t>
                      </a:r>
                      <a:r>
                        <a:rPr lang="en-US" sz="1400" u="none" strike="noStrike" cap="none" baseline="-25000">
                          <a:solidFill>
                            <a:schemeClr val="dk1"/>
                          </a:solidFill>
                        </a:rPr>
                        <a:t>z</a:t>
                      </a:r>
                      <a:r>
                        <a:rPr lang="en-US" sz="1400" u="none" strike="noStrike" cap="none">
                          <a:solidFill>
                            <a:schemeClr val="dk1"/>
                          </a:solidFill>
                        </a:rPr>
                        <a:t>)  1 nT per axis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b="0" i="0" u="none" strike="noStrike" cap="none" dirty="0">
                          <a:solidFill>
                            <a:schemeClr val="dk1"/>
                          </a:solidFill>
                          <a:latin typeface="Arial"/>
                          <a:ea typeface="Arial"/>
                          <a:cs typeface="Arial"/>
                          <a:sym typeface="Arial"/>
                        </a:rPr>
                        <a:t>± 1 </a:t>
                      </a:r>
                      <a:r>
                        <a:rPr lang="en-US" sz="1400" b="0" i="0" u="none" strike="noStrike" cap="none" dirty="0" err="1">
                          <a:solidFill>
                            <a:schemeClr val="dk1"/>
                          </a:solidFill>
                          <a:latin typeface="Arial"/>
                          <a:ea typeface="Arial"/>
                          <a:cs typeface="Arial"/>
                          <a:sym typeface="Arial"/>
                        </a:rPr>
                        <a:t>nT</a:t>
                      </a:r>
                      <a:r>
                        <a:rPr lang="en-US" sz="1400" b="0" i="0" u="none" strike="noStrike" cap="none" dirty="0">
                          <a:solidFill>
                            <a:schemeClr val="dk1"/>
                          </a:solidFill>
                          <a:latin typeface="Arial"/>
                          <a:ea typeface="Arial"/>
                          <a:cs typeface="Arial"/>
                          <a:sym typeface="Arial"/>
                        </a:rPr>
                        <a:t> (per axis). </a:t>
                      </a:r>
                      <a:endParaRPr sz="1400" b="0" u="none" strike="noStrike" cap="none" dirty="0"/>
                    </a:p>
                    <a:p>
                      <a:pPr marL="0" marR="0" lvl="0" indent="0" algn="l" rtl="0">
                        <a:lnSpc>
                          <a:spcPct val="100000"/>
                        </a:lnSpc>
                        <a:spcBef>
                          <a:spcPts val="0"/>
                        </a:spcBef>
                        <a:spcAft>
                          <a:spcPts val="0"/>
                        </a:spcAft>
                        <a:buNone/>
                      </a:pPr>
                      <a:r>
                        <a:rPr lang="en-US" sz="1400" b="0" i="0" u="none" strike="noStrike" cap="none" dirty="0">
                          <a:solidFill>
                            <a:schemeClr val="dk1"/>
                          </a:solidFill>
                          <a:latin typeface="Arial"/>
                          <a:ea typeface="Arial"/>
                          <a:cs typeface="Arial"/>
                          <a:sym typeface="Arial"/>
                        </a:rPr>
                        <a:t>(not including </a:t>
                      </a:r>
                      <a:r>
                        <a:rPr lang="en-US" sz="1400" b="0" i="0" u="none" strike="noStrike" cap="none" dirty="0" err="1">
                          <a:solidFill>
                            <a:schemeClr val="dk1"/>
                          </a:solidFill>
                          <a:latin typeface="Arial"/>
                          <a:ea typeface="Arial"/>
                          <a:cs typeface="Arial"/>
                          <a:sym typeface="Arial"/>
                        </a:rPr>
                        <a:t>arcjet</a:t>
                      </a:r>
                      <a:r>
                        <a:rPr lang="en-US" sz="1400" b="0" i="0" u="none" strike="noStrike" cap="none" dirty="0">
                          <a:solidFill>
                            <a:schemeClr val="dk1"/>
                          </a:solidFill>
                          <a:latin typeface="Arial"/>
                          <a:ea typeface="Arial"/>
                          <a:cs typeface="Arial"/>
                          <a:sym typeface="Arial"/>
                        </a:rPr>
                        <a:t> periods)</a:t>
                      </a:r>
                      <a:br>
                        <a:rPr lang="en-US" sz="1400" u="none" strike="noStrike" cap="none" dirty="0"/>
                      </a:br>
                      <a:endParaRPr sz="1400" u="none" strike="noStrike" cap="none" dirty="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485" name="Google Shape;485;p59"/>
          <p:cNvGraphicFramePr/>
          <p:nvPr>
            <p:extLst>
              <p:ext uri="{D42A27DB-BD31-4B8C-83A1-F6EECF244321}">
                <p14:modId xmlns:p14="http://schemas.microsoft.com/office/powerpoint/2010/main" val="934201462"/>
              </p:ext>
            </p:extLst>
          </p:nvPr>
        </p:nvGraphicFramePr>
        <p:xfrm>
          <a:off x="380993" y="4950003"/>
          <a:ext cx="8270050" cy="1620550"/>
        </p:xfrm>
        <a:graphic>
          <a:graphicData uri="http://schemas.openxmlformats.org/drawingml/2006/table">
            <a:tbl>
              <a:tblPr firstRow="1" bandRow="1">
                <a:noFill/>
                <a:tableStyleId>{7505095C-EAC4-488C-A31C-F49306D84C7C}</a:tableStyleId>
              </a:tblPr>
              <a:tblGrid>
                <a:gridCol w="95485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50">
                <a:tc gridSpan="4">
                  <a:txBody>
                    <a:bodyPr/>
                    <a:lstStyle/>
                    <a:p>
                      <a:pPr marL="0" marR="0" lvl="0" indent="0" algn="ctr" rtl="0">
                        <a:lnSpc>
                          <a:spcPct val="100000"/>
                        </a:lnSpc>
                        <a:spcBef>
                          <a:spcPts val="0"/>
                        </a:spcBef>
                        <a:spcAft>
                          <a:spcPts val="0"/>
                        </a:spcAft>
                        <a:buNone/>
                      </a:pPr>
                      <a:r>
                        <a:rPr lang="en-US" sz="1600" b="1" u="none" strike="noStrike" cap="none" dirty="0"/>
                        <a:t>MRD662: Noise</a:t>
                      </a:r>
                      <a:endParaRPr sz="16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400" b="1" u="none" strike="noStrike" cap="none"/>
                        <a:t>Quantity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b="1" u="none" strike="noStrike" cap="none"/>
                        <a:t>MRD Requirement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b="1" u="none" strike="noStrike" cap="none"/>
                        <a:t>Performance Baseline</a:t>
                      </a:r>
                      <a:endParaRPr sz="1400" b="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b="1" u="none" strike="noStrike" cap="none" dirty="0"/>
                        <a:t>Provisional PLPT Measurement</a:t>
                      </a:r>
                      <a:endParaRPr sz="1400" b="1" u="none" strike="noStrike" cap="none" baseline="300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38975">
                <a:tc>
                  <a:txBody>
                    <a:bodyPr/>
                    <a:lstStyle/>
                    <a:p>
                      <a:pPr marL="0" marR="0" lvl="0" indent="0" algn="l" rtl="0">
                        <a:lnSpc>
                          <a:spcPct val="100000"/>
                        </a:lnSpc>
                        <a:spcBef>
                          <a:spcPts val="0"/>
                        </a:spcBef>
                        <a:spcAft>
                          <a:spcPts val="0"/>
                        </a:spcAft>
                        <a:buNone/>
                      </a:pPr>
                      <a:r>
                        <a:rPr lang="en-US" sz="1400" u="none" strike="noStrike" cap="none"/>
                        <a:t>Product Noise:</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u="none" strike="noStrike" cap="none"/>
                        <a:t>Fluctuations &lt; 0.3 nT</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u="none" strike="noStrike" cap="none"/>
                        <a:t>Low pass filter removes all transients with frequencies ≥ 2.5 Hz</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b="0" i="0" u="none" strike="noStrike" cap="none" dirty="0">
                          <a:solidFill>
                            <a:schemeClr val="dk1"/>
                          </a:solidFill>
                          <a:latin typeface="Arial"/>
                          <a:ea typeface="Arial"/>
                          <a:cs typeface="Arial"/>
                          <a:sym typeface="Arial"/>
                        </a:rPr>
                        <a:t>0.3nT at &lt; 2.5 Hz</a:t>
                      </a:r>
                      <a:endParaRPr sz="1400" b="0" u="none" strike="noStrike" cap="none" dirty="0"/>
                    </a:p>
                    <a:p>
                      <a:pPr marL="0" marR="0" lvl="0" indent="0" algn="l" rtl="0">
                        <a:lnSpc>
                          <a:spcPct val="100000"/>
                        </a:lnSpc>
                        <a:spcBef>
                          <a:spcPts val="0"/>
                        </a:spcBef>
                        <a:spcAft>
                          <a:spcPts val="0"/>
                        </a:spcAft>
                        <a:buNone/>
                      </a:pPr>
                      <a:r>
                        <a:rPr lang="en-US" sz="1400" b="0" i="0" u="none" strike="noStrike" cap="none" dirty="0">
                          <a:solidFill>
                            <a:schemeClr val="dk1"/>
                          </a:solidFill>
                          <a:latin typeface="Arial"/>
                          <a:ea typeface="Arial"/>
                          <a:cs typeface="Arial"/>
                          <a:sym typeface="Arial"/>
                        </a:rPr>
                        <a:t>(not including </a:t>
                      </a:r>
                      <a:r>
                        <a:rPr lang="en-US" sz="1400" b="0" i="0" u="none" strike="noStrike" cap="none" dirty="0" err="1">
                          <a:solidFill>
                            <a:schemeClr val="dk1"/>
                          </a:solidFill>
                          <a:latin typeface="Arial"/>
                          <a:ea typeface="Arial"/>
                          <a:cs typeface="Arial"/>
                          <a:sym typeface="Arial"/>
                        </a:rPr>
                        <a:t>arcjet</a:t>
                      </a:r>
                      <a:r>
                        <a:rPr lang="en-US" sz="1400" b="0" i="0" u="none" strike="noStrike" cap="none" dirty="0">
                          <a:solidFill>
                            <a:schemeClr val="dk1"/>
                          </a:solidFill>
                          <a:latin typeface="Arial"/>
                          <a:ea typeface="Arial"/>
                          <a:cs typeface="Arial"/>
                          <a:sym typeface="Arial"/>
                        </a:rPr>
                        <a:t> periods)</a:t>
                      </a:r>
                      <a:endParaRPr sz="1400" b="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486" name="Google Shape;486;p59"/>
          <p:cNvGraphicFramePr/>
          <p:nvPr>
            <p:extLst>
              <p:ext uri="{D42A27DB-BD31-4B8C-83A1-F6EECF244321}">
                <p14:modId xmlns:p14="http://schemas.microsoft.com/office/powerpoint/2010/main" val="4136548776"/>
              </p:ext>
            </p:extLst>
          </p:nvPr>
        </p:nvGraphicFramePr>
        <p:xfrm>
          <a:off x="380996" y="2902723"/>
          <a:ext cx="8270075" cy="2047280"/>
        </p:xfrm>
        <a:graphic>
          <a:graphicData uri="http://schemas.openxmlformats.org/drawingml/2006/table">
            <a:tbl>
              <a:tblPr firstRow="1" bandRow="1">
                <a:noFill/>
                <a:tableStyleId>{7505095C-EAC4-488C-A31C-F49306D84C7C}</a:tableStyleId>
              </a:tblPr>
              <a:tblGrid>
                <a:gridCol w="1287375">
                  <a:extLst>
                    <a:ext uri="{9D8B030D-6E8A-4147-A177-3AD203B41FA5}">
                      <a16:colId xmlns:a16="http://schemas.microsoft.com/office/drawing/2014/main" val="20000"/>
                    </a:ext>
                  </a:extLst>
                </a:gridCol>
                <a:gridCol w="1747475">
                  <a:extLst>
                    <a:ext uri="{9D8B030D-6E8A-4147-A177-3AD203B41FA5}">
                      <a16:colId xmlns:a16="http://schemas.microsoft.com/office/drawing/2014/main" val="20001"/>
                    </a:ext>
                  </a:extLst>
                </a:gridCol>
                <a:gridCol w="3541500">
                  <a:extLst>
                    <a:ext uri="{9D8B030D-6E8A-4147-A177-3AD203B41FA5}">
                      <a16:colId xmlns:a16="http://schemas.microsoft.com/office/drawing/2014/main" val="20002"/>
                    </a:ext>
                  </a:extLst>
                </a:gridCol>
                <a:gridCol w="1693725">
                  <a:extLst>
                    <a:ext uri="{9D8B030D-6E8A-4147-A177-3AD203B41FA5}">
                      <a16:colId xmlns:a16="http://schemas.microsoft.com/office/drawing/2014/main" val="20003"/>
                    </a:ext>
                  </a:extLst>
                </a:gridCol>
              </a:tblGrid>
              <a:tr h="370850">
                <a:tc gridSpan="4">
                  <a:txBody>
                    <a:bodyPr/>
                    <a:lstStyle/>
                    <a:p>
                      <a:pPr marL="0" marR="0" lvl="0" indent="0" algn="ctr" rtl="0">
                        <a:lnSpc>
                          <a:spcPct val="100000"/>
                        </a:lnSpc>
                        <a:spcBef>
                          <a:spcPts val="0"/>
                        </a:spcBef>
                        <a:spcAft>
                          <a:spcPts val="0"/>
                        </a:spcAft>
                        <a:buNone/>
                      </a:pPr>
                      <a:r>
                        <a:rPr lang="en-US" sz="1600" b="1" u="none" strike="noStrike" cap="none" dirty="0"/>
                        <a:t>MRD2022: Product Measurement Precision</a:t>
                      </a:r>
                      <a:endParaRPr sz="1600" b="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400" b="1" u="none" strike="noStrike" cap="none"/>
                        <a:t>Quantity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b="1" u="none" strike="noStrike" cap="none"/>
                        <a:t>MRD Requirement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b="1" u="none" strike="noStrike" cap="none"/>
                        <a:t>Performance Baseline¹</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b="1" u="none" strike="noStrike" cap="none" dirty="0"/>
                        <a:t>Provisional PLPT Measurement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400" u="none" strike="noStrike" cap="none"/>
                        <a:t>Product Measurement Precision: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u="none" strike="noStrike" cap="none"/>
                        <a:t>≤ 0.016 nT (per axis)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u="none" strike="noStrike" cap="none"/>
                        <a:t>One bit resolution = 0.016 nT/axis.</a:t>
                      </a:r>
                      <a:endParaRPr/>
                    </a:p>
                    <a:p>
                      <a:pPr marL="0" marR="0" lvl="0" indent="0" algn="l" rtl="0">
                        <a:lnSpc>
                          <a:spcPct val="100000"/>
                        </a:lnSpc>
                        <a:spcBef>
                          <a:spcPts val="0"/>
                        </a:spcBef>
                        <a:spcAft>
                          <a:spcPts val="0"/>
                        </a:spcAft>
                        <a:buNone/>
                      </a:pPr>
                      <a:r>
                        <a:rPr lang="en-US" sz="1400" u="none" strike="noStrike" cap="none"/>
                        <a:t>Precision ≥ sensor noise level = 0.100 nT/axis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0.1 </a:t>
                      </a:r>
                      <a:r>
                        <a:rPr lang="en-US" sz="1400" b="0" i="0" u="none" strike="noStrike" cap="none" dirty="0" err="1">
                          <a:solidFill>
                            <a:srgbClr val="000000"/>
                          </a:solidFill>
                          <a:latin typeface="Arial"/>
                          <a:ea typeface="Arial"/>
                          <a:cs typeface="Arial"/>
                          <a:sym typeface="Arial"/>
                        </a:rPr>
                        <a:t>nT</a:t>
                      </a:r>
                      <a:r>
                        <a:rPr lang="en-US" sz="1400" b="0" i="0" u="none" strike="noStrike" cap="none" dirty="0">
                          <a:solidFill>
                            <a:srgbClr val="000000"/>
                          </a:solidFill>
                          <a:latin typeface="Arial"/>
                          <a:ea typeface="Arial"/>
                          <a:cs typeface="Arial"/>
                          <a:sym typeface="Arial"/>
                        </a:rPr>
                        <a:t> </a:t>
                      </a:r>
                      <a:endParaRPr sz="1400" b="0" u="none" strike="noStrike" cap="none" dirty="0">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(not including </a:t>
                      </a:r>
                      <a:r>
                        <a:rPr lang="en-US" sz="1400" b="0" i="0" u="none" strike="noStrike" cap="none" dirty="0" err="1">
                          <a:solidFill>
                            <a:srgbClr val="000000"/>
                          </a:solidFill>
                          <a:latin typeface="Arial"/>
                          <a:ea typeface="Arial"/>
                          <a:cs typeface="Arial"/>
                          <a:sym typeface="Arial"/>
                        </a:rPr>
                        <a:t>arcjet</a:t>
                      </a:r>
                      <a:r>
                        <a:rPr lang="en-US" sz="1400" b="0" i="0" u="none" strike="noStrike" cap="none" dirty="0">
                          <a:solidFill>
                            <a:srgbClr val="000000"/>
                          </a:solidFill>
                          <a:latin typeface="Arial"/>
                          <a:ea typeface="Arial"/>
                          <a:cs typeface="Arial"/>
                          <a:sym typeface="Arial"/>
                        </a:rPr>
                        <a:t> periods)</a:t>
                      </a:r>
                      <a:endParaRPr sz="1400" b="0" u="none" strike="noStrike" cap="none" dirty="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gridSpan="4">
                  <a:txBody>
                    <a:bodyPr/>
                    <a:lstStyle/>
                    <a:p>
                      <a:pPr marL="0" marR="0" lvl="0" indent="0" algn="l" rtl="0">
                        <a:lnSpc>
                          <a:spcPct val="100000"/>
                        </a:lnSpc>
                        <a:spcBef>
                          <a:spcPts val="0"/>
                        </a:spcBef>
                        <a:spcAft>
                          <a:spcPts val="0"/>
                        </a:spcAft>
                        <a:buNone/>
                      </a:pPr>
                      <a:r>
                        <a:rPr lang="en-US" sz="1200" u="none" strike="noStrike" cap="none" dirty="0"/>
                        <a:t>¹</a:t>
                      </a:r>
                      <a:r>
                        <a:rPr lang="en-US" sz="1000" u="none" strike="noStrike" cap="none" dirty="0"/>
                        <a:t>This requirement has flowed down to the magnetometer instrument to mean that the magnetic field shall have a resolution of 0.016 </a:t>
                      </a:r>
                      <a:r>
                        <a:rPr lang="en-US" sz="1000" u="none" strike="noStrike" cap="none" dirty="0" err="1"/>
                        <a:t>nT</a:t>
                      </a:r>
                      <a:r>
                        <a:rPr lang="en-US" sz="1000" u="none" strike="noStrike" cap="none" dirty="0"/>
                        <a:t> per axis.</a:t>
                      </a:r>
                      <a:endParaRPr dirty="0"/>
                    </a:p>
                    <a:p>
                      <a:pPr marL="0" marR="0" lvl="0" indent="0" algn="l" rtl="0">
                        <a:lnSpc>
                          <a:spcPct val="100000"/>
                        </a:lnSpc>
                        <a:spcBef>
                          <a:spcPts val="0"/>
                        </a:spcBef>
                        <a:spcAft>
                          <a:spcPts val="0"/>
                        </a:spcAft>
                        <a:buNone/>
                      </a:pPr>
                      <a:r>
                        <a:rPr lang="en-US" sz="1000" u="none" strike="noStrike" cap="none" dirty="0"/>
                        <a:t>Based on the MRD definition of precision, the product with vary by at least the noise level of the sensor.</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0"/>
          <p:cNvSpPr txBox="1">
            <a:spLocks noGrp="1"/>
          </p:cNvSpPr>
          <p:nvPr>
            <p:ph type="title"/>
          </p:nvPr>
        </p:nvSpPr>
        <p:spPr>
          <a:xfrm>
            <a:off x="1828800" y="1793"/>
            <a:ext cx="5961300" cy="53508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Arial"/>
              <a:buNone/>
            </a:pPr>
            <a:r>
              <a:rPr lang="en-US" sz="3600">
                <a:latin typeface="Calibri"/>
                <a:ea typeface="Calibri"/>
                <a:cs typeface="Calibri"/>
                <a:sym typeface="Calibri"/>
              </a:rPr>
              <a:t>Path to Full Validation – Risks</a:t>
            </a:r>
            <a:endParaRPr/>
          </a:p>
        </p:txBody>
      </p:sp>
      <p:sp>
        <p:nvSpPr>
          <p:cNvPr id="493" name="Google Shape;493;p60"/>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graphicFrame>
        <p:nvGraphicFramePr>
          <p:cNvPr id="494" name="Google Shape;494;p60"/>
          <p:cNvGraphicFramePr/>
          <p:nvPr>
            <p:extLst>
              <p:ext uri="{D42A27DB-BD31-4B8C-83A1-F6EECF244321}">
                <p14:modId xmlns:p14="http://schemas.microsoft.com/office/powerpoint/2010/main" val="3532972611"/>
              </p:ext>
            </p:extLst>
          </p:nvPr>
        </p:nvGraphicFramePr>
        <p:xfrm>
          <a:off x="224684" y="1161350"/>
          <a:ext cx="8694600" cy="3291165"/>
        </p:xfrm>
        <a:graphic>
          <a:graphicData uri="http://schemas.openxmlformats.org/drawingml/2006/table">
            <a:tbl>
              <a:tblPr>
                <a:noFill/>
                <a:tableStyleId>{773E6297-93B5-4E35-BAEE-F3971D8E1A00}</a:tableStyleId>
              </a:tblPr>
              <a:tblGrid>
                <a:gridCol w="1439350">
                  <a:extLst>
                    <a:ext uri="{9D8B030D-6E8A-4147-A177-3AD203B41FA5}">
                      <a16:colId xmlns:a16="http://schemas.microsoft.com/office/drawing/2014/main" val="20000"/>
                    </a:ext>
                  </a:extLst>
                </a:gridCol>
                <a:gridCol w="2368850">
                  <a:extLst>
                    <a:ext uri="{9D8B030D-6E8A-4147-A177-3AD203B41FA5}">
                      <a16:colId xmlns:a16="http://schemas.microsoft.com/office/drawing/2014/main" val="20001"/>
                    </a:ext>
                  </a:extLst>
                </a:gridCol>
                <a:gridCol w="2264375">
                  <a:extLst>
                    <a:ext uri="{9D8B030D-6E8A-4147-A177-3AD203B41FA5}">
                      <a16:colId xmlns:a16="http://schemas.microsoft.com/office/drawing/2014/main" val="20002"/>
                    </a:ext>
                  </a:extLst>
                </a:gridCol>
                <a:gridCol w="2622025">
                  <a:extLst>
                    <a:ext uri="{9D8B030D-6E8A-4147-A177-3AD203B41FA5}">
                      <a16:colId xmlns:a16="http://schemas.microsoft.com/office/drawing/2014/main" val="20003"/>
                    </a:ext>
                  </a:extLst>
                </a:gridCol>
              </a:tblGrid>
              <a:tr h="31715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Risk Name</a:t>
                      </a:r>
                      <a:endParaRPr sz="1600" u="none" strike="noStrike" cap="none"/>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Description</a:t>
                      </a:r>
                      <a:endParaRPr sz="1400" u="none" strike="noStrike" cap="none"/>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Impact</a:t>
                      </a:r>
                      <a:endParaRPr sz="1400" u="none" strike="noStrike" cap="none"/>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Mitigation and Schedule</a:t>
                      </a:r>
                      <a:endParaRPr sz="1600" u="none" strike="noStrike" cap="none"/>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819900">
                <a:tc>
                  <a:txBody>
                    <a:bodyPr/>
                    <a:lstStyle/>
                    <a:p>
                      <a:pPr marL="0" marR="0" lvl="0" indent="0" algn="ctr" rtl="0">
                        <a:lnSpc>
                          <a:spcPct val="100000"/>
                        </a:lnSpc>
                        <a:spcBef>
                          <a:spcPts val="0"/>
                        </a:spcBef>
                        <a:spcAft>
                          <a:spcPts val="0"/>
                        </a:spcAft>
                        <a:buNone/>
                      </a:pPr>
                      <a:r>
                        <a:rPr lang="en-US" sz="1200" b="0" i="0" u="none" strike="noStrike" cap="none" dirty="0" err="1">
                          <a:solidFill>
                            <a:srgbClr val="000000"/>
                          </a:solidFill>
                          <a:latin typeface="Arial"/>
                          <a:ea typeface="Arial"/>
                          <a:cs typeface="Arial"/>
                          <a:sym typeface="Arial"/>
                        </a:rPr>
                        <a:t>Arcjet</a:t>
                      </a:r>
                      <a:r>
                        <a:rPr lang="en-US" sz="1200" b="0" i="0" u="none" strike="noStrike" cap="none" dirty="0">
                          <a:solidFill>
                            <a:srgbClr val="000000"/>
                          </a:solidFill>
                          <a:latin typeface="Arial"/>
                          <a:ea typeface="Arial"/>
                          <a:cs typeface="Arial"/>
                          <a:sym typeface="Arial"/>
                        </a:rPr>
                        <a:t> flag and correction</a:t>
                      </a:r>
                      <a:endParaRPr sz="1400" u="none" strike="noStrike" cap="none" dirty="0"/>
                    </a:p>
                  </a:txBody>
                  <a:tcPr marL="95250" marR="95250" marT="47625" marB="476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Current </a:t>
                      </a:r>
                      <a:r>
                        <a:rPr lang="en-US" sz="1200" b="0" i="0" u="none" strike="noStrike" cap="none" dirty="0" err="1">
                          <a:solidFill>
                            <a:srgbClr val="000000"/>
                          </a:solidFill>
                          <a:latin typeface="Arial"/>
                          <a:ea typeface="Arial"/>
                          <a:cs typeface="Arial"/>
                          <a:sym typeface="Arial"/>
                        </a:rPr>
                        <a:t>Arcjet</a:t>
                      </a:r>
                      <a:r>
                        <a:rPr lang="en-US" sz="1200" b="0" i="0" u="none" strike="noStrike" cap="none" dirty="0">
                          <a:solidFill>
                            <a:srgbClr val="000000"/>
                          </a:solidFill>
                          <a:latin typeface="Arial"/>
                          <a:ea typeface="Arial"/>
                          <a:cs typeface="Arial"/>
                          <a:sym typeface="Arial"/>
                        </a:rPr>
                        <a:t> correction needs to have continued analysis. Analysis of how well the </a:t>
                      </a:r>
                      <a:r>
                        <a:rPr lang="en-US" sz="1200" b="0" i="0" u="none" strike="noStrike" cap="none" dirty="0" err="1">
                          <a:solidFill>
                            <a:srgbClr val="000000"/>
                          </a:solidFill>
                          <a:latin typeface="Arial"/>
                          <a:ea typeface="Arial"/>
                          <a:cs typeface="Arial"/>
                          <a:sym typeface="Arial"/>
                        </a:rPr>
                        <a:t>arcjet</a:t>
                      </a:r>
                      <a:r>
                        <a:rPr lang="en-US" sz="1200" b="0" i="0" u="none" strike="noStrike" cap="none" dirty="0">
                          <a:solidFill>
                            <a:srgbClr val="000000"/>
                          </a:solidFill>
                          <a:latin typeface="Arial"/>
                          <a:ea typeface="Arial"/>
                          <a:cs typeface="Arial"/>
                          <a:sym typeface="Arial"/>
                        </a:rPr>
                        <a:t> flag and correction algorithm work over the next months could show flag and algorithm do not work well. Additionally, changes to </a:t>
                      </a:r>
                      <a:r>
                        <a:rPr lang="en-US" sz="1200" b="0" i="0" u="none" strike="noStrike" cap="none" dirty="0" err="1">
                          <a:solidFill>
                            <a:srgbClr val="000000"/>
                          </a:solidFill>
                          <a:latin typeface="Arial"/>
                          <a:ea typeface="Arial"/>
                          <a:cs typeface="Arial"/>
                          <a:sym typeface="Arial"/>
                        </a:rPr>
                        <a:t>arcjet</a:t>
                      </a:r>
                      <a:r>
                        <a:rPr lang="en-US" sz="1200" b="0" i="0" u="none" strike="noStrike" cap="none" dirty="0">
                          <a:solidFill>
                            <a:srgbClr val="000000"/>
                          </a:solidFill>
                          <a:latin typeface="Arial"/>
                          <a:ea typeface="Arial"/>
                          <a:cs typeface="Arial"/>
                          <a:sym typeface="Arial"/>
                        </a:rPr>
                        <a:t> firing configurations could make correction not work.</a:t>
                      </a:r>
                      <a:endParaRPr sz="1400" u="none" strike="noStrike" cap="none" dirty="0"/>
                    </a:p>
                  </a:txBody>
                  <a:tcPr marL="95250" marR="95250" marT="47625" marB="476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Risk GMAG L1b corrected variables being worse than uncorrected variables. </a:t>
                      </a:r>
                      <a:endParaRPr sz="1400" u="none" strike="noStrike" cap="none"/>
                    </a:p>
                  </a:txBody>
                  <a:tcPr marL="95250" marR="95250" marT="47625" marB="476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NCEI will undertake detailed analysis of the </a:t>
                      </a:r>
                      <a:r>
                        <a:rPr lang="en-US" sz="1200" b="0" i="0" u="none" strike="noStrike" cap="none" dirty="0" err="1">
                          <a:solidFill>
                            <a:srgbClr val="000000"/>
                          </a:solidFill>
                          <a:latin typeface="Arial"/>
                          <a:ea typeface="Arial"/>
                          <a:cs typeface="Arial"/>
                          <a:sym typeface="Arial"/>
                        </a:rPr>
                        <a:t>arcjet</a:t>
                      </a:r>
                      <a:r>
                        <a:rPr lang="en-US" sz="1200" b="0" i="0" u="none" strike="noStrike" cap="none" dirty="0">
                          <a:solidFill>
                            <a:srgbClr val="000000"/>
                          </a:solidFill>
                          <a:latin typeface="Arial"/>
                          <a:ea typeface="Arial"/>
                          <a:cs typeface="Arial"/>
                          <a:sym typeface="Arial"/>
                        </a:rPr>
                        <a:t> flag and correction outputs after implementation in L1b product. NCEI will also continue work towards an improved </a:t>
                      </a:r>
                      <a:r>
                        <a:rPr lang="en-US" sz="1200" b="0" i="0" u="none" strike="noStrike" cap="none" dirty="0" err="1">
                          <a:solidFill>
                            <a:srgbClr val="000000"/>
                          </a:solidFill>
                          <a:latin typeface="Arial"/>
                          <a:ea typeface="Arial"/>
                          <a:cs typeface="Arial"/>
                          <a:sym typeface="Arial"/>
                        </a:rPr>
                        <a:t>arcjet</a:t>
                      </a:r>
                      <a:r>
                        <a:rPr lang="en-US" sz="1200" b="0" i="0" u="none" strike="noStrike" cap="none" dirty="0">
                          <a:solidFill>
                            <a:srgbClr val="000000"/>
                          </a:solidFill>
                          <a:latin typeface="Arial"/>
                          <a:ea typeface="Arial"/>
                          <a:cs typeface="Arial"/>
                          <a:sym typeface="Arial"/>
                        </a:rPr>
                        <a:t> correction.</a:t>
                      </a:r>
                      <a:endParaRPr sz="1400" u="none" strike="noStrike" cap="none" dirty="0"/>
                    </a:p>
                  </a:txBody>
                  <a:tcPr marL="95250" marR="95250" marT="47625" marB="476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031825">
                <a:tc>
                  <a:txBody>
                    <a:bodyPr/>
                    <a:lstStyle/>
                    <a:p>
                      <a:pPr marL="0" marR="0" lvl="0" indent="0" algn="ctr"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Bias stability</a:t>
                      </a:r>
                      <a:endParaRPr sz="1400" u="none" strike="noStrike" cap="none" dirty="0"/>
                    </a:p>
                  </a:txBody>
                  <a:tcPr marL="95250" marR="95250" marT="47625" marB="476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Bias stability should be monitored for any changes in zero level offsets. </a:t>
                      </a:r>
                      <a:endParaRPr sz="1400" u="none" strike="noStrike" cap="none"/>
                    </a:p>
                  </a:txBody>
                  <a:tcPr marL="95250" marR="95250" marT="47625" marB="476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LUT values for zero level bias and misalignment offset will not be accurate.</a:t>
                      </a:r>
                      <a:endParaRPr sz="1400" u="none" strike="noStrike" cap="none"/>
                    </a:p>
                  </a:txBody>
                  <a:tcPr marL="95250" marR="95250" marT="47625" marB="476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NCEI will perform continuing monitoring and analysis of bias stability.</a:t>
                      </a:r>
                      <a:endParaRPr sz="1400" u="none" strike="noStrike" cap="none" dirty="0"/>
                    </a:p>
                  </a:txBody>
                  <a:tcPr marL="95250" marR="95250" marT="47625" marB="476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sp>
        <p:nvSpPr>
          <p:cNvPr id="500" name="Google Shape;500;p29"/>
          <p:cNvSpPr txBox="1"/>
          <p:nvPr/>
        </p:nvSpPr>
        <p:spPr>
          <a:xfrm>
            <a:off x="457200" y="3139076"/>
            <a:ext cx="8229600" cy="57984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Summary and Recommendations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0"/>
          <p:cNvSpPr txBox="1">
            <a:spLocks noGrp="1"/>
          </p:cNvSpPr>
          <p:nvPr>
            <p:ph type="title"/>
          </p:nvPr>
        </p:nvSpPr>
        <p:spPr>
          <a:xfrm>
            <a:off x="457200" y="322262"/>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Summary and Recommendations</a:t>
            </a:r>
            <a:endParaRPr/>
          </a:p>
        </p:txBody>
      </p:sp>
      <p:sp>
        <p:nvSpPr>
          <p:cNvPr id="506" name="Google Shape;506;p30"/>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3200"/>
              <a:buChar char="•"/>
            </a:pPr>
            <a:r>
              <a:rPr lang="en-US" sz="2000" dirty="0"/>
              <a:t>We recommend that the GOES-19 magnetometer product be released at provisional maturity, considering the following recommendations </a:t>
            </a:r>
          </a:p>
          <a:p>
            <a:pPr marL="342900" lvl="0" indent="-342900" algn="l" rtl="0">
              <a:lnSpc>
                <a:spcPct val="100000"/>
              </a:lnSpc>
              <a:spcBef>
                <a:spcPts val="0"/>
              </a:spcBef>
              <a:spcAft>
                <a:spcPts val="0"/>
              </a:spcAft>
              <a:buClr>
                <a:schemeClr val="lt1"/>
              </a:buClr>
              <a:buSzPts val="3200"/>
              <a:buChar char="•"/>
            </a:pPr>
            <a:endParaRPr lang="en-US" sz="2000" dirty="0"/>
          </a:p>
          <a:p>
            <a:pPr marL="342900" lvl="0" indent="-342900" algn="l" rtl="0">
              <a:lnSpc>
                <a:spcPct val="100000"/>
              </a:lnSpc>
              <a:spcBef>
                <a:spcPts val="0"/>
              </a:spcBef>
              <a:spcAft>
                <a:spcPts val="0"/>
              </a:spcAft>
              <a:buClr>
                <a:schemeClr val="lt1"/>
              </a:buClr>
              <a:buSzPts val="3200"/>
              <a:buChar char="•"/>
            </a:pPr>
            <a:r>
              <a:rPr lang="en-US" sz="2000" dirty="0"/>
              <a:t>Main issues identified: </a:t>
            </a:r>
            <a:endParaRPr sz="2000" dirty="0"/>
          </a:p>
          <a:p>
            <a:pPr marL="742950" lvl="1" indent="-285750" algn="l" rtl="0">
              <a:lnSpc>
                <a:spcPct val="100000"/>
              </a:lnSpc>
              <a:spcBef>
                <a:spcPts val="560"/>
              </a:spcBef>
              <a:spcAft>
                <a:spcPts val="0"/>
              </a:spcAft>
              <a:buClr>
                <a:schemeClr val="lt1"/>
              </a:buClr>
              <a:buSzPts val="2800"/>
              <a:buChar char="–"/>
            </a:pPr>
            <a:r>
              <a:rPr lang="en-US" sz="2000" dirty="0" err="1"/>
              <a:t>Arcjet</a:t>
            </a:r>
            <a:r>
              <a:rPr lang="en-US" sz="2000" dirty="0"/>
              <a:t> firing contamination</a:t>
            </a:r>
            <a:endParaRPr sz="2000" dirty="0"/>
          </a:p>
          <a:p>
            <a:pPr marL="742950" lvl="1" indent="-285750" algn="l" rtl="0">
              <a:lnSpc>
                <a:spcPct val="100000"/>
              </a:lnSpc>
              <a:spcBef>
                <a:spcPts val="560"/>
              </a:spcBef>
              <a:spcAft>
                <a:spcPts val="0"/>
              </a:spcAft>
              <a:buClr>
                <a:schemeClr val="lt1"/>
              </a:buClr>
              <a:buSzPts val="2800"/>
              <a:buChar char="–"/>
            </a:pPr>
            <a:r>
              <a:rPr lang="en-US" sz="2000" dirty="0"/>
              <a:t>Noise : e.g., reaction wheels</a:t>
            </a:r>
            <a:endParaRPr sz="2000" dirty="0"/>
          </a:p>
        </p:txBody>
      </p:sp>
      <p:sp>
        <p:nvSpPr>
          <p:cNvPr id="507" name="Google Shape;50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25" name="Google Shape;125;p4"/>
          <p:cNvSpPr txBox="1">
            <a:spLocks noGrp="1"/>
          </p:cNvSpPr>
          <p:nvPr>
            <p:ph type="title"/>
          </p:nvPr>
        </p:nvSpPr>
        <p:spPr>
          <a:xfrm>
            <a:off x="457200" y="41514"/>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Data Usage</a:t>
            </a:r>
            <a:endParaRPr/>
          </a:p>
        </p:txBody>
      </p:sp>
      <p:sp>
        <p:nvSpPr>
          <p:cNvPr id="127" name="Google Shape;127;p4"/>
          <p:cNvSpPr txBox="1"/>
          <p:nvPr/>
        </p:nvSpPr>
        <p:spPr>
          <a:xfrm>
            <a:off x="775251" y="1242067"/>
            <a:ext cx="3743739" cy="10772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a:solidFill>
                  <a:schemeClr val="lt1"/>
                </a:solidFill>
                <a:latin typeface="Calibri"/>
                <a:ea typeface="Calibri"/>
                <a:cs typeface="Calibri"/>
                <a:sym typeface="Calibri"/>
              </a:rPr>
              <a:t>Operationally used by forecasters at SWPC</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a:solidFill>
                  <a:schemeClr val="lt1"/>
                </a:solidFill>
                <a:latin typeface="Calibri"/>
                <a:ea typeface="Calibri"/>
                <a:cs typeface="Calibri"/>
                <a:sym typeface="Calibri"/>
              </a:rPr>
              <a:t>Real-time magnetometer dashboard on SWPC website</a:t>
            </a:r>
            <a:endParaRPr sz="1400" b="0" i="0" u="none" strike="noStrike" cap="none">
              <a:solidFill>
                <a:srgbClr val="000000"/>
              </a:solidFill>
              <a:latin typeface="Arial"/>
              <a:ea typeface="Arial"/>
              <a:cs typeface="Arial"/>
              <a:sym typeface="Arial"/>
            </a:endParaRPr>
          </a:p>
        </p:txBody>
      </p:sp>
      <p:sp>
        <p:nvSpPr>
          <p:cNvPr id="128" name="Google Shape;128;p4"/>
          <p:cNvSpPr txBox="1"/>
          <p:nvPr/>
        </p:nvSpPr>
        <p:spPr>
          <a:xfrm>
            <a:off x="3918367" y="3429306"/>
            <a:ext cx="4576020" cy="58473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dirty="0">
                <a:solidFill>
                  <a:schemeClr val="lt1"/>
                </a:solidFill>
                <a:latin typeface="Calibri"/>
                <a:ea typeface="Calibri"/>
                <a:cs typeface="Calibri"/>
                <a:sym typeface="Calibri"/>
              </a:rPr>
              <a:t>Scientific usage for research </a:t>
            </a:r>
            <a:endParaRPr sz="1400" b="0" i="0" u="none" strike="noStrike" cap="none" dirty="0">
              <a:solidFill>
                <a:schemeClr val="lt1"/>
              </a:solidFill>
              <a:latin typeface="Arial"/>
              <a:ea typeface="Arial"/>
              <a:cs typeface="Arial"/>
              <a:sym typeface="Arial"/>
            </a:endParaRPr>
          </a:p>
          <a:p>
            <a:pPr marL="285750" indent="-285750">
              <a:buClr>
                <a:schemeClr val="lt1"/>
              </a:buClr>
              <a:buSzPts val="1600"/>
              <a:buFont typeface="Arial"/>
              <a:buChar char="•"/>
            </a:pPr>
            <a:r>
              <a:rPr lang="en-US" sz="1600" dirty="0">
                <a:solidFill>
                  <a:schemeClr val="lt1"/>
                </a:solidFill>
                <a:latin typeface="Calibri"/>
                <a:cs typeface="Calibri"/>
              </a:rPr>
              <a:t>GOES data used for historical wave event study</a:t>
            </a:r>
            <a:endParaRPr lang="en-US" sz="1600" b="0" i="0" u="none" strike="noStrike" cap="none" dirty="0">
              <a:solidFill>
                <a:schemeClr val="lt1"/>
              </a:solidFill>
              <a:latin typeface="Calibri"/>
              <a:cs typeface="Calibri"/>
            </a:endParaRPr>
          </a:p>
        </p:txBody>
      </p:sp>
      <p:sp>
        <p:nvSpPr>
          <p:cNvPr id="129" name="Google Shape;129;p4"/>
          <p:cNvSpPr txBox="1"/>
          <p:nvPr/>
        </p:nvSpPr>
        <p:spPr>
          <a:xfrm>
            <a:off x="6538035" y="3200510"/>
            <a:ext cx="391270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lt1"/>
                </a:solidFill>
                <a:latin typeface="Calibri"/>
                <a:ea typeface="Calibri"/>
                <a:cs typeface="Calibri"/>
                <a:sym typeface="Calibri"/>
              </a:rPr>
              <a:t>https://</a:t>
            </a:r>
            <a:r>
              <a:rPr lang="en-US" sz="800" b="0" i="0" u="none" strike="noStrike" cap="none" dirty="0" err="1">
                <a:solidFill>
                  <a:schemeClr val="lt1"/>
                </a:solidFill>
                <a:latin typeface="Calibri"/>
                <a:ea typeface="Calibri"/>
                <a:cs typeface="Calibri"/>
                <a:sym typeface="Calibri"/>
              </a:rPr>
              <a:t>www.swpc.noaa.gov</a:t>
            </a:r>
            <a:r>
              <a:rPr lang="en-US" sz="800" b="0" i="0" u="none" strike="noStrike" cap="none" dirty="0">
                <a:solidFill>
                  <a:schemeClr val="lt1"/>
                </a:solidFill>
                <a:latin typeface="Calibri"/>
                <a:ea typeface="Calibri"/>
                <a:cs typeface="Calibri"/>
                <a:sym typeface="Calibri"/>
              </a:rPr>
              <a:t>/products/goes-magnetometer</a:t>
            </a:r>
            <a:endParaRPr sz="1400" b="0" i="0" u="none" strike="noStrike" cap="none" dirty="0">
              <a:solidFill>
                <a:srgbClr val="000000"/>
              </a:solidFill>
              <a:latin typeface="Arial"/>
              <a:ea typeface="Arial"/>
              <a:cs typeface="Arial"/>
              <a:sym typeface="Arial"/>
            </a:endParaRPr>
          </a:p>
        </p:txBody>
      </p:sp>
      <p:pic>
        <p:nvPicPr>
          <p:cNvPr id="130" name="Google Shape;130;p4"/>
          <p:cNvPicPr preferRelativeResize="0"/>
          <p:nvPr/>
        </p:nvPicPr>
        <p:blipFill rotWithShape="1">
          <a:blip r:embed="rId3">
            <a:alphaModFix/>
          </a:blip>
          <a:srcRect/>
          <a:stretch/>
        </p:blipFill>
        <p:spPr>
          <a:xfrm>
            <a:off x="3958614" y="4340049"/>
            <a:ext cx="5185386" cy="2325285"/>
          </a:xfrm>
          <a:prstGeom prst="rect">
            <a:avLst/>
          </a:prstGeom>
          <a:noFill/>
          <a:ln>
            <a:noFill/>
          </a:ln>
        </p:spPr>
      </p:pic>
      <p:sp>
        <p:nvSpPr>
          <p:cNvPr id="131" name="Google Shape;131;p4"/>
          <p:cNvSpPr txBox="1"/>
          <p:nvPr/>
        </p:nvSpPr>
        <p:spPr>
          <a:xfrm>
            <a:off x="123432" y="5810871"/>
            <a:ext cx="3743739"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a:solidFill>
                  <a:schemeClr val="lt1"/>
                </a:solidFill>
                <a:latin typeface="Calibri"/>
                <a:ea typeface="Calibri"/>
                <a:cs typeface="Calibri"/>
                <a:sym typeface="Calibri"/>
              </a:rPr>
              <a:t>Continuing towards operational implementation of products such as magnetopause crossing identification</a:t>
            </a: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B37AE876-5869-B789-2554-66D36FED62E7}"/>
              </a:ext>
            </a:extLst>
          </p:cNvPr>
          <p:cNvPicPr>
            <a:picLocks noChangeAspect="1"/>
          </p:cNvPicPr>
          <p:nvPr/>
        </p:nvPicPr>
        <p:blipFill>
          <a:blip r:embed="rId4"/>
          <a:stretch>
            <a:fillRect/>
          </a:stretch>
        </p:blipFill>
        <p:spPr>
          <a:xfrm>
            <a:off x="0" y="2421002"/>
            <a:ext cx="3917272" cy="2759499"/>
          </a:xfrm>
          <a:prstGeom prst="rect">
            <a:avLst/>
          </a:prstGeom>
        </p:spPr>
      </p:pic>
      <p:sp>
        <p:nvSpPr>
          <p:cNvPr id="4" name="TextBox 3">
            <a:extLst>
              <a:ext uri="{FF2B5EF4-FFF2-40B4-BE49-F238E27FC236}">
                <a16:creationId xmlns:a16="http://schemas.microsoft.com/office/drawing/2014/main" id="{DFAF647B-29CD-2A5F-30F3-F8D97616ACE6}"/>
              </a:ext>
            </a:extLst>
          </p:cNvPr>
          <p:cNvSpPr txBox="1"/>
          <p:nvPr/>
        </p:nvSpPr>
        <p:spPr>
          <a:xfrm>
            <a:off x="-1" y="5182339"/>
            <a:ext cx="301840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err="1">
                <a:solidFill>
                  <a:schemeClr val="bg1"/>
                </a:solidFill>
              </a:rPr>
              <a:t>Loto'aniu</a:t>
            </a:r>
            <a:r>
              <a:rPr lang="en-US" sz="1000" dirty="0">
                <a:solidFill>
                  <a:schemeClr val="bg1"/>
                </a:solidFill>
              </a:rPr>
              <a:t> and </a:t>
            </a:r>
            <a:r>
              <a:rPr lang="en-US" sz="1000" dirty="0" err="1">
                <a:solidFill>
                  <a:schemeClr val="bg1"/>
                </a:solidFill>
              </a:rPr>
              <a:t>Inceoglu</a:t>
            </a:r>
            <a:r>
              <a:rPr lang="en-US" sz="1000" dirty="0">
                <a:solidFill>
                  <a:schemeClr val="bg1"/>
                </a:solidFill>
              </a:rPr>
              <a:t>, </a:t>
            </a:r>
            <a:r>
              <a:rPr lang="en-US" sz="1000" dirty="0" err="1">
                <a:solidFill>
                  <a:schemeClr val="bg1"/>
                </a:solidFill>
              </a:rPr>
              <a:t>ApJ</a:t>
            </a:r>
            <a:r>
              <a:rPr lang="en-US" sz="1000" dirty="0">
                <a:solidFill>
                  <a:schemeClr val="bg1"/>
                </a:solidFill>
              </a:rPr>
              <a:t>, 2024</a:t>
            </a:r>
          </a:p>
        </p:txBody>
      </p:sp>
      <p:pic>
        <p:nvPicPr>
          <p:cNvPr id="5" name="Picture 4">
            <a:extLst>
              <a:ext uri="{FF2B5EF4-FFF2-40B4-BE49-F238E27FC236}">
                <a16:creationId xmlns:a16="http://schemas.microsoft.com/office/drawing/2014/main" id="{09F20168-C5E8-21F1-231B-AB0D8DB696C6}"/>
              </a:ext>
            </a:extLst>
          </p:cNvPr>
          <p:cNvPicPr>
            <a:picLocks noChangeAspect="1"/>
          </p:cNvPicPr>
          <p:nvPr/>
        </p:nvPicPr>
        <p:blipFill>
          <a:blip r:embed="rId5"/>
          <a:stretch>
            <a:fillRect/>
          </a:stretch>
        </p:blipFill>
        <p:spPr>
          <a:xfrm>
            <a:off x="4885462" y="995111"/>
            <a:ext cx="4258538" cy="220570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2"/>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Recommendations:</a:t>
            </a:r>
            <a:br>
              <a:rPr lang="en-US"/>
            </a:br>
            <a:r>
              <a:rPr lang="en-US"/>
              <a:t>Arcjets</a:t>
            </a:r>
            <a:endParaRPr/>
          </a:p>
        </p:txBody>
      </p:sp>
      <p:sp>
        <p:nvSpPr>
          <p:cNvPr id="521" name="Google Shape;521;p62"/>
          <p:cNvSpPr txBox="1">
            <a:spLocks noGrp="1"/>
          </p:cNvSpPr>
          <p:nvPr>
            <p:ph type="body" idx="1"/>
          </p:nvPr>
        </p:nvSpPr>
        <p:spPr>
          <a:xfrm>
            <a:off x="457200" y="1465263"/>
            <a:ext cx="8229600" cy="4346257"/>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lt1"/>
              </a:buClr>
              <a:buSzPts val="1800"/>
              <a:buChar char="•"/>
            </a:pPr>
            <a:r>
              <a:rPr lang="en-US" sz="2000" dirty="0"/>
              <a:t>We recommend continued work to improve the </a:t>
            </a:r>
            <a:r>
              <a:rPr lang="en-US" sz="2000" dirty="0" err="1"/>
              <a:t>arcjet</a:t>
            </a:r>
            <a:r>
              <a:rPr lang="en-US" sz="2000" dirty="0"/>
              <a:t> correction using machine learning</a:t>
            </a:r>
            <a:endParaRPr lang="en-US" dirty="0"/>
          </a:p>
          <a:p>
            <a:pPr marL="914400" lvl="1" indent="-342900" algn="l" rtl="0">
              <a:lnSpc>
                <a:spcPct val="100000"/>
              </a:lnSpc>
              <a:spcBef>
                <a:spcPts val="360"/>
              </a:spcBef>
              <a:spcAft>
                <a:spcPts val="0"/>
              </a:spcAft>
              <a:buSzPts val="1800"/>
              <a:buChar char="–"/>
            </a:pPr>
            <a:r>
              <a:rPr lang="en-US" sz="2000" dirty="0"/>
              <a:t>This will help improve the correction for times of low power levels, different </a:t>
            </a:r>
            <a:r>
              <a:rPr lang="en-US" sz="2000" dirty="0" err="1"/>
              <a:t>arcjet</a:t>
            </a:r>
            <a:r>
              <a:rPr lang="en-US" sz="2000" dirty="0"/>
              <a:t> configurations and edge effects</a:t>
            </a:r>
          </a:p>
          <a:p>
            <a:pPr marL="914400" lvl="1" indent="-342900" algn="l" rtl="0">
              <a:lnSpc>
                <a:spcPct val="100000"/>
              </a:lnSpc>
              <a:spcBef>
                <a:spcPts val="360"/>
              </a:spcBef>
              <a:spcAft>
                <a:spcPts val="0"/>
              </a:spcAft>
              <a:buSzPts val="1800"/>
              <a:buChar char="–"/>
            </a:pPr>
            <a:r>
              <a:rPr lang="en-US" sz="2000" dirty="0"/>
              <a:t>Data from the co-location of GOES-17 and GOES-18 has been important in developing the correction, and data from any future co-locations should be taken advantage of</a:t>
            </a:r>
            <a:endParaRPr lang="en-US" dirty="0"/>
          </a:p>
          <a:p>
            <a:pPr marL="457200" lvl="0" indent="-342900" algn="l" rtl="0">
              <a:lnSpc>
                <a:spcPct val="100000"/>
              </a:lnSpc>
              <a:spcBef>
                <a:spcPts val="360"/>
              </a:spcBef>
              <a:spcAft>
                <a:spcPts val="0"/>
              </a:spcAft>
              <a:buClr>
                <a:schemeClr val="lt1"/>
              </a:buClr>
              <a:buSzPts val="1800"/>
              <a:buChar char="•"/>
            </a:pPr>
            <a:r>
              <a:rPr lang="en-US" sz="2000" dirty="0"/>
              <a:t>We also recommend further study of the effects of </a:t>
            </a:r>
            <a:r>
              <a:rPr lang="en-US" sz="2000" dirty="0" err="1"/>
              <a:t>arcjets</a:t>
            </a:r>
            <a:r>
              <a:rPr lang="en-US" sz="2000" dirty="0"/>
              <a:t> on the science quality of data </a:t>
            </a:r>
            <a:endParaRPr dirty="0"/>
          </a:p>
          <a:p>
            <a:pPr marL="571500" lvl="1" indent="0" algn="l" rtl="0">
              <a:lnSpc>
                <a:spcPct val="100000"/>
              </a:lnSpc>
              <a:spcBef>
                <a:spcPts val="360"/>
              </a:spcBef>
              <a:spcAft>
                <a:spcPts val="0"/>
              </a:spcAft>
              <a:buSzPts val="1800"/>
              <a:buNone/>
            </a:pPr>
            <a:endParaRPr sz="2000" dirty="0"/>
          </a:p>
          <a:p>
            <a:pPr marL="571500" lvl="1" indent="0" algn="l" rtl="0">
              <a:lnSpc>
                <a:spcPct val="100000"/>
              </a:lnSpc>
              <a:spcBef>
                <a:spcPts val="360"/>
              </a:spcBef>
              <a:spcAft>
                <a:spcPts val="0"/>
              </a:spcAft>
              <a:buSzPts val="1800"/>
              <a:buNone/>
            </a:pPr>
            <a:endParaRPr sz="2000" dirty="0"/>
          </a:p>
        </p:txBody>
      </p:sp>
      <p:sp>
        <p:nvSpPr>
          <p:cNvPr id="522" name="Google Shape;522;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3"/>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Recommendations: </a:t>
            </a:r>
            <a:br>
              <a:rPr lang="en-US"/>
            </a:br>
            <a:r>
              <a:rPr lang="en-US"/>
              <a:t>Other</a:t>
            </a:r>
            <a:endParaRPr/>
          </a:p>
        </p:txBody>
      </p:sp>
      <p:sp>
        <p:nvSpPr>
          <p:cNvPr id="528" name="Google Shape;528;p63"/>
          <p:cNvSpPr txBox="1">
            <a:spLocks noGrp="1"/>
          </p:cNvSpPr>
          <p:nvPr>
            <p:ph type="body" idx="1"/>
          </p:nvPr>
        </p:nvSpPr>
        <p:spPr>
          <a:xfrm>
            <a:off x="457200" y="1465263"/>
            <a:ext cx="8229600" cy="5145602"/>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lt1"/>
              </a:buClr>
              <a:buSzPts val="1800"/>
              <a:buChar char="•"/>
            </a:pPr>
            <a:r>
              <a:rPr lang="en-US" sz="2000" dirty="0"/>
              <a:t>We recommend continued work to improve the utility of data products for operations and science quality</a:t>
            </a:r>
            <a:endParaRPr dirty="0"/>
          </a:p>
          <a:p>
            <a:pPr marL="114300" lvl="0" indent="0" algn="l" rtl="0">
              <a:lnSpc>
                <a:spcPct val="100000"/>
              </a:lnSpc>
              <a:spcBef>
                <a:spcPts val="360"/>
              </a:spcBef>
              <a:spcAft>
                <a:spcPts val="0"/>
              </a:spcAft>
              <a:buSzPts val="1800"/>
              <a:buNone/>
            </a:pPr>
            <a:endParaRPr sz="2000" dirty="0"/>
          </a:p>
          <a:p>
            <a:pPr marL="457200" lvl="0" indent="-342900" algn="l" rtl="0">
              <a:lnSpc>
                <a:spcPct val="100000"/>
              </a:lnSpc>
              <a:spcBef>
                <a:spcPts val="360"/>
              </a:spcBef>
              <a:spcAft>
                <a:spcPts val="0"/>
              </a:spcAft>
              <a:buClr>
                <a:schemeClr val="lt1"/>
              </a:buClr>
              <a:buSzPts val="1800"/>
              <a:buChar char="•"/>
            </a:pPr>
            <a:r>
              <a:rPr lang="en-US" sz="2000" dirty="0"/>
              <a:t>Recommendation for ongoing bias stability monitoring</a:t>
            </a:r>
            <a:endParaRPr dirty="0"/>
          </a:p>
          <a:p>
            <a:pPr marL="114300" lvl="0" indent="0" algn="l" rtl="0">
              <a:lnSpc>
                <a:spcPct val="100000"/>
              </a:lnSpc>
              <a:spcBef>
                <a:spcPts val="360"/>
              </a:spcBef>
              <a:spcAft>
                <a:spcPts val="0"/>
              </a:spcAft>
              <a:buSzPts val="1800"/>
              <a:buNone/>
            </a:pPr>
            <a:endParaRPr sz="2000" dirty="0"/>
          </a:p>
          <a:p>
            <a:pPr marL="457200" lvl="0" indent="-342900" algn="l" rtl="0">
              <a:lnSpc>
                <a:spcPct val="100000"/>
              </a:lnSpc>
              <a:spcBef>
                <a:spcPts val="360"/>
              </a:spcBef>
              <a:spcAft>
                <a:spcPts val="0"/>
              </a:spcAft>
              <a:buClr>
                <a:schemeClr val="lt1"/>
              </a:buClr>
              <a:buSzPts val="1800"/>
              <a:buChar char="•"/>
            </a:pPr>
            <a:r>
              <a:rPr lang="en-US" sz="2000" dirty="0"/>
              <a:t>Recommend ongoing comparisons of the utility of MEDA mag and GMAG data for operational and scientific use</a:t>
            </a:r>
          </a:p>
          <a:p>
            <a:pPr marL="457200" lvl="0" indent="-342900" algn="l" rtl="0">
              <a:lnSpc>
                <a:spcPct val="100000"/>
              </a:lnSpc>
              <a:spcBef>
                <a:spcPts val="360"/>
              </a:spcBef>
              <a:spcAft>
                <a:spcPts val="0"/>
              </a:spcAft>
              <a:buClr>
                <a:schemeClr val="lt1"/>
              </a:buClr>
              <a:buSzPts val="1800"/>
              <a:buChar char="•"/>
            </a:pPr>
            <a:endParaRPr lang="en-US" sz="2000" dirty="0"/>
          </a:p>
          <a:p>
            <a:pPr marL="457200" lvl="0" indent="-342900" algn="l" rtl="0">
              <a:lnSpc>
                <a:spcPct val="100000"/>
              </a:lnSpc>
              <a:spcBef>
                <a:spcPts val="360"/>
              </a:spcBef>
              <a:spcAft>
                <a:spcPts val="0"/>
              </a:spcAft>
              <a:buClr>
                <a:schemeClr val="lt1"/>
              </a:buClr>
              <a:buSzPts val="1800"/>
              <a:buChar char="•"/>
            </a:pPr>
            <a:r>
              <a:rPr lang="en-US" sz="2000" dirty="0"/>
              <a:t>Recommend continued analysis of sensor differences during GMC events and retrospective application of the improved calibration algorithm to prior GOES-R magnetometer products</a:t>
            </a:r>
            <a:endParaRPr dirty="0"/>
          </a:p>
          <a:p>
            <a:pPr marL="114300" lvl="0" indent="0" algn="l" rtl="0">
              <a:lnSpc>
                <a:spcPct val="100000"/>
              </a:lnSpc>
              <a:spcBef>
                <a:spcPts val="360"/>
              </a:spcBef>
              <a:spcAft>
                <a:spcPts val="0"/>
              </a:spcAft>
              <a:buSzPts val="1800"/>
              <a:buNone/>
            </a:pPr>
            <a:endParaRPr sz="2000" dirty="0"/>
          </a:p>
          <a:p>
            <a:pPr marL="457200" lvl="0" indent="-342900" algn="l" rtl="0">
              <a:lnSpc>
                <a:spcPct val="100000"/>
              </a:lnSpc>
              <a:spcBef>
                <a:spcPts val="360"/>
              </a:spcBef>
              <a:spcAft>
                <a:spcPts val="0"/>
              </a:spcAft>
              <a:buClr>
                <a:schemeClr val="lt1"/>
              </a:buClr>
              <a:buSzPts val="1800"/>
              <a:buChar char="•"/>
            </a:pPr>
            <a:r>
              <a:rPr lang="en-US" sz="2000" dirty="0"/>
              <a:t>We emphasize our recommendation that data stewardship continue work towards improving the quality of data and reprocess archived data when necessary</a:t>
            </a:r>
            <a:endParaRPr dirty="0"/>
          </a:p>
          <a:p>
            <a:pPr marL="457200" lvl="0" indent="-228600" algn="l" rtl="0">
              <a:lnSpc>
                <a:spcPct val="100000"/>
              </a:lnSpc>
              <a:spcBef>
                <a:spcPts val="360"/>
              </a:spcBef>
              <a:spcAft>
                <a:spcPts val="0"/>
              </a:spcAft>
              <a:buClr>
                <a:schemeClr val="lt1"/>
              </a:buClr>
              <a:buSzPts val="1800"/>
              <a:buNone/>
            </a:pPr>
            <a:endParaRPr dirty="0"/>
          </a:p>
        </p:txBody>
      </p:sp>
      <p:sp>
        <p:nvSpPr>
          <p:cNvPr id="529" name="Google Shape;529;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4"/>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a:solidFill>
                  <a:schemeClr val="lt1"/>
                </a:solidFill>
              </a:rPr>
              <a:t>Contact : </a:t>
            </a:r>
            <a:r>
              <a:rPr lang="en-US" u="sng">
                <a:solidFill>
                  <a:schemeClr val="lt1"/>
                </a:solidFill>
                <a:hlinkClick r:id="rId3">
                  <a:extLst>
                    <a:ext uri="{A12FA001-AC4F-418D-AE19-62706E023703}">
                      <ahyp:hlinkClr xmlns:ahyp="http://schemas.microsoft.com/office/drawing/2018/hyperlinkcolor" val="tx"/>
                    </a:ext>
                  </a:extLst>
                </a:hlinkClick>
              </a:rPr>
              <a:t>aspen.davis@noaa.gov</a:t>
            </a:r>
            <a:endParaRPr>
              <a:solidFill>
                <a:schemeClr val="lt1"/>
              </a:solidFill>
            </a:endParaRPr>
          </a:p>
          <a:p>
            <a:pPr marL="114300" lvl="0" indent="0" algn="l" rtl="0">
              <a:lnSpc>
                <a:spcPct val="100000"/>
              </a:lnSpc>
              <a:spcBef>
                <a:spcPts val="360"/>
              </a:spcBef>
              <a:spcAft>
                <a:spcPts val="0"/>
              </a:spcAft>
              <a:buSzPts val="1800"/>
              <a:buNone/>
            </a:pPr>
            <a:r>
              <a:rPr lang="en-US">
                <a:solidFill>
                  <a:schemeClr val="lt1"/>
                </a:solidFill>
              </a:rPr>
              <a:t>	</a:t>
            </a:r>
            <a:r>
              <a:rPr lang="en-US">
                <a:solidFill>
                  <a:srgbClr val="0000FF"/>
                </a:solidFill>
              </a:rPr>
              <a:t>        </a:t>
            </a:r>
            <a:r>
              <a:rPr lang="en-US" u="sng">
                <a:solidFill>
                  <a:schemeClr val="lt1"/>
                </a:solidFill>
                <a:hlinkClick r:id="rId4">
                  <a:extLst>
                    <a:ext uri="{A12FA001-AC4F-418D-AE19-62706E023703}">
                      <ahyp:hlinkClr xmlns:ahyp="http://schemas.microsoft.com/office/drawing/2018/hyperlinkcolor" val="tx"/>
                    </a:ext>
                  </a:extLst>
                </a:hlinkClick>
              </a:rPr>
              <a:t>paul.lotoaniu@noaa.gov</a:t>
            </a:r>
            <a:endParaRPr u="sng">
              <a:solidFill>
                <a:schemeClr val="lt1"/>
              </a:solidFill>
            </a:endParaRPr>
          </a:p>
          <a:p>
            <a:pPr marL="114300" lvl="0" indent="0" algn="l" rtl="0">
              <a:lnSpc>
                <a:spcPct val="100000"/>
              </a:lnSpc>
              <a:spcBef>
                <a:spcPts val="360"/>
              </a:spcBef>
              <a:spcAft>
                <a:spcPts val="0"/>
              </a:spcAft>
              <a:buSzPts val="1800"/>
              <a:buNone/>
            </a:pPr>
            <a:endParaRPr/>
          </a:p>
          <a:p>
            <a:pPr marL="114300" lvl="0" indent="0" algn="l" rtl="0">
              <a:lnSpc>
                <a:spcPct val="100000"/>
              </a:lnSpc>
              <a:spcBef>
                <a:spcPts val="360"/>
              </a:spcBef>
              <a:spcAft>
                <a:spcPts val="0"/>
              </a:spcAft>
              <a:buSzPts val="1800"/>
              <a:buNone/>
            </a:pPr>
            <a:r>
              <a:rPr lang="en-US"/>
              <a:t>Questions?</a:t>
            </a:r>
            <a:endParaRPr/>
          </a:p>
        </p:txBody>
      </p:sp>
      <p:sp>
        <p:nvSpPr>
          <p:cNvPr id="536" name="Google Shape;536;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7C4D-F603-6C43-22E1-3752BF7CC3AD}"/>
              </a:ext>
            </a:extLst>
          </p:cNvPr>
          <p:cNvSpPr>
            <a:spLocks noGrp="1"/>
          </p:cNvSpPr>
          <p:nvPr>
            <p:ph type="title"/>
          </p:nvPr>
        </p:nvSpPr>
        <p:spPr/>
        <p:txBody>
          <a:bodyPr/>
          <a:lstStyle/>
          <a:p>
            <a:r>
              <a:rPr lang="en-US" dirty="0"/>
              <a:t>Backup slides</a:t>
            </a:r>
          </a:p>
        </p:txBody>
      </p:sp>
      <p:sp>
        <p:nvSpPr>
          <p:cNvPr id="3" name="Text Placeholder 2">
            <a:extLst>
              <a:ext uri="{FF2B5EF4-FFF2-40B4-BE49-F238E27FC236}">
                <a16:creationId xmlns:a16="http://schemas.microsoft.com/office/drawing/2014/main" id="{5B8ED54E-7156-B240-9178-1E6B2C1213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5B20BD-43B7-4ED6-CB4A-4093E7B9BD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1430305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5"/>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GMAG Specific ADR’s and WR’s</a:t>
            </a:r>
            <a:endParaRPr/>
          </a:p>
        </p:txBody>
      </p:sp>
      <p:sp>
        <p:nvSpPr>
          <p:cNvPr id="423" name="Google Shape;423;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graphicFrame>
        <p:nvGraphicFramePr>
          <p:cNvPr id="3" name="Google Shape;253;p18">
            <a:extLst>
              <a:ext uri="{FF2B5EF4-FFF2-40B4-BE49-F238E27FC236}">
                <a16:creationId xmlns:a16="http://schemas.microsoft.com/office/drawing/2014/main" id="{85FC07B7-C73D-0DB3-2708-8DCEA1053B3D}"/>
              </a:ext>
            </a:extLst>
          </p:cNvPr>
          <p:cNvGraphicFramePr/>
          <p:nvPr>
            <p:extLst>
              <p:ext uri="{D42A27DB-BD31-4B8C-83A1-F6EECF244321}">
                <p14:modId xmlns:p14="http://schemas.microsoft.com/office/powerpoint/2010/main" val="2163742378"/>
              </p:ext>
            </p:extLst>
          </p:nvPr>
        </p:nvGraphicFramePr>
        <p:xfrm>
          <a:off x="695962" y="1007715"/>
          <a:ext cx="7752075" cy="5598230"/>
        </p:xfrm>
        <a:graphic>
          <a:graphicData uri="http://schemas.openxmlformats.org/drawingml/2006/table">
            <a:tbl>
              <a:tblPr firstRow="1" bandRow="1">
                <a:tableStyleId>{2F077136-1A5F-41C3-985E-745E5E209653}</a:tableStyleId>
              </a:tblPr>
              <a:tblGrid>
                <a:gridCol w="924550">
                  <a:extLst>
                    <a:ext uri="{9D8B030D-6E8A-4147-A177-3AD203B41FA5}">
                      <a16:colId xmlns:a16="http://schemas.microsoft.com/office/drawing/2014/main" val="20000"/>
                    </a:ext>
                  </a:extLst>
                </a:gridCol>
                <a:gridCol w="1036325">
                  <a:extLst>
                    <a:ext uri="{9D8B030D-6E8A-4147-A177-3AD203B41FA5}">
                      <a16:colId xmlns:a16="http://schemas.microsoft.com/office/drawing/2014/main" val="20001"/>
                    </a:ext>
                  </a:extLst>
                </a:gridCol>
                <a:gridCol w="2316475">
                  <a:extLst>
                    <a:ext uri="{9D8B030D-6E8A-4147-A177-3AD203B41FA5}">
                      <a16:colId xmlns:a16="http://schemas.microsoft.com/office/drawing/2014/main" val="20002"/>
                    </a:ext>
                  </a:extLst>
                </a:gridCol>
                <a:gridCol w="1442725">
                  <a:extLst>
                    <a:ext uri="{9D8B030D-6E8A-4147-A177-3AD203B41FA5}">
                      <a16:colId xmlns:a16="http://schemas.microsoft.com/office/drawing/2014/main" val="20003"/>
                    </a:ext>
                  </a:extLst>
                </a:gridCol>
                <a:gridCol w="2032000">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400" b="0" dirty="0"/>
                        <a:t>ADR </a:t>
                      </a:r>
                      <a:endParaRPr sz="14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1400" b="0" dirty="0"/>
                        <a:t>WR</a:t>
                      </a:r>
                      <a:endParaRPr sz="14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1400" b="0" dirty="0"/>
                        <a:t>Short Description</a:t>
                      </a:r>
                      <a:endParaRPr sz="14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1400" b="0" dirty="0"/>
                        <a:t>Status</a:t>
                      </a:r>
                      <a:endParaRPr sz="14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1400" b="0" dirty="0"/>
                        <a:t>Expected Closure</a:t>
                      </a:r>
                      <a:endParaRPr sz="14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0"/>
                  </a:ext>
                </a:extLst>
              </a:tr>
              <a:tr h="370850">
                <a:tc>
                  <a:txBody>
                    <a:bodyPr/>
                    <a:lstStyle/>
                    <a:p>
                      <a:pPr lvl="1" algn="r" fontAlgn="b"/>
                      <a:r>
                        <a:rPr lang="en-US" sz="1200" b="0" u="none" strike="noStrike" dirty="0">
                          <a:effectLst/>
                        </a:rPr>
                        <a:t>1266</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endParaRPr lang="en-US" sz="1200" b="0" i="0" u="none" strike="noStrike">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G18 GMAG </a:t>
                      </a:r>
                      <a:r>
                        <a:rPr lang="en-US" sz="1200" b="0" u="none" strike="noStrike" dirty="0" err="1">
                          <a:effectLst/>
                        </a:rPr>
                        <a:t>RevB</a:t>
                      </a:r>
                      <a:r>
                        <a:rPr lang="en-US" sz="1200" b="0" u="none" strike="noStrike" dirty="0">
                          <a:effectLst/>
                        </a:rPr>
                        <a:t> LUT</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closed</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PR.09.08.33</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70850">
                <a:tc>
                  <a:txBody>
                    <a:bodyPr/>
                    <a:lstStyle/>
                    <a:p>
                      <a:pPr lvl="1" algn="r" fontAlgn="b"/>
                      <a:r>
                        <a:rPr lang="en-US" sz="1200" b="0" u="none" strike="noStrike" dirty="0">
                          <a:effectLst/>
                        </a:rPr>
                        <a:t>1232</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200" b="0" u="none" strike="noStrike" dirty="0">
                          <a:effectLst/>
                        </a:rPr>
                        <a:t>9135</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GMAG irregular timestamps</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closed</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PR.11.02.00</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70850">
                <a:tc>
                  <a:txBody>
                    <a:bodyPr/>
                    <a:lstStyle/>
                    <a:p>
                      <a:pPr lvl="1" algn="r" fontAlgn="b"/>
                      <a:r>
                        <a:rPr lang="en-US" sz="1200" b="0" u="none" strike="noStrike" dirty="0">
                          <a:effectLst/>
                        </a:rPr>
                        <a:t>1213</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G18 GMAG LUT for PLT</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closed</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a:effectLst/>
                        </a:rPr>
                        <a:t>PR.09.08.13</a:t>
                      </a:r>
                      <a:endParaRPr lang="en-US" sz="1200" b="0" i="0" u="none" strike="noStrike">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659683022"/>
                  </a:ext>
                </a:extLst>
              </a:tr>
              <a:tr h="370850">
                <a:tc>
                  <a:txBody>
                    <a:bodyPr/>
                    <a:lstStyle/>
                    <a:p>
                      <a:pPr lvl="1" algn="r" fontAlgn="b"/>
                      <a:r>
                        <a:rPr lang="en-US" sz="1200" b="0" u="none" strike="noStrike" dirty="0">
                          <a:effectLst/>
                        </a:rPr>
                        <a:t>1203</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200" b="0" u="none" strike="noStrike" dirty="0">
                          <a:effectLst/>
                        </a:rPr>
                        <a:t>8970</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Mag L1b solar array current index label incorrect</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closed</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DO.12.00.00</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012539606"/>
                  </a:ext>
                </a:extLst>
              </a:tr>
              <a:tr h="370850">
                <a:tc>
                  <a:txBody>
                    <a:bodyPr/>
                    <a:lstStyle/>
                    <a:p>
                      <a:pPr lvl="1" algn="r" fontAlgn="b"/>
                      <a:r>
                        <a:rPr lang="en-US" sz="1200" b="0" u="none" strike="noStrike" dirty="0">
                          <a:effectLst/>
                        </a:rPr>
                        <a:t>1171</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200" b="0" u="none" strike="noStrike" dirty="0">
                          <a:effectLst/>
                        </a:rPr>
                        <a:t>9326</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EXIS/MAG/SEISS ECEF_Z range</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u="none" strike="noStrike" dirty="0">
                          <a:effectLst/>
                        </a:rPr>
                        <a:t>Closed</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917800576"/>
                  </a:ext>
                </a:extLst>
              </a:tr>
              <a:tr h="370850">
                <a:tc>
                  <a:txBody>
                    <a:bodyPr/>
                    <a:lstStyle/>
                    <a:p>
                      <a:pPr lvl="1" algn="r" fontAlgn="b"/>
                      <a:r>
                        <a:rPr lang="en-US" sz="1200" b="0" u="none" strike="noStrike" dirty="0">
                          <a:effectLst/>
                        </a:rPr>
                        <a:t>1056</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200" b="0" u="none" strike="noStrike" dirty="0">
                          <a:effectLst/>
                        </a:rPr>
                        <a:t>7663</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DO GS updates for GMAG on GOES-T/U</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closed</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DO.09.03.00/DO.10.01.01</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14399447"/>
                  </a:ext>
                </a:extLst>
              </a:tr>
              <a:tr h="370850">
                <a:tc>
                  <a:txBody>
                    <a:bodyPr/>
                    <a:lstStyle/>
                    <a:p>
                      <a:pPr lvl="1" algn="r" fontAlgn="b"/>
                      <a:r>
                        <a:rPr lang="en-US" sz="1200" b="0" u="none" strike="noStrike" dirty="0">
                          <a:effectLst/>
                        </a:rPr>
                        <a:t>1046</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200" b="0" u="none" strike="noStrike" dirty="0">
                          <a:effectLst/>
                        </a:rPr>
                        <a:t>7453</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Erroneous MAG L1b quality flag set periods</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closed</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877807210"/>
                  </a:ext>
                </a:extLst>
              </a:tr>
              <a:tr h="370850">
                <a:tc>
                  <a:txBody>
                    <a:bodyPr/>
                    <a:lstStyle/>
                    <a:p>
                      <a:pPr lvl="1" algn="r" fontAlgn="b"/>
                      <a:r>
                        <a:rPr lang="en-US" sz="1200" b="0" u="none" strike="noStrike" dirty="0">
                          <a:effectLst/>
                        </a:rPr>
                        <a:t>1045</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a:effectLst/>
                        </a:rPr>
                        <a:t>Remove IB shadow flag from good quality flag mask</a:t>
                      </a:r>
                      <a:endParaRPr lang="en-US" sz="1200" b="0" i="0" u="none" strike="noStrike">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closed</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DO.09.03.00/DO.10.01.01</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570693353"/>
                  </a:ext>
                </a:extLst>
              </a:tr>
              <a:tr h="370850">
                <a:tc>
                  <a:txBody>
                    <a:bodyPr/>
                    <a:lstStyle/>
                    <a:p>
                      <a:pPr lvl="1" algn="r" fontAlgn="b"/>
                      <a:r>
                        <a:rPr lang="en-US" sz="1200" b="0" u="none" strike="noStrike" dirty="0">
                          <a:effectLst/>
                        </a:rPr>
                        <a:t>1010</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200" b="0" u="none" strike="noStrike" dirty="0">
                          <a:effectLst/>
                        </a:rPr>
                        <a:t>7368</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MAG LUTs for DO 08.01.00</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closed</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PR.08.03.03</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691597417"/>
                  </a:ext>
                </a:extLst>
              </a:tr>
              <a:tr h="370850">
                <a:tc>
                  <a:txBody>
                    <a:bodyPr/>
                    <a:lstStyle/>
                    <a:p>
                      <a:pPr lvl="1" algn="r" fontAlgn="b"/>
                      <a:r>
                        <a:rPr lang="en-US" sz="1200" b="0" u="none" strike="noStrike" dirty="0">
                          <a:effectLst/>
                        </a:rPr>
                        <a:t>1002</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200" b="0" u="none" strike="noStrike" dirty="0">
                          <a:effectLst/>
                        </a:rPr>
                        <a:t>7292</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Move leap second comments for MAG EXIS and SEISS</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closed</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DO.09.03.00/DO.10.01.01</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934120863"/>
                  </a:ext>
                </a:extLst>
              </a:tr>
              <a:tr h="370850">
                <a:tc>
                  <a:txBody>
                    <a:bodyPr/>
                    <a:lstStyle/>
                    <a:p>
                      <a:pPr lvl="1" algn="r" fontAlgn="b"/>
                      <a:r>
                        <a:rPr lang="en-US" sz="1200" b="0" u="none" strike="noStrike" dirty="0">
                          <a:effectLst/>
                        </a:rPr>
                        <a:t>890</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200" b="0" u="none" strike="noStrike" dirty="0">
                          <a:effectLst/>
                        </a:rPr>
                        <a:t>6880</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Updated MAG Arc Jet Correction</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closed</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DO.09.03.00/DO.10.01.01</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644557965"/>
                  </a:ext>
                </a:extLst>
              </a:tr>
              <a:tr h="370850">
                <a:tc>
                  <a:txBody>
                    <a:bodyPr/>
                    <a:lstStyle/>
                    <a:p>
                      <a:pPr algn="r" fontAlgn="b"/>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200" b="0" u="none" strike="noStrike" dirty="0">
                          <a:effectLst/>
                        </a:rPr>
                        <a:t>7346</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Ground MM updates required for GMAG on GOES-T/U</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a:effectLst/>
                        </a:rPr>
                        <a:t>closed</a:t>
                      </a:r>
                      <a:endParaRPr lang="en-US" sz="1200" b="0" i="0" u="none" strike="noStrike">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a:effectLst/>
                        </a:rPr>
                        <a:t>MM.10.03.00</a:t>
                      </a:r>
                      <a:endParaRPr lang="en-US" sz="1200" b="0" i="0" u="none" strike="noStrike">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539462556"/>
                  </a:ext>
                </a:extLst>
              </a:tr>
              <a:tr h="370850">
                <a:tc>
                  <a:txBody>
                    <a:bodyPr/>
                    <a:lstStyle/>
                    <a:p>
                      <a:pPr algn="r" fontAlgn="b"/>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200" b="0" u="none" strike="noStrike" dirty="0">
                          <a:effectLst/>
                        </a:rPr>
                        <a:t>8520</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GMAG documentation incorrect in some cases</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a:effectLst/>
                        </a:rPr>
                        <a:t>closed</a:t>
                      </a:r>
                      <a:endParaRPr lang="en-US" sz="1200" b="0" i="0" u="none" strike="noStrike">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200" b="0" u="none" strike="noStrike" dirty="0">
                          <a:effectLst/>
                        </a:rPr>
                        <a:t>MM.10.03.00</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848485775"/>
                  </a:ext>
                </a:extLst>
              </a:tr>
              <a:tr h="370850">
                <a:tc>
                  <a:txBody>
                    <a:bodyPr/>
                    <a:lstStyle/>
                    <a:p>
                      <a:pPr algn="r" fontAlgn="b"/>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200" b="0" i="0" u="none" strike="noStrike" dirty="0">
                          <a:solidFill>
                            <a:schemeClr val="tx1"/>
                          </a:solidFill>
                          <a:effectLst/>
                          <a:latin typeface="Calibri" panose="020F0502020204030204" pitchFamily="34" charset="0"/>
                          <a:cs typeface="Calibri" panose="020F0502020204030204" pitchFamily="34" charset="0"/>
                        </a:rPr>
                        <a:t>10162</a:t>
                      </a:r>
                    </a:p>
                  </a:txBody>
                  <a:tcPr marL="9525" marR="9525" marT="9525" marB="0" anchor="b"/>
                </a:tc>
                <a:tc>
                  <a:txBody>
                    <a:bodyPr/>
                    <a:lstStyle/>
                    <a:p>
                      <a:pPr algn="l" fontAlgn="b"/>
                      <a:r>
                        <a:rPr lang="en-US" sz="1200" b="0" i="0" u="none" strike="noStrike" dirty="0">
                          <a:solidFill>
                            <a:schemeClr val="tx1"/>
                          </a:solidFill>
                          <a:effectLst/>
                          <a:latin typeface="Calibri" panose="020F0502020204030204" pitchFamily="34" charset="0"/>
                          <a:cs typeface="Calibri" panose="020F0502020204030204" pitchFamily="34" charset="0"/>
                        </a:rPr>
                        <a:t>Oscillations in the GOES-18 GMAG data</a:t>
                      </a:r>
                    </a:p>
                  </a:txBody>
                  <a:tcPr marL="9525" marR="9525" marT="9525" marB="0" anchor="b"/>
                </a:tc>
                <a:tc>
                  <a:txBody>
                    <a:bodyPr/>
                    <a:lstStyle/>
                    <a:p>
                      <a:pPr algn="l" fontAlgn="b"/>
                      <a:r>
                        <a:rPr lang="en-US" sz="1200" b="0" i="0" u="none" strike="noStrike" dirty="0">
                          <a:solidFill>
                            <a:schemeClr val="tx1"/>
                          </a:solidFill>
                          <a:effectLst/>
                          <a:latin typeface="Calibri" panose="020F0502020204030204" pitchFamily="34" charset="0"/>
                          <a:cs typeface="Calibri" panose="020F0502020204030204" pitchFamily="34" charset="0"/>
                        </a:rPr>
                        <a:t>Submitted; Sev4</a:t>
                      </a:r>
                    </a:p>
                  </a:txBody>
                  <a:tcPr marL="9525" marR="9525" marT="9525" marB="0" anchor="b"/>
                </a:tc>
                <a:tc>
                  <a:txBody>
                    <a:bodyPr/>
                    <a:lstStyle/>
                    <a:p>
                      <a:pPr algn="l" fontAlgn="b"/>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660742362"/>
                  </a:ext>
                </a:extLst>
              </a:tr>
            </a:tbl>
          </a:graphicData>
        </a:graphic>
      </p:graphicFrame>
    </p:spTree>
    <p:extLst>
      <p:ext uri="{BB962C8B-B14F-4D97-AF65-F5344CB8AC3E}">
        <p14:creationId xmlns:p14="http://schemas.microsoft.com/office/powerpoint/2010/main" val="1678670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AD99-8B47-B7C0-F45C-CC907D4F4D0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19646E2-AA93-5452-75AD-C9173F76CD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DD5EBF-2F71-A487-46F7-1290151046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198935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body" idx="1"/>
          </p:nvPr>
        </p:nvSpPr>
        <p:spPr>
          <a:xfrm>
            <a:off x="457200" y="2920437"/>
            <a:ext cx="8229600" cy="57984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200"/>
              <a:buNone/>
            </a:pPr>
            <a:r>
              <a:rPr lang="en-US"/>
              <a:t>Instrument Status Review</a:t>
            </a:r>
            <a:endParaRPr/>
          </a:p>
          <a:p>
            <a:pPr marL="342900" lvl="0" indent="-139700" algn="ctr" rtl="0">
              <a:lnSpc>
                <a:spcPct val="100000"/>
              </a:lnSpc>
              <a:spcBef>
                <a:spcPts val="640"/>
              </a:spcBef>
              <a:spcAft>
                <a:spcPts val="0"/>
              </a:spcAft>
              <a:buClr>
                <a:schemeClr val="lt1"/>
              </a:buClr>
              <a:buSzPts val="3200"/>
              <a:buNone/>
            </a:pPr>
            <a:endParaRPr/>
          </a:p>
          <a:p>
            <a:pPr marL="342900" lvl="0" indent="-139700" algn="ctr" rtl="0">
              <a:lnSpc>
                <a:spcPct val="100000"/>
              </a:lnSpc>
              <a:spcBef>
                <a:spcPts val="640"/>
              </a:spcBef>
              <a:spcAft>
                <a:spcPts val="0"/>
              </a:spcAft>
              <a:buClr>
                <a:schemeClr val="lt1"/>
              </a:buClr>
              <a:buSzPts val="3200"/>
              <a:buNone/>
            </a:pPr>
            <a:endParaRPr/>
          </a:p>
        </p:txBody>
      </p:sp>
      <p:sp>
        <p:nvSpPr>
          <p:cNvPr id="140" name="Google Shape;14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Schedule of Previous </a:t>
            </a:r>
            <a:br>
              <a:rPr lang="en-US"/>
            </a:br>
            <a:r>
              <a:rPr lang="en-US"/>
              <a:t>Maturity Levels</a:t>
            </a:r>
            <a:endParaRPr/>
          </a:p>
        </p:txBody>
      </p:sp>
      <p:sp>
        <p:nvSpPr>
          <p:cNvPr id="146" name="Google Shape;146;p6"/>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1600"/>
              <a:buChar char="•"/>
            </a:pPr>
            <a:r>
              <a:rPr lang="en-US" sz="1800" dirty="0"/>
              <a:t>GOES-19 GMAG turned on and boom deployed on</a:t>
            </a:r>
            <a:r>
              <a:rPr lang="en-US" sz="1800" u="sng" dirty="0"/>
              <a:t> July 22, 2024</a:t>
            </a:r>
            <a:endParaRPr sz="1800" u="sng" dirty="0"/>
          </a:p>
          <a:p>
            <a:pPr marL="342900" lvl="0" indent="-342900" algn="l" rtl="0">
              <a:lnSpc>
                <a:spcPct val="100000"/>
              </a:lnSpc>
              <a:spcBef>
                <a:spcPts val="320"/>
              </a:spcBef>
              <a:spcAft>
                <a:spcPts val="0"/>
              </a:spcAft>
              <a:buClr>
                <a:schemeClr val="lt1"/>
              </a:buClr>
              <a:buSzPts val="1600"/>
              <a:buChar char="•"/>
            </a:pPr>
            <a:r>
              <a:rPr lang="en-US" sz="1800" dirty="0"/>
              <a:t>Beta level (Vendor) PLTs successful and Beta declared on </a:t>
            </a:r>
            <a:r>
              <a:rPr lang="en-US" sz="1800" u="sng" dirty="0"/>
              <a:t>October 9, 2024</a:t>
            </a:r>
            <a:endParaRPr sz="1800" u="sng" dirty="0"/>
          </a:p>
          <a:p>
            <a:pPr marL="342900" lvl="0" indent="-342900" algn="l" rtl="0">
              <a:lnSpc>
                <a:spcPct val="100000"/>
              </a:lnSpc>
              <a:spcBef>
                <a:spcPts val="320"/>
              </a:spcBef>
              <a:spcAft>
                <a:spcPts val="0"/>
              </a:spcAft>
              <a:buClr>
                <a:schemeClr val="lt1"/>
              </a:buClr>
              <a:buSzPts val="1600"/>
              <a:buChar char="•"/>
            </a:pPr>
            <a:r>
              <a:rPr lang="en-US" sz="1800" dirty="0"/>
              <a:t>PLPTs (NCEI) supporting Provisional have been continuing</a:t>
            </a:r>
            <a:endParaRPr dirty="0"/>
          </a:p>
          <a:p>
            <a:pPr marL="342900" lvl="0" indent="-342900" algn="l" rtl="0">
              <a:lnSpc>
                <a:spcPct val="100000"/>
              </a:lnSpc>
              <a:spcBef>
                <a:spcPts val="320"/>
              </a:spcBef>
              <a:spcAft>
                <a:spcPts val="0"/>
              </a:spcAft>
              <a:buClr>
                <a:schemeClr val="lt1"/>
              </a:buClr>
              <a:buSzPts val="1600"/>
              <a:buChar char="•"/>
            </a:pPr>
            <a:r>
              <a:rPr lang="en-US" sz="1800" dirty="0"/>
              <a:t>Ongoing</a:t>
            </a:r>
            <a:endParaRPr sz="1800" dirty="0"/>
          </a:p>
          <a:p>
            <a:pPr marL="742950" lvl="1" indent="-285750" algn="l" rtl="0">
              <a:lnSpc>
                <a:spcPct val="100000"/>
              </a:lnSpc>
              <a:spcBef>
                <a:spcPts val="320"/>
              </a:spcBef>
              <a:spcAft>
                <a:spcPts val="0"/>
              </a:spcAft>
              <a:buClr>
                <a:schemeClr val="lt1"/>
              </a:buClr>
              <a:buSzPts val="1600"/>
              <a:buChar char="–"/>
            </a:pPr>
            <a:r>
              <a:rPr lang="en-US" sz="1800" dirty="0"/>
              <a:t>Machine learning algorithm to improve </a:t>
            </a:r>
            <a:r>
              <a:rPr lang="en-US" sz="1800" dirty="0" err="1"/>
              <a:t>arcjet</a:t>
            </a:r>
            <a:r>
              <a:rPr lang="en-US" sz="1800" dirty="0"/>
              <a:t> correction</a:t>
            </a:r>
            <a:endParaRPr sz="1800" dirty="0"/>
          </a:p>
          <a:p>
            <a:pPr marL="742950" lvl="1" indent="-285750" algn="l" rtl="0">
              <a:lnSpc>
                <a:spcPct val="100000"/>
              </a:lnSpc>
              <a:spcBef>
                <a:spcPts val="320"/>
              </a:spcBef>
              <a:spcAft>
                <a:spcPts val="0"/>
              </a:spcAft>
              <a:buClr>
                <a:schemeClr val="lt1"/>
              </a:buClr>
              <a:buSzPts val="1600"/>
              <a:buChar char="–"/>
            </a:pPr>
            <a:r>
              <a:rPr lang="en-US" sz="1800" dirty="0"/>
              <a:t>Bias stability and accuracy monitoring as required </a:t>
            </a:r>
            <a:endParaRPr sz="1800" dirty="0"/>
          </a:p>
          <a:p>
            <a:pPr marL="742950" lvl="1" indent="-285750" algn="l" rtl="0">
              <a:lnSpc>
                <a:spcPct val="100000"/>
              </a:lnSpc>
              <a:spcBef>
                <a:spcPts val="320"/>
              </a:spcBef>
              <a:spcAft>
                <a:spcPts val="0"/>
              </a:spcAft>
              <a:buClr>
                <a:schemeClr val="lt1"/>
              </a:buClr>
              <a:buSzPts val="1600"/>
              <a:buChar char="–"/>
            </a:pPr>
            <a:r>
              <a:rPr lang="en-US" sz="1800" dirty="0"/>
              <a:t>Continuing study into scientific usability of magnetometer data </a:t>
            </a:r>
            <a:endParaRPr sz="1800" dirty="0"/>
          </a:p>
          <a:p>
            <a:pPr marL="742950" lvl="1" indent="-285750" algn="l" rtl="0">
              <a:lnSpc>
                <a:spcPct val="100000"/>
              </a:lnSpc>
              <a:spcBef>
                <a:spcPts val="320"/>
              </a:spcBef>
              <a:spcAft>
                <a:spcPts val="0"/>
              </a:spcAft>
              <a:buClr>
                <a:schemeClr val="lt1"/>
              </a:buClr>
              <a:buSzPts val="1600"/>
              <a:buChar char="–"/>
            </a:pPr>
            <a:r>
              <a:rPr lang="en-US" sz="1800" dirty="0"/>
              <a:t>Operationally implementing products such as magnetopause crossing and quiet field model for use by SWPC</a:t>
            </a:r>
            <a:endParaRPr sz="1800" dirty="0"/>
          </a:p>
          <a:p>
            <a:pPr marL="742950" lvl="1" indent="-285750" algn="l" rtl="0">
              <a:lnSpc>
                <a:spcPct val="100000"/>
              </a:lnSpc>
              <a:spcBef>
                <a:spcPts val="320"/>
              </a:spcBef>
              <a:spcAft>
                <a:spcPts val="0"/>
              </a:spcAft>
              <a:buClr>
                <a:schemeClr val="lt1"/>
              </a:buClr>
              <a:buSzPts val="1600"/>
              <a:buChar char="–"/>
            </a:pPr>
            <a:r>
              <a:rPr lang="en-US" sz="1800" dirty="0"/>
              <a:t>Researching and generating new products</a:t>
            </a:r>
          </a:p>
          <a:p>
            <a:pPr marL="742950" lvl="1" indent="-285750" algn="l" rtl="0">
              <a:lnSpc>
                <a:spcPct val="100000"/>
              </a:lnSpc>
              <a:spcBef>
                <a:spcPts val="320"/>
              </a:spcBef>
              <a:spcAft>
                <a:spcPts val="0"/>
              </a:spcAft>
              <a:buClr>
                <a:schemeClr val="lt1"/>
              </a:buClr>
              <a:buSzPts val="1600"/>
              <a:buChar char="–"/>
            </a:pPr>
            <a:r>
              <a:rPr lang="en-US" sz="1800" dirty="0"/>
              <a:t>Analysis and resolution of ADR’s</a:t>
            </a:r>
            <a:endParaRPr sz="1800" dirty="0"/>
          </a:p>
          <a:p>
            <a:pPr marL="742950" lvl="1" indent="-171450" algn="l" rtl="0">
              <a:lnSpc>
                <a:spcPct val="100000"/>
              </a:lnSpc>
              <a:spcBef>
                <a:spcPts val="360"/>
              </a:spcBef>
              <a:spcAft>
                <a:spcPts val="0"/>
              </a:spcAft>
              <a:buClr>
                <a:schemeClr val="lt1"/>
              </a:buClr>
              <a:buSzPts val="1800"/>
              <a:buNone/>
            </a:pPr>
            <a:endParaRPr sz="1800" dirty="0"/>
          </a:p>
        </p:txBody>
      </p:sp>
      <p:sp>
        <p:nvSpPr>
          <p:cNvPr id="147" name="Google Shape;147;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53" name="Google Shape;153;p7"/>
          <p:cNvSpPr txBox="1"/>
          <p:nvPr/>
        </p:nvSpPr>
        <p:spPr>
          <a:xfrm>
            <a:off x="457200" y="3139076"/>
            <a:ext cx="8229600" cy="57984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Review Of Beta Level PLT Outcomes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Post Launch Test (PLT) and </a:t>
            </a:r>
            <a:br>
              <a:rPr lang="en-US"/>
            </a:br>
            <a:r>
              <a:rPr lang="en-US"/>
              <a:t>Milestones Timeline</a:t>
            </a:r>
            <a:endParaRPr/>
          </a:p>
        </p:txBody>
      </p:sp>
      <p:sp>
        <p:nvSpPr>
          <p:cNvPr id="159" name="Google Shape;15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graphicFrame>
        <p:nvGraphicFramePr>
          <p:cNvPr id="160" name="Google Shape;160;p8"/>
          <p:cNvGraphicFramePr/>
          <p:nvPr>
            <p:extLst>
              <p:ext uri="{D42A27DB-BD31-4B8C-83A1-F6EECF244321}">
                <p14:modId xmlns:p14="http://schemas.microsoft.com/office/powerpoint/2010/main" val="4114705681"/>
              </p:ext>
            </p:extLst>
          </p:nvPr>
        </p:nvGraphicFramePr>
        <p:xfrm>
          <a:off x="457199" y="1206257"/>
          <a:ext cx="8229625" cy="5547370"/>
        </p:xfrm>
        <a:graphic>
          <a:graphicData uri="http://schemas.openxmlformats.org/drawingml/2006/table">
            <a:tbl>
              <a:tblPr firstRow="1" bandRow="1">
                <a:noFill/>
                <a:tableStyleId>{989F3CE8-B0EF-4004-9079-9B24CB901062}</a:tableStyleId>
              </a:tblPr>
              <a:tblGrid>
                <a:gridCol w="766421">
                  <a:extLst>
                    <a:ext uri="{9D8B030D-6E8A-4147-A177-3AD203B41FA5}">
                      <a16:colId xmlns:a16="http://schemas.microsoft.com/office/drawing/2014/main" val="20000"/>
                    </a:ext>
                  </a:extLst>
                </a:gridCol>
                <a:gridCol w="3392234">
                  <a:extLst>
                    <a:ext uri="{9D8B030D-6E8A-4147-A177-3AD203B41FA5}">
                      <a16:colId xmlns:a16="http://schemas.microsoft.com/office/drawing/2014/main" val="20001"/>
                    </a:ext>
                  </a:extLst>
                </a:gridCol>
                <a:gridCol w="1356990">
                  <a:extLst>
                    <a:ext uri="{9D8B030D-6E8A-4147-A177-3AD203B41FA5}">
                      <a16:colId xmlns:a16="http://schemas.microsoft.com/office/drawing/2014/main" val="20002"/>
                    </a:ext>
                  </a:extLst>
                </a:gridCol>
                <a:gridCol w="1356990">
                  <a:extLst>
                    <a:ext uri="{9D8B030D-6E8A-4147-A177-3AD203B41FA5}">
                      <a16:colId xmlns:a16="http://schemas.microsoft.com/office/drawing/2014/main" val="20003"/>
                    </a:ext>
                  </a:extLst>
                </a:gridCol>
                <a:gridCol w="1356990">
                  <a:extLst>
                    <a:ext uri="{9D8B030D-6E8A-4147-A177-3AD203B41FA5}">
                      <a16:colId xmlns:a16="http://schemas.microsoft.com/office/drawing/2014/main" val="511315515"/>
                    </a:ext>
                  </a:extLst>
                </a:gridCol>
              </a:tblGrid>
              <a:tr h="228600">
                <a:tc>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t>Event</a:t>
                      </a:r>
                      <a:endParaRPr sz="1400" u="none" strike="noStrike" cap="none" dirty="0"/>
                    </a:p>
                  </a:txBody>
                  <a:tcPr marL="91450" marR="91450" marT="45725" marB="45725">
                    <a:solidFill>
                      <a:srgbClr val="BFBFB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t>Description</a:t>
                      </a:r>
                      <a:endParaRPr sz="1400" u="none" strike="noStrike" cap="none" dirty="0"/>
                    </a:p>
                  </a:txBody>
                  <a:tcPr marL="91450" marR="91450" marT="45725" marB="45725">
                    <a:solidFill>
                      <a:srgbClr val="BFBFB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t>Start</a:t>
                      </a:r>
                      <a:endParaRPr sz="1400" u="none" strike="noStrike" cap="none" dirty="0"/>
                    </a:p>
                  </a:txBody>
                  <a:tcPr marL="91450" marR="91450" marT="45725" marB="45725">
                    <a:solidFill>
                      <a:srgbClr val="BFBFB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t>End</a:t>
                      </a:r>
                      <a:endParaRPr sz="1400" u="none" strike="noStrike" cap="none" dirty="0"/>
                    </a:p>
                  </a:txBody>
                  <a:tcPr marL="91450" marR="91450" marT="45725" marB="45725">
                    <a:solidFill>
                      <a:srgbClr val="BFBFB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t>Status</a:t>
                      </a:r>
                      <a:endParaRPr sz="1400" b="1" u="none" strike="noStrike" cap="none" dirty="0"/>
                    </a:p>
                  </a:txBody>
                  <a:tcPr marL="91450" marR="91450" marT="45725" marB="45725">
                    <a:solidFill>
                      <a:srgbClr val="BFBFBF"/>
                    </a:solidFill>
                  </a:tcPr>
                </a:tc>
                <a:extLst>
                  <a:ext uri="{0D108BD9-81ED-4DB2-BD59-A6C34878D82A}">
                    <a16:rowId xmlns:a16="http://schemas.microsoft.com/office/drawing/2014/main" val="10000"/>
                  </a:ext>
                </a:extLst>
              </a:tr>
              <a:tr h="0">
                <a:tc>
                  <a:txBody>
                    <a:bodyPr/>
                    <a:lstStyle/>
                    <a:p>
                      <a:pPr rtl="0" fontAlgn="t">
                        <a:spcBef>
                          <a:spcPts val="0"/>
                        </a:spcBef>
                        <a:spcAft>
                          <a:spcPts val="0"/>
                        </a:spcAft>
                      </a:pPr>
                      <a:r>
                        <a:rPr lang="en-US" sz="900" b="0" i="0" u="none" strike="noStrike" dirty="0">
                          <a:solidFill>
                            <a:srgbClr val="000000"/>
                          </a:solidFill>
                          <a:effectLst/>
                          <a:latin typeface="+mj-lt"/>
                        </a:rPr>
                        <a:t>1</a:t>
                      </a:r>
                      <a:endParaRPr lang="en-US" sz="900" dirty="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GMAG Boom Deployed</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dirty="0">
                          <a:solidFill>
                            <a:srgbClr val="222222"/>
                          </a:solidFill>
                          <a:effectLst/>
                          <a:latin typeface="+mj-lt"/>
                        </a:rPr>
                        <a:t> 7/22/24 12:20 UTC</a:t>
                      </a:r>
                      <a:endParaRPr lang="en-US" sz="900" dirty="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222222"/>
                          </a:solidFill>
                          <a:effectLst/>
                          <a:latin typeface="+mj-lt"/>
                        </a:rPr>
                        <a:t>7/22/24 12:22 UTC</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dirty="0">
                          <a:solidFill>
                            <a:srgbClr val="222222"/>
                          </a:solidFill>
                          <a:effectLst/>
                          <a:latin typeface="+mj-lt"/>
                        </a:rPr>
                        <a:t>Complete</a:t>
                      </a:r>
                      <a:endParaRPr lang="en-US" sz="900" dirty="0">
                        <a:effectLst/>
                        <a:latin typeface="+mj-lt"/>
                      </a:endParaRPr>
                    </a:p>
                  </a:txBody>
                  <a:tcPr marL="95250" marR="95250" marT="95250" marB="95250">
                    <a:solidFill>
                      <a:schemeClr val="lt1"/>
                    </a:solidFill>
                  </a:tcPr>
                </a:tc>
                <a:extLst>
                  <a:ext uri="{0D108BD9-81ED-4DB2-BD59-A6C34878D82A}">
                    <a16:rowId xmlns:a16="http://schemas.microsoft.com/office/drawing/2014/main" val="885044174"/>
                  </a:ext>
                </a:extLst>
              </a:tr>
              <a:tr h="0">
                <a:tc>
                  <a:txBody>
                    <a:bodyPr/>
                    <a:lstStyle/>
                    <a:p>
                      <a:pPr rtl="0" fontAlgn="t">
                        <a:spcBef>
                          <a:spcPts val="0"/>
                        </a:spcBef>
                        <a:spcAft>
                          <a:spcPts val="0"/>
                        </a:spcAft>
                      </a:pPr>
                      <a:r>
                        <a:rPr lang="en-US" sz="900" b="0" i="0" u="none" strike="noStrike" dirty="0">
                          <a:solidFill>
                            <a:srgbClr val="000000"/>
                          </a:solidFill>
                          <a:effectLst/>
                          <a:latin typeface="+mj-lt"/>
                        </a:rPr>
                        <a:t>2</a:t>
                      </a:r>
                      <a:endParaRPr lang="en-US" sz="900" dirty="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GMAG Data Flow</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222222"/>
                          </a:solidFill>
                          <a:effectLst/>
                          <a:latin typeface="+mj-lt"/>
                        </a:rPr>
                        <a:t>7/22/24 11:40 UTC</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Ongoing</a:t>
                      </a:r>
                      <a:endParaRPr lang="en-US" sz="900">
                        <a:effectLst/>
                        <a:latin typeface="+mj-lt"/>
                      </a:endParaRPr>
                    </a:p>
                  </a:txBody>
                  <a:tcPr marL="95250" marR="95250" marT="95250" marB="95250">
                    <a:solidFill>
                      <a:schemeClr val="lt1"/>
                    </a:solidFill>
                  </a:tcPr>
                </a:tc>
                <a:extLst>
                  <a:ext uri="{0D108BD9-81ED-4DB2-BD59-A6C34878D82A}">
                    <a16:rowId xmlns:a16="http://schemas.microsoft.com/office/drawing/2014/main" val="10002"/>
                  </a:ext>
                </a:extLst>
              </a:tr>
              <a:tr h="0">
                <a:tc>
                  <a:txBody>
                    <a:bodyPr/>
                    <a:lstStyle/>
                    <a:p>
                      <a:pPr rtl="0" fontAlgn="t">
                        <a:spcBef>
                          <a:spcPts val="0"/>
                        </a:spcBef>
                        <a:spcAft>
                          <a:spcPts val="0"/>
                        </a:spcAft>
                      </a:pPr>
                      <a:r>
                        <a:rPr lang="en-US" sz="900" b="0" i="0" u="none" strike="noStrike">
                          <a:solidFill>
                            <a:srgbClr val="000000"/>
                          </a:solidFill>
                          <a:effectLst/>
                          <a:latin typeface="+mj-lt"/>
                        </a:rPr>
                        <a:t>3</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(003) Sensitivity to Interference</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7/22/24</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9/25/24</a:t>
                      </a:r>
                      <a:endParaRPr lang="en-US" sz="900">
                        <a:effectLst/>
                        <a:latin typeface="+mj-lt"/>
                      </a:endParaRPr>
                    </a:p>
                  </a:txBody>
                  <a:tcPr marL="95250" marR="95250" marT="95250" marB="95250">
                    <a:solidFill>
                      <a:schemeClr val="lt1"/>
                    </a:solidFill>
                  </a:tcPr>
                </a:tc>
                <a:tc>
                  <a:txBody>
                    <a:bodyPr/>
                    <a:lstStyle/>
                    <a:p>
                      <a:pPr fontAlgn="t"/>
                      <a:r>
                        <a:rPr lang="en-US" sz="900">
                          <a:effectLst/>
                          <a:latin typeface="+mj-lt"/>
                        </a:rPr>
                        <a:t> </a:t>
                      </a:r>
                    </a:p>
                  </a:txBody>
                  <a:tcPr marL="95250" marR="95250" marT="95250" marB="95250">
                    <a:solidFill>
                      <a:schemeClr val="lt1"/>
                    </a:solidFill>
                  </a:tcPr>
                </a:tc>
                <a:extLst>
                  <a:ext uri="{0D108BD9-81ED-4DB2-BD59-A6C34878D82A}">
                    <a16:rowId xmlns:a16="http://schemas.microsoft.com/office/drawing/2014/main" val="10003"/>
                  </a:ext>
                </a:extLst>
              </a:tr>
              <a:tr h="0">
                <a:tc>
                  <a:txBody>
                    <a:bodyPr/>
                    <a:lstStyle/>
                    <a:p>
                      <a:pPr rtl="0" fontAlgn="t">
                        <a:spcBef>
                          <a:spcPts val="0"/>
                        </a:spcBef>
                        <a:spcAft>
                          <a:spcPts val="0"/>
                        </a:spcAft>
                      </a:pPr>
                      <a:r>
                        <a:rPr lang="en-US" sz="900" b="0" i="0" u="none" strike="noStrike">
                          <a:solidFill>
                            <a:srgbClr val="000000"/>
                          </a:solidFill>
                          <a:effectLst/>
                          <a:latin typeface="+mj-lt"/>
                        </a:rPr>
                        <a:t>4</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dirty="0">
                          <a:solidFill>
                            <a:srgbClr val="000000"/>
                          </a:solidFill>
                          <a:effectLst/>
                          <a:latin typeface="+mj-lt"/>
                        </a:rPr>
                        <a:t>(004) Sensor Difference Comparison</a:t>
                      </a:r>
                      <a:endParaRPr lang="en-US" sz="900" dirty="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7/22/24</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1/18/25</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dirty="0">
                          <a:solidFill>
                            <a:srgbClr val="000000"/>
                          </a:solidFill>
                          <a:effectLst/>
                          <a:latin typeface="+mj-lt"/>
                        </a:rPr>
                        <a:t>Complete </a:t>
                      </a:r>
                      <a:endParaRPr lang="en-US" sz="900" dirty="0">
                        <a:effectLst/>
                        <a:latin typeface="+mj-lt"/>
                      </a:endParaRPr>
                    </a:p>
                  </a:txBody>
                  <a:tcPr marL="95250" marR="95250" marT="95250" marB="95250">
                    <a:solidFill>
                      <a:schemeClr val="lt1"/>
                    </a:solidFill>
                  </a:tcPr>
                </a:tc>
                <a:extLst>
                  <a:ext uri="{0D108BD9-81ED-4DB2-BD59-A6C34878D82A}">
                    <a16:rowId xmlns:a16="http://schemas.microsoft.com/office/drawing/2014/main" val="10004"/>
                  </a:ext>
                </a:extLst>
              </a:tr>
              <a:tr h="0">
                <a:tc>
                  <a:txBody>
                    <a:bodyPr/>
                    <a:lstStyle/>
                    <a:p>
                      <a:pPr rtl="0" fontAlgn="t">
                        <a:spcBef>
                          <a:spcPts val="0"/>
                        </a:spcBef>
                        <a:spcAft>
                          <a:spcPts val="0"/>
                        </a:spcAft>
                      </a:pPr>
                      <a:r>
                        <a:rPr lang="en-US" sz="900" b="0" i="0" u="none" strike="noStrike">
                          <a:solidFill>
                            <a:srgbClr val="000000"/>
                          </a:solidFill>
                          <a:effectLst/>
                          <a:latin typeface="+mj-lt"/>
                        </a:rPr>
                        <a:t>5</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(002) Calibration Step Test</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7/25/24</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Complete</a:t>
                      </a:r>
                      <a:endParaRPr lang="en-US" sz="900">
                        <a:effectLst/>
                        <a:latin typeface="+mj-lt"/>
                      </a:endParaRPr>
                    </a:p>
                  </a:txBody>
                  <a:tcPr marL="95250" marR="95250" marT="95250" marB="95250">
                    <a:solidFill>
                      <a:schemeClr val="lt1"/>
                    </a:solidFill>
                  </a:tcPr>
                </a:tc>
                <a:extLst>
                  <a:ext uri="{0D108BD9-81ED-4DB2-BD59-A6C34878D82A}">
                    <a16:rowId xmlns:a16="http://schemas.microsoft.com/office/drawing/2014/main" val="10005"/>
                  </a:ext>
                </a:extLst>
              </a:tr>
              <a:tr h="0">
                <a:tc>
                  <a:txBody>
                    <a:bodyPr/>
                    <a:lstStyle/>
                    <a:p>
                      <a:pPr rtl="0" fontAlgn="t">
                        <a:spcBef>
                          <a:spcPts val="0"/>
                        </a:spcBef>
                        <a:spcAft>
                          <a:spcPts val="0"/>
                        </a:spcAft>
                      </a:pPr>
                      <a:r>
                        <a:rPr lang="en-US" sz="900" b="0" i="0" u="none" strike="noStrike">
                          <a:solidFill>
                            <a:srgbClr val="000000"/>
                          </a:solidFill>
                          <a:effectLst/>
                          <a:latin typeface="+mj-lt"/>
                        </a:rPr>
                        <a:t>6</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dirty="0">
                          <a:solidFill>
                            <a:srgbClr val="000000"/>
                          </a:solidFill>
                          <a:effectLst/>
                          <a:latin typeface="+mj-lt"/>
                        </a:rPr>
                        <a:t>(005) OB Temperature Setpoint</a:t>
                      </a:r>
                      <a:endParaRPr lang="en-US" sz="900" dirty="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7/29/24</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8/9/24</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Complete</a:t>
                      </a:r>
                      <a:endParaRPr lang="en-US" sz="900">
                        <a:effectLst/>
                        <a:latin typeface="+mj-lt"/>
                      </a:endParaRPr>
                    </a:p>
                  </a:txBody>
                  <a:tcPr marL="95250" marR="95250" marT="95250" marB="95250">
                    <a:solidFill>
                      <a:schemeClr val="lt1"/>
                    </a:solidFill>
                  </a:tcPr>
                </a:tc>
                <a:extLst>
                  <a:ext uri="{0D108BD9-81ED-4DB2-BD59-A6C34878D82A}">
                    <a16:rowId xmlns:a16="http://schemas.microsoft.com/office/drawing/2014/main" val="10006"/>
                  </a:ext>
                </a:extLst>
              </a:tr>
              <a:tr h="0">
                <a:tc>
                  <a:txBody>
                    <a:bodyPr/>
                    <a:lstStyle/>
                    <a:p>
                      <a:pPr rtl="0" fontAlgn="t">
                        <a:spcBef>
                          <a:spcPts val="0"/>
                        </a:spcBef>
                        <a:spcAft>
                          <a:spcPts val="0"/>
                        </a:spcAft>
                      </a:pPr>
                      <a:r>
                        <a:rPr lang="en-US" sz="900" b="0" i="0" u="none" strike="noStrike">
                          <a:solidFill>
                            <a:srgbClr val="000000"/>
                          </a:solidFill>
                          <a:effectLst/>
                          <a:latin typeface="+mj-lt"/>
                        </a:rPr>
                        <a:t>7</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dirty="0">
                          <a:solidFill>
                            <a:srgbClr val="000000"/>
                          </a:solidFill>
                          <a:effectLst/>
                          <a:latin typeface="+mj-lt"/>
                        </a:rPr>
                        <a:t>First Public Outreach</a:t>
                      </a:r>
                      <a:endParaRPr lang="en-US" sz="900" dirty="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8/13/24</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a:t>
                      </a:r>
                      <a:endParaRPr lang="en-US" sz="900">
                        <a:effectLst/>
                        <a:latin typeface="+mj-lt"/>
                      </a:endParaRPr>
                    </a:p>
                  </a:txBody>
                  <a:tcPr marL="95250" marR="95250" marT="95250" marB="95250">
                    <a:solidFill>
                      <a:schemeClr val="lt1"/>
                    </a:solidFill>
                  </a:tcPr>
                </a:tc>
                <a:tc>
                  <a:txBody>
                    <a:bodyPr/>
                    <a:lstStyle/>
                    <a:p>
                      <a:pPr fontAlgn="t"/>
                      <a:r>
                        <a:rPr lang="en-US" sz="900">
                          <a:effectLst/>
                          <a:latin typeface="+mj-lt"/>
                        </a:rPr>
                        <a:t> </a:t>
                      </a:r>
                    </a:p>
                  </a:txBody>
                  <a:tcPr marL="95250" marR="95250" marT="95250" marB="95250">
                    <a:solidFill>
                      <a:schemeClr val="lt1"/>
                    </a:solidFill>
                  </a:tcPr>
                </a:tc>
                <a:extLst>
                  <a:ext uri="{0D108BD9-81ED-4DB2-BD59-A6C34878D82A}">
                    <a16:rowId xmlns:a16="http://schemas.microsoft.com/office/drawing/2014/main" val="10007"/>
                  </a:ext>
                </a:extLst>
              </a:tr>
              <a:tr h="0">
                <a:tc>
                  <a:txBody>
                    <a:bodyPr/>
                    <a:lstStyle/>
                    <a:p>
                      <a:pPr rtl="0" fontAlgn="t">
                        <a:spcBef>
                          <a:spcPts val="0"/>
                        </a:spcBef>
                        <a:spcAft>
                          <a:spcPts val="0"/>
                        </a:spcAft>
                      </a:pPr>
                      <a:r>
                        <a:rPr lang="en-US" sz="900" b="0" i="0" u="none" strike="noStrike">
                          <a:solidFill>
                            <a:srgbClr val="000000"/>
                          </a:solidFill>
                          <a:effectLst/>
                          <a:latin typeface="+mj-lt"/>
                        </a:rPr>
                        <a:t>8</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(005) IB Temperature Setpoint</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8/12/24</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8/24/24</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Complete</a:t>
                      </a:r>
                      <a:endParaRPr lang="en-US" sz="900">
                        <a:effectLst/>
                        <a:latin typeface="+mj-lt"/>
                      </a:endParaRPr>
                    </a:p>
                  </a:txBody>
                  <a:tcPr marL="95250" marR="95250" marT="95250" marB="95250">
                    <a:solidFill>
                      <a:schemeClr val="lt1"/>
                    </a:solidFill>
                  </a:tcPr>
                </a:tc>
                <a:extLst>
                  <a:ext uri="{0D108BD9-81ED-4DB2-BD59-A6C34878D82A}">
                    <a16:rowId xmlns:a16="http://schemas.microsoft.com/office/drawing/2014/main" val="10008"/>
                  </a:ext>
                </a:extLst>
              </a:tr>
              <a:tr h="0">
                <a:tc>
                  <a:txBody>
                    <a:bodyPr/>
                    <a:lstStyle/>
                    <a:p>
                      <a:pPr rtl="0" fontAlgn="t">
                        <a:spcBef>
                          <a:spcPts val="0"/>
                        </a:spcBef>
                        <a:spcAft>
                          <a:spcPts val="0"/>
                        </a:spcAft>
                      </a:pPr>
                      <a:r>
                        <a:rPr lang="en-US" sz="900" b="0" i="0" u="none" strike="noStrike">
                          <a:solidFill>
                            <a:srgbClr val="000000"/>
                          </a:solidFill>
                          <a:effectLst/>
                          <a:latin typeface="+mj-lt"/>
                        </a:rPr>
                        <a:t>9</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Beta declared</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10/9/2024</a:t>
                      </a:r>
                      <a:endParaRPr lang="en-US" sz="900">
                        <a:effectLst/>
                        <a:latin typeface="+mj-lt"/>
                      </a:endParaRPr>
                    </a:p>
                  </a:txBody>
                  <a:tcPr marL="95250" marR="95250" marT="95250" marB="95250">
                    <a:solidFill>
                      <a:schemeClr val="lt1"/>
                    </a:solidFill>
                  </a:tcPr>
                </a:tc>
                <a:tc>
                  <a:txBody>
                    <a:bodyPr/>
                    <a:lstStyle/>
                    <a:p>
                      <a:pPr fontAlgn="t"/>
                      <a:r>
                        <a:rPr lang="en-US" sz="900">
                          <a:effectLst/>
                          <a:latin typeface="+mj-lt"/>
                        </a:rPr>
                        <a:t> </a:t>
                      </a:r>
                    </a:p>
                  </a:txBody>
                  <a:tcPr marL="95250" marR="95250" marT="95250" marB="95250">
                    <a:solidFill>
                      <a:schemeClr val="lt1"/>
                    </a:solidFill>
                  </a:tcPr>
                </a:tc>
                <a:tc>
                  <a:txBody>
                    <a:bodyPr/>
                    <a:lstStyle/>
                    <a:p>
                      <a:pPr fontAlgn="t"/>
                      <a:r>
                        <a:rPr lang="en-US" sz="900">
                          <a:effectLst/>
                          <a:latin typeface="+mj-lt"/>
                        </a:rPr>
                        <a:t> </a:t>
                      </a:r>
                    </a:p>
                  </a:txBody>
                  <a:tcPr marL="95250" marR="95250" marT="95250" marB="95250">
                    <a:solidFill>
                      <a:schemeClr val="lt1"/>
                    </a:solidFill>
                  </a:tcPr>
                </a:tc>
                <a:extLst>
                  <a:ext uri="{0D108BD9-81ED-4DB2-BD59-A6C34878D82A}">
                    <a16:rowId xmlns:a16="http://schemas.microsoft.com/office/drawing/2014/main" val="10009"/>
                  </a:ext>
                </a:extLst>
              </a:tr>
              <a:tr h="0">
                <a:tc>
                  <a:txBody>
                    <a:bodyPr/>
                    <a:lstStyle/>
                    <a:p>
                      <a:pPr rtl="0" fontAlgn="t">
                        <a:spcBef>
                          <a:spcPts val="0"/>
                        </a:spcBef>
                        <a:spcAft>
                          <a:spcPts val="0"/>
                        </a:spcAft>
                      </a:pPr>
                      <a:r>
                        <a:rPr lang="en-US" sz="900" b="0" i="0" u="none" strike="noStrike">
                          <a:solidFill>
                            <a:srgbClr val="000000"/>
                          </a:solidFill>
                          <a:effectLst/>
                          <a:latin typeface="+mj-lt"/>
                        </a:rPr>
                        <a:t>10</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dirty="0">
                          <a:solidFill>
                            <a:srgbClr val="000000"/>
                          </a:solidFill>
                          <a:effectLst/>
                          <a:latin typeface="+mj-lt"/>
                        </a:rPr>
                        <a:t>(001) 3rev maneuver 1</a:t>
                      </a:r>
                      <a:endParaRPr lang="en-US" sz="900" dirty="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dirty="0">
                          <a:solidFill>
                            <a:srgbClr val="000000"/>
                          </a:solidFill>
                          <a:effectLst/>
                          <a:latin typeface="+mj-lt"/>
                        </a:rPr>
                        <a:t>10/22/24 14:30 UTC</a:t>
                      </a:r>
                      <a:endParaRPr lang="en-US" sz="900" dirty="0">
                        <a:effectLst/>
                        <a:latin typeface="+mj-lt"/>
                      </a:endParaRPr>
                    </a:p>
                  </a:txBody>
                  <a:tcPr marL="95250" marR="95250" marT="95250" marB="95250">
                    <a:solidFill>
                      <a:schemeClr val="lt1"/>
                    </a:solidFill>
                  </a:tcPr>
                </a:tc>
                <a:tc>
                  <a:txBody>
                    <a:bodyPr/>
                    <a:lstStyle/>
                    <a:p>
                      <a:pPr fontAlgn="t"/>
                      <a:r>
                        <a:rPr lang="en-US" sz="900">
                          <a:effectLst/>
                          <a:latin typeface="+mj-lt"/>
                        </a:rPr>
                        <a:t> </a:t>
                      </a:r>
                    </a:p>
                  </a:txBody>
                  <a:tcPr marL="95250" marR="95250" marT="95250" marB="95250">
                    <a:solidFill>
                      <a:schemeClr val="lt1"/>
                    </a:solidFill>
                  </a:tcPr>
                </a:tc>
                <a:tc>
                  <a:txBody>
                    <a:bodyPr/>
                    <a:lstStyle/>
                    <a:p>
                      <a:pPr rtl="0" fontAlgn="t">
                        <a:spcBef>
                          <a:spcPts val="0"/>
                        </a:spcBef>
                        <a:spcAft>
                          <a:spcPts val="0"/>
                        </a:spcAft>
                      </a:pPr>
                      <a:r>
                        <a:rPr lang="en-US" sz="900" b="0" i="0" u="none" strike="noStrike" dirty="0">
                          <a:solidFill>
                            <a:srgbClr val="000000"/>
                          </a:solidFill>
                          <a:effectLst/>
                          <a:latin typeface="+mj-lt"/>
                        </a:rPr>
                        <a:t>SCRUBBED </a:t>
                      </a:r>
                      <a:endParaRPr lang="en-US" sz="900" dirty="0">
                        <a:effectLst/>
                        <a:latin typeface="+mj-lt"/>
                      </a:endParaRPr>
                    </a:p>
                  </a:txBody>
                  <a:tcPr marL="95250" marR="95250" marT="95250" marB="95250">
                    <a:solidFill>
                      <a:schemeClr val="lt1"/>
                    </a:solidFill>
                  </a:tcPr>
                </a:tc>
                <a:extLst>
                  <a:ext uri="{0D108BD9-81ED-4DB2-BD59-A6C34878D82A}">
                    <a16:rowId xmlns:a16="http://schemas.microsoft.com/office/drawing/2014/main" val="10010"/>
                  </a:ext>
                </a:extLst>
              </a:tr>
              <a:tr h="0">
                <a:tc>
                  <a:txBody>
                    <a:bodyPr/>
                    <a:lstStyle/>
                    <a:p>
                      <a:pPr rtl="0" fontAlgn="t">
                        <a:spcBef>
                          <a:spcPts val="0"/>
                        </a:spcBef>
                        <a:spcAft>
                          <a:spcPts val="0"/>
                        </a:spcAft>
                      </a:pPr>
                      <a:r>
                        <a:rPr lang="en-US" sz="900" b="0" i="0" u="none" strike="noStrike">
                          <a:solidFill>
                            <a:srgbClr val="000000"/>
                          </a:solidFill>
                          <a:effectLst/>
                          <a:latin typeface="+mj-lt"/>
                        </a:rPr>
                        <a:t>11</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(001) 3rev maneuver 2</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dirty="0">
                          <a:solidFill>
                            <a:srgbClr val="000000"/>
                          </a:solidFill>
                          <a:effectLst/>
                          <a:latin typeface="+mj-lt"/>
                        </a:rPr>
                        <a:t>10/29/24 14:30 UTC</a:t>
                      </a:r>
                      <a:endParaRPr lang="en-US" sz="900" dirty="0">
                        <a:effectLst/>
                        <a:latin typeface="+mj-lt"/>
                      </a:endParaRPr>
                    </a:p>
                  </a:txBody>
                  <a:tcPr marL="95250" marR="95250" marT="95250" marB="95250">
                    <a:solidFill>
                      <a:schemeClr val="lt1"/>
                    </a:solidFill>
                  </a:tcPr>
                </a:tc>
                <a:tc>
                  <a:txBody>
                    <a:bodyPr/>
                    <a:lstStyle/>
                    <a:p>
                      <a:pPr fontAlgn="t"/>
                      <a:r>
                        <a:rPr lang="en-US" sz="900">
                          <a:effectLst/>
                          <a:latin typeface="+mj-lt"/>
                        </a:rPr>
                        <a:t> </a:t>
                      </a:r>
                    </a:p>
                  </a:txBody>
                  <a:tcPr marL="95250" marR="95250" marT="95250" marB="95250">
                    <a:solidFill>
                      <a:schemeClr val="lt1"/>
                    </a:solidFill>
                  </a:tcPr>
                </a:tc>
                <a:tc>
                  <a:txBody>
                    <a:bodyPr/>
                    <a:lstStyle/>
                    <a:p>
                      <a:pPr rtl="0" fontAlgn="t">
                        <a:spcBef>
                          <a:spcPts val="0"/>
                        </a:spcBef>
                        <a:spcAft>
                          <a:spcPts val="0"/>
                        </a:spcAft>
                      </a:pPr>
                      <a:r>
                        <a:rPr lang="en-US" sz="900" b="0" i="0" u="none" strike="noStrike" dirty="0">
                          <a:solidFill>
                            <a:srgbClr val="000000"/>
                          </a:solidFill>
                          <a:effectLst/>
                          <a:latin typeface="+mj-lt"/>
                        </a:rPr>
                        <a:t>SCRUBBED </a:t>
                      </a:r>
                      <a:endParaRPr lang="en-US" sz="900" dirty="0">
                        <a:effectLst/>
                        <a:latin typeface="+mj-lt"/>
                      </a:endParaRPr>
                    </a:p>
                  </a:txBody>
                  <a:tcPr marL="95250" marR="95250" marT="95250" marB="95250">
                    <a:solidFill>
                      <a:schemeClr val="lt1"/>
                    </a:solidFill>
                  </a:tcPr>
                </a:tc>
                <a:extLst>
                  <a:ext uri="{0D108BD9-81ED-4DB2-BD59-A6C34878D82A}">
                    <a16:rowId xmlns:a16="http://schemas.microsoft.com/office/drawing/2014/main" val="10011"/>
                  </a:ext>
                </a:extLst>
              </a:tr>
              <a:tr h="0">
                <a:tc>
                  <a:txBody>
                    <a:bodyPr/>
                    <a:lstStyle/>
                    <a:p>
                      <a:pPr rtl="0" fontAlgn="t">
                        <a:spcBef>
                          <a:spcPts val="0"/>
                        </a:spcBef>
                        <a:spcAft>
                          <a:spcPts val="0"/>
                        </a:spcAft>
                      </a:pPr>
                      <a:r>
                        <a:rPr lang="en-US" sz="900" b="0" i="0" u="none" strike="noStrike">
                          <a:solidFill>
                            <a:srgbClr val="000000"/>
                          </a:solidFill>
                          <a:effectLst/>
                          <a:latin typeface="+mj-lt"/>
                        </a:rPr>
                        <a:t>12</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dirty="0">
                          <a:solidFill>
                            <a:srgbClr val="000000"/>
                          </a:solidFill>
                          <a:effectLst/>
                          <a:latin typeface="+mj-lt"/>
                        </a:rPr>
                        <a:t>(001) 3rev maneuver 3</a:t>
                      </a:r>
                      <a:endParaRPr lang="en-US" sz="900" dirty="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dirty="0">
                          <a:solidFill>
                            <a:srgbClr val="000000"/>
                          </a:solidFill>
                          <a:effectLst/>
                          <a:latin typeface="+mj-lt"/>
                        </a:rPr>
                        <a:t>10/31/24 14:30 UTC</a:t>
                      </a:r>
                      <a:endParaRPr lang="en-US" sz="900" dirty="0">
                        <a:effectLst/>
                        <a:latin typeface="+mj-lt"/>
                      </a:endParaRPr>
                    </a:p>
                  </a:txBody>
                  <a:tcPr marL="95250" marR="95250" marT="95250" marB="95250">
                    <a:solidFill>
                      <a:schemeClr val="lt1"/>
                    </a:solidFill>
                  </a:tcPr>
                </a:tc>
                <a:tc>
                  <a:txBody>
                    <a:bodyPr/>
                    <a:lstStyle/>
                    <a:p>
                      <a:pPr fontAlgn="t"/>
                      <a:r>
                        <a:rPr lang="en-US" sz="900" dirty="0">
                          <a:effectLst/>
                          <a:latin typeface="+mj-lt"/>
                        </a:rPr>
                        <a:t> 19:04 UTC</a:t>
                      </a:r>
                    </a:p>
                  </a:txBody>
                  <a:tcPr marL="95250" marR="95250" marT="95250" marB="95250">
                    <a:solidFill>
                      <a:schemeClr val="lt1"/>
                    </a:solidFill>
                  </a:tcPr>
                </a:tc>
                <a:tc>
                  <a:txBody>
                    <a:bodyPr/>
                    <a:lstStyle/>
                    <a:p>
                      <a:pPr fontAlgn="t"/>
                      <a:r>
                        <a:rPr lang="en-US" sz="900" dirty="0">
                          <a:effectLst/>
                          <a:latin typeface="+mj-lt"/>
                        </a:rPr>
                        <a:t> Complete</a:t>
                      </a:r>
                    </a:p>
                  </a:txBody>
                  <a:tcPr marL="95250" marR="95250" marT="95250" marB="95250">
                    <a:solidFill>
                      <a:schemeClr val="lt1"/>
                    </a:solidFill>
                  </a:tcPr>
                </a:tc>
                <a:extLst>
                  <a:ext uri="{0D108BD9-81ED-4DB2-BD59-A6C34878D82A}">
                    <a16:rowId xmlns:a16="http://schemas.microsoft.com/office/drawing/2014/main" val="10012"/>
                  </a:ext>
                </a:extLst>
              </a:tr>
              <a:tr h="0">
                <a:tc>
                  <a:txBody>
                    <a:bodyPr/>
                    <a:lstStyle/>
                    <a:p>
                      <a:pPr rtl="0" fontAlgn="t">
                        <a:spcBef>
                          <a:spcPts val="0"/>
                        </a:spcBef>
                        <a:spcAft>
                          <a:spcPts val="0"/>
                        </a:spcAft>
                      </a:pPr>
                      <a:r>
                        <a:rPr lang="en-US" sz="900" b="0" i="0" u="none" strike="noStrike">
                          <a:solidFill>
                            <a:srgbClr val="000000"/>
                          </a:solidFill>
                          <a:effectLst/>
                          <a:latin typeface="+mj-lt"/>
                        </a:rPr>
                        <a:t>13</a:t>
                      </a:r>
                      <a:endParaRPr lang="en-US" sz="90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dirty="0">
                          <a:solidFill>
                            <a:srgbClr val="000000"/>
                          </a:solidFill>
                          <a:effectLst/>
                          <a:latin typeface="+mj-lt"/>
                        </a:rPr>
                        <a:t>(001) 3rev maneuver 4</a:t>
                      </a:r>
                      <a:endParaRPr lang="en-US" sz="900" dirty="0">
                        <a:effectLst/>
                        <a:latin typeface="+mj-lt"/>
                      </a:endParaRPr>
                    </a:p>
                  </a:txBody>
                  <a:tcPr marL="95250" marR="95250" marT="95250" marB="95250">
                    <a:solidFill>
                      <a:schemeClr val="lt1"/>
                    </a:solidFill>
                  </a:tcPr>
                </a:tc>
                <a:tc>
                  <a:txBody>
                    <a:bodyPr/>
                    <a:lstStyle/>
                    <a:p>
                      <a:pPr rtl="0" fontAlgn="t">
                        <a:spcBef>
                          <a:spcPts val="0"/>
                        </a:spcBef>
                        <a:spcAft>
                          <a:spcPts val="0"/>
                        </a:spcAft>
                      </a:pPr>
                      <a:r>
                        <a:rPr lang="en-US" sz="900" b="0" i="0" u="none" strike="noStrike">
                          <a:solidFill>
                            <a:srgbClr val="000000"/>
                          </a:solidFill>
                          <a:effectLst/>
                          <a:latin typeface="+mj-lt"/>
                        </a:rPr>
                        <a:t>11/5/24 14:30 UTC</a:t>
                      </a:r>
                      <a:endParaRPr lang="en-US" sz="900">
                        <a:effectLst/>
                        <a:latin typeface="+mj-lt"/>
                      </a:endParaRPr>
                    </a:p>
                  </a:txBody>
                  <a:tcPr marL="95250" marR="95250" marT="95250" marB="95250">
                    <a:solidFill>
                      <a:schemeClr val="lt1"/>
                    </a:solidFill>
                  </a:tcPr>
                </a:tc>
                <a:tc>
                  <a:txBody>
                    <a:bodyPr/>
                    <a:lstStyle/>
                    <a:p>
                      <a:pPr fontAlgn="t"/>
                      <a:r>
                        <a:rPr lang="en-US" sz="900">
                          <a:effectLst/>
                          <a:latin typeface="+mj-lt"/>
                        </a:rPr>
                        <a:t> </a:t>
                      </a:r>
                    </a:p>
                  </a:txBody>
                  <a:tcPr marL="95250" marR="95250" marT="95250" marB="95250">
                    <a:solidFill>
                      <a:schemeClr val="lt1"/>
                    </a:solidFill>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900" dirty="0">
                          <a:effectLst/>
                          <a:latin typeface="+mj-lt"/>
                        </a:rPr>
                        <a:t> </a:t>
                      </a:r>
                      <a:r>
                        <a:rPr kumimoji="0" lang="en-US" sz="900" b="0" i="0" u="none" strike="noStrike" kern="0" cap="none" spc="0" normalizeH="0" baseline="0" noProof="0" dirty="0">
                          <a:ln>
                            <a:noFill/>
                          </a:ln>
                          <a:solidFill>
                            <a:srgbClr val="000000"/>
                          </a:solidFill>
                          <a:effectLst/>
                          <a:uLnTx/>
                          <a:uFillTx/>
                          <a:latin typeface="+mj-lt"/>
                          <a:cs typeface="Calibri"/>
                          <a:sym typeface="Arial"/>
                        </a:rPr>
                        <a:t>SCRUBBED </a:t>
                      </a:r>
                    </a:p>
                  </a:txBody>
                  <a:tcPr marL="95250" marR="95250" marT="95250" marB="95250">
                    <a:solidFill>
                      <a:schemeClr val="lt1"/>
                    </a:solidFill>
                  </a:tcPr>
                </a:tc>
                <a:extLst>
                  <a:ext uri="{0D108BD9-81ED-4DB2-BD59-A6C34878D82A}">
                    <a16:rowId xmlns:a16="http://schemas.microsoft.com/office/drawing/2014/main" val="10013"/>
                  </a:ext>
                </a:extLst>
              </a:tr>
              <a:tr h="0">
                <a:tc>
                  <a:txBody>
                    <a:bodyPr/>
                    <a:lstStyle/>
                    <a:p>
                      <a:pPr rtl="0" fontAlgn="t">
                        <a:spcBef>
                          <a:spcPts val="0"/>
                        </a:spcBef>
                        <a:spcAft>
                          <a:spcPts val="0"/>
                        </a:spcAft>
                      </a:pPr>
                      <a:r>
                        <a:rPr lang="en-US" sz="900" dirty="0">
                          <a:effectLst/>
                          <a:latin typeface="+mj-lt"/>
                        </a:rPr>
                        <a:t>14</a:t>
                      </a:r>
                    </a:p>
                  </a:txBody>
                  <a:tcPr marL="95250" marR="95250" marT="95250" marB="95250">
                    <a:solidFill>
                      <a:schemeClr val="lt1"/>
                    </a:solidFill>
                  </a:tcPr>
                </a:tc>
                <a:tc>
                  <a:txBody>
                    <a:bodyPr/>
                    <a:lstStyle/>
                    <a:p>
                      <a:pPr rtl="0" fontAlgn="t">
                        <a:spcBef>
                          <a:spcPts val="0"/>
                        </a:spcBef>
                        <a:spcAft>
                          <a:spcPts val="0"/>
                        </a:spcAft>
                      </a:pPr>
                      <a:r>
                        <a:rPr lang="en-US" sz="900" dirty="0" err="1">
                          <a:effectLst/>
                          <a:latin typeface="+mj-lt"/>
                        </a:rPr>
                        <a:t>RevB</a:t>
                      </a:r>
                      <a:r>
                        <a:rPr lang="en-US" sz="900" dirty="0">
                          <a:effectLst/>
                          <a:latin typeface="+mj-lt"/>
                        </a:rPr>
                        <a:t> LUT uploaded </a:t>
                      </a:r>
                    </a:p>
                  </a:txBody>
                  <a:tcPr marL="95250" marR="95250" marT="95250" marB="95250">
                    <a:solidFill>
                      <a:schemeClr val="lt1"/>
                    </a:solidFill>
                  </a:tcPr>
                </a:tc>
                <a:tc>
                  <a:txBody>
                    <a:bodyPr/>
                    <a:lstStyle/>
                    <a:p>
                      <a:pPr rtl="0" fontAlgn="t">
                        <a:spcBef>
                          <a:spcPts val="0"/>
                        </a:spcBef>
                        <a:spcAft>
                          <a:spcPts val="0"/>
                        </a:spcAft>
                      </a:pPr>
                      <a:r>
                        <a:rPr lang="en-US" sz="900" dirty="0">
                          <a:effectLst/>
                          <a:latin typeface="+mj-lt"/>
                        </a:rPr>
                        <a:t>11/14/24 20:55 UTC</a:t>
                      </a:r>
                    </a:p>
                  </a:txBody>
                  <a:tcPr marL="95250" marR="95250" marT="95250" marB="95250">
                    <a:solidFill>
                      <a:schemeClr val="lt1"/>
                    </a:solidFill>
                  </a:tcPr>
                </a:tc>
                <a:tc>
                  <a:txBody>
                    <a:bodyPr/>
                    <a:lstStyle/>
                    <a:p>
                      <a:pPr fontAlgn="t"/>
                      <a:r>
                        <a:rPr lang="en-US" sz="900" dirty="0">
                          <a:effectLst/>
                          <a:latin typeface="+mj-lt"/>
                        </a:rPr>
                        <a:t>-</a:t>
                      </a:r>
                    </a:p>
                  </a:txBody>
                  <a:tcPr marL="95250" marR="95250" marT="95250" marB="95250">
                    <a:solidFill>
                      <a:schemeClr val="lt1"/>
                    </a:solidFill>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srgbClr val="000000"/>
                        </a:solidFill>
                        <a:effectLst/>
                        <a:uLnTx/>
                        <a:uFillTx/>
                        <a:latin typeface="+mj-lt"/>
                        <a:cs typeface="Calibri"/>
                        <a:sym typeface="Arial"/>
                      </a:endParaRPr>
                    </a:p>
                  </a:txBody>
                  <a:tcPr marL="95250" marR="95250" marT="95250" marB="95250">
                    <a:solidFill>
                      <a:schemeClr val="lt1"/>
                    </a:solidFill>
                  </a:tcPr>
                </a:tc>
                <a:extLst>
                  <a:ext uri="{0D108BD9-81ED-4DB2-BD59-A6C34878D82A}">
                    <a16:rowId xmlns:a16="http://schemas.microsoft.com/office/drawing/2014/main" val="361477423"/>
                  </a:ext>
                </a:extLst>
              </a:tr>
              <a:tr h="0">
                <a:tc>
                  <a:txBody>
                    <a:bodyPr/>
                    <a:lstStyle/>
                    <a:p>
                      <a:pPr rtl="0" fontAlgn="t">
                        <a:spcBef>
                          <a:spcPts val="0"/>
                        </a:spcBef>
                        <a:spcAft>
                          <a:spcPts val="0"/>
                        </a:spcAft>
                      </a:pPr>
                      <a:r>
                        <a:rPr lang="en-US" sz="900" dirty="0">
                          <a:effectLst/>
                          <a:latin typeface="+mj-lt"/>
                        </a:rPr>
                        <a:t>15</a:t>
                      </a:r>
                    </a:p>
                  </a:txBody>
                  <a:tcPr marL="95250" marR="95250" marT="95250" marB="95250">
                    <a:solidFill>
                      <a:schemeClr val="lt1"/>
                    </a:solidFill>
                  </a:tcPr>
                </a:tc>
                <a:tc>
                  <a:txBody>
                    <a:bodyPr/>
                    <a:lstStyle/>
                    <a:p>
                      <a:pPr rtl="0" fontAlgn="t">
                        <a:spcBef>
                          <a:spcPts val="0"/>
                        </a:spcBef>
                        <a:spcAft>
                          <a:spcPts val="0"/>
                        </a:spcAft>
                      </a:pPr>
                      <a:r>
                        <a:rPr lang="en-US" sz="900" dirty="0" err="1">
                          <a:effectLst/>
                          <a:latin typeface="+mj-lt"/>
                        </a:rPr>
                        <a:t>RevC</a:t>
                      </a:r>
                      <a:r>
                        <a:rPr lang="en-US" sz="900" dirty="0">
                          <a:effectLst/>
                          <a:latin typeface="+mj-lt"/>
                        </a:rPr>
                        <a:t> LUT uploaded </a:t>
                      </a:r>
                    </a:p>
                  </a:txBody>
                  <a:tcPr marL="95250" marR="95250" marT="95250" marB="95250">
                    <a:solidFill>
                      <a:schemeClr val="lt1"/>
                    </a:solidFill>
                  </a:tcPr>
                </a:tc>
                <a:tc>
                  <a:txBody>
                    <a:bodyPr/>
                    <a:lstStyle/>
                    <a:p>
                      <a:pPr rtl="0" fontAlgn="t">
                        <a:spcBef>
                          <a:spcPts val="0"/>
                        </a:spcBef>
                        <a:spcAft>
                          <a:spcPts val="0"/>
                        </a:spcAft>
                      </a:pPr>
                      <a:r>
                        <a:rPr lang="en-US" sz="900" dirty="0">
                          <a:effectLst/>
                          <a:latin typeface="+mj-lt"/>
                        </a:rPr>
                        <a:t>11/27/24 17:08 UTC</a:t>
                      </a:r>
                    </a:p>
                  </a:txBody>
                  <a:tcPr marL="95250" marR="95250" marT="95250" marB="95250">
                    <a:solidFill>
                      <a:schemeClr val="lt1"/>
                    </a:solidFill>
                  </a:tcPr>
                </a:tc>
                <a:tc>
                  <a:txBody>
                    <a:bodyPr/>
                    <a:lstStyle/>
                    <a:p>
                      <a:pPr fontAlgn="t"/>
                      <a:r>
                        <a:rPr lang="en-US" sz="900" dirty="0">
                          <a:effectLst/>
                          <a:latin typeface="+mj-lt"/>
                        </a:rPr>
                        <a:t>-</a:t>
                      </a:r>
                    </a:p>
                  </a:txBody>
                  <a:tcPr marL="95250" marR="95250" marT="95250" marB="95250">
                    <a:solidFill>
                      <a:schemeClr val="lt1"/>
                    </a:solidFill>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solidFill>
                          <a:effectLst/>
                          <a:uLnTx/>
                          <a:uFillTx/>
                          <a:latin typeface="+mj-lt"/>
                          <a:cs typeface="Calibri"/>
                          <a:sym typeface="Arial"/>
                        </a:rPr>
                        <a:t>In OE</a:t>
                      </a:r>
                    </a:p>
                  </a:txBody>
                  <a:tcPr marL="95250" marR="95250" marT="95250" marB="95250">
                    <a:solidFill>
                      <a:schemeClr val="lt1"/>
                    </a:solidFill>
                  </a:tcPr>
                </a:tc>
                <a:extLst>
                  <a:ext uri="{0D108BD9-81ED-4DB2-BD59-A6C34878D82A}">
                    <a16:rowId xmlns:a16="http://schemas.microsoft.com/office/drawing/2014/main" val="1456121077"/>
                  </a:ext>
                </a:extLst>
              </a:tr>
              <a:tr h="0">
                <a:tc>
                  <a:txBody>
                    <a:bodyPr/>
                    <a:lstStyle/>
                    <a:p>
                      <a:pPr rtl="0" fontAlgn="t">
                        <a:spcBef>
                          <a:spcPts val="0"/>
                        </a:spcBef>
                        <a:spcAft>
                          <a:spcPts val="0"/>
                        </a:spcAft>
                      </a:pPr>
                      <a:r>
                        <a:rPr lang="en-US" sz="900" dirty="0">
                          <a:effectLst/>
                          <a:latin typeface="+mj-lt"/>
                        </a:rPr>
                        <a:t>16</a:t>
                      </a:r>
                    </a:p>
                  </a:txBody>
                  <a:tcPr marL="95250" marR="95250" marT="95250" marB="95250">
                    <a:solidFill>
                      <a:schemeClr val="lt1"/>
                    </a:solidFill>
                  </a:tcPr>
                </a:tc>
                <a:tc>
                  <a:txBody>
                    <a:bodyPr/>
                    <a:lstStyle/>
                    <a:p>
                      <a:pPr rtl="0" fontAlgn="t">
                        <a:spcBef>
                          <a:spcPts val="0"/>
                        </a:spcBef>
                        <a:spcAft>
                          <a:spcPts val="0"/>
                        </a:spcAft>
                      </a:pPr>
                      <a:r>
                        <a:rPr lang="en-US" sz="900" dirty="0">
                          <a:effectLst/>
                          <a:latin typeface="+mj-lt"/>
                        </a:rPr>
                        <a:t>(001) 3rev maneuver 5</a:t>
                      </a:r>
                    </a:p>
                  </a:txBody>
                  <a:tcPr marL="95250" marR="95250" marT="95250" marB="95250">
                    <a:solidFill>
                      <a:schemeClr val="lt1"/>
                    </a:solidFill>
                  </a:tcPr>
                </a:tc>
                <a:tc>
                  <a:txBody>
                    <a:bodyPr/>
                    <a:lstStyle/>
                    <a:p>
                      <a:pPr rtl="0" fontAlgn="t">
                        <a:spcBef>
                          <a:spcPts val="0"/>
                        </a:spcBef>
                        <a:spcAft>
                          <a:spcPts val="0"/>
                        </a:spcAft>
                      </a:pPr>
                      <a:r>
                        <a:rPr lang="en-US" sz="900" dirty="0">
                          <a:effectLst/>
                          <a:latin typeface="+mj-lt"/>
                        </a:rPr>
                        <a:t>12/3/24 15:11 UTC</a:t>
                      </a:r>
                    </a:p>
                  </a:txBody>
                  <a:tcPr marL="95250" marR="95250" marT="95250" marB="95250">
                    <a:solidFill>
                      <a:schemeClr val="lt1"/>
                    </a:solidFill>
                  </a:tcPr>
                </a:tc>
                <a:tc>
                  <a:txBody>
                    <a:bodyPr/>
                    <a:lstStyle/>
                    <a:p>
                      <a:pPr fontAlgn="t"/>
                      <a:r>
                        <a:rPr lang="en-US" sz="900" dirty="0">
                          <a:effectLst/>
                          <a:latin typeface="+mj-lt"/>
                        </a:rPr>
                        <a:t>19:13 UTC</a:t>
                      </a:r>
                    </a:p>
                  </a:txBody>
                  <a:tcPr marL="95250" marR="95250" marT="95250" marB="95250">
                    <a:solidFill>
                      <a:schemeClr val="lt1"/>
                    </a:solidFill>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solidFill>
                          <a:effectLst/>
                          <a:uLnTx/>
                          <a:uFillTx/>
                          <a:latin typeface="+mj-lt"/>
                          <a:cs typeface="Calibri"/>
                          <a:sym typeface="Arial"/>
                        </a:rPr>
                        <a:t>Complete</a:t>
                      </a:r>
                    </a:p>
                  </a:txBody>
                  <a:tcPr marL="95250" marR="95250" marT="95250" marB="95250">
                    <a:solidFill>
                      <a:schemeClr val="lt1"/>
                    </a:solidFill>
                  </a:tcPr>
                </a:tc>
                <a:extLst>
                  <a:ext uri="{0D108BD9-81ED-4DB2-BD59-A6C34878D82A}">
                    <a16:rowId xmlns:a16="http://schemas.microsoft.com/office/drawing/2014/main" val="177779143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PLT’s Under Review</a:t>
            </a:r>
            <a:endParaRPr/>
          </a:p>
        </p:txBody>
      </p:sp>
      <p:sp>
        <p:nvSpPr>
          <p:cNvPr id="166" name="Google Shape;16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graphicFrame>
        <p:nvGraphicFramePr>
          <p:cNvPr id="167" name="Google Shape;167;p9"/>
          <p:cNvGraphicFramePr/>
          <p:nvPr>
            <p:extLst>
              <p:ext uri="{D42A27DB-BD31-4B8C-83A1-F6EECF244321}">
                <p14:modId xmlns:p14="http://schemas.microsoft.com/office/powerpoint/2010/main" val="1777082059"/>
              </p:ext>
            </p:extLst>
          </p:nvPr>
        </p:nvGraphicFramePr>
        <p:xfrm>
          <a:off x="188818" y="1675125"/>
          <a:ext cx="8766375" cy="2804220"/>
        </p:xfrm>
        <a:graphic>
          <a:graphicData uri="http://schemas.openxmlformats.org/drawingml/2006/table">
            <a:tbl>
              <a:tblPr firstRow="1" bandRow="1">
                <a:noFill/>
                <a:tableStyleId>{989F3CE8-B0EF-4004-9079-9B24CB901062}</a:tableStyleId>
              </a:tblPr>
              <a:tblGrid>
                <a:gridCol w="925825">
                  <a:extLst>
                    <a:ext uri="{9D8B030D-6E8A-4147-A177-3AD203B41FA5}">
                      <a16:colId xmlns:a16="http://schemas.microsoft.com/office/drawing/2014/main" val="20000"/>
                    </a:ext>
                  </a:extLst>
                </a:gridCol>
                <a:gridCol w="1758950">
                  <a:extLst>
                    <a:ext uri="{9D8B030D-6E8A-4147-A177-3AD203B41FA5}">
                      <a16:colId xmlns:a16="http://schemas.microsoft.com/office/drawing/2014/main" val="20001"/>
                    </a:ext>
                  </a:extLst>
                </a:gridCol>
                <a:gridCol w="967775">
                  <a:extLst>
                    <a:ext uri="{9D8B030D-6E8A-4147-A177-3AD203B41FA5}">
                      <a16:colId xmlns:a16="http://schemas.microsoft.com/office/drawing/2014/main" val="20002"/>
                    </a:ext>
                  </a:extLst>
                </a:gridCol>
                <a:gridCol w="1073475">
                  <a:extLst>
                    <a:ext uri="{9D8B030D-6E8A-4147-A177-3AD203B41FA5}">
                      <a16:colId xmlns:a16="http://schemas.microsoft.com/office/drawing/2014/main" val="20003"/>
                    </a:ext>
                  </a:extLst>
                </a:gridCol>
                <a:gridCol w="2904275">
                  <a:extLst>
                    <a:ext uri="{9D8B030D-6E8A-4147-A177-3AD203B41FA5}">
                      <a16:colId xmlns:a16="http://schemas.microsoft.com/office/drawing/2014/main" val="20004"/>
                    </a:ext>
                  </a:extLst>
                </a:gridCol>
                <a:gridCol w="1136075">
                  <a:extLst>
                    <a:ext uri="{9D8B030D-6E8A-4147-A177-3AD203B41FA5}">
                      <a16:colId xmlns:a16="http://schemas.microsoft.com/office/drawing/2014/main" val="20005"/>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t>PLT ID</a:t>
                      </a:r>
                      <a:endParaRPr sz="1400" u="none" strike="noStrike" cap="none"/>
                    </a:p>
                  </a:txBody>
                  <a:tcPr marL="91450" marR="91450" marT="45725" marB="45725" anchor="ctr">
                    <a:solidFill>
                      <a:srgbClr val="BFBFB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t>Descriptive Title</a:t>
                      </a:r>
                      <a:endParaRPr sz="1400" u="none" strike="noStrike" cap="none"/>
                    </a:p>
                  </a:txBody>
                  <a:tcPr marL="91450" marR="91450" marT="45725" marB="45725" anchor="ctr">
                    <a:solidFill>
                      <a:srgbClr val="BFBFB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t>% Complete</a:t>
                      </a:r>
                      <a:endParaRPr sz="1400" u="none" strike="noStrike" cap="none"/>
                    </a:p>
                  </a:txBody>
                  <a:tcPr marL="91450" marR="91450" marT="45725" marB="45725" anchor="ctr">
                    <a:solidFill>
                      <a:srgbClr val="BFBFB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t>Results</a:t>
                      </a:r>
                      <a:endParaRPr sz="1400" u="none" strike="noStrike" cap="none"/>
                    </a:p>
                  </a:txBody>
                  <a:tcPr marL="91450" marR="91450" marT="45725" marB="45725" anchor="ctr">
                    <a:solidFill>
                      <a:srgbClr val="BFBFB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t>Delivered Vendor Report</a:t>
                      </a:r>
                      <a:endParaRPr sz="1400" b="1" i="0" u="none" strike="noStrike" cap="none"/>
                    </a:p>
                  </a:txBody>
                  <a:tcPr marL="91450" marR="91450" marT="45725" marB="45725" anchor="ctr">
                    <a:solidFill>
                      <a:srgbClr val="BFBFB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t>CWG POC</a:t>
                      </a:r>
                      <a:endParaRPr sz="1400" u="none" strike="noStrike" cap="none"/>
                    </a:p>
                  </a:txBody>
                  <a:tcPr marL="91450" marR="91450" marT="45725" marB="45725" anchor="ctr">
                    <a:solidFill>
                      <a:srgbClr val="BFBFBF"/>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G19-C-PLT-MAG-001</a:t>
                      </a:r>
                      <a:endParaRPr sz="12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Calibration Maneuver </a:t>
                      </a:r>
                      <a:endParaRPr sz="12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100</a:t>
                      </a:r>
                      <a:endParaRPr sz="1200" u="none" strike="noStrike" cap="none" dirty="0"/>
                    </a:p>
                  </a:txBody>
                  <a:tcPr marL="91450" marR="91450" marT="45725" marB="45725" anchor="ctr">
                    <a:solidFill>
                      <a:schemeClr val="lt1"/>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1" u="none" strike="noStrike" cap="none" dirty="0">
                          <a:solidFill>
                            <a:schemeClr val="dk1"/>
                          </a:solidFill>
                        </a:rPr>
                        <a:t>Pass</a:t>
                      </a:r>
                      <a:endParaRPr lang="en-US" sz="1200" u="none" strike="noStrike" cap="none" dirty="0"/>
                    </a:p>
                  </a:txBody>
                  <a:tcPr marL="91450" marR="91450" marT="45725" marB="45725" anchor="ctr">
                    <a:solidFill>
                      <a:srgbClr val="00B05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Final report submitted 12/10/24</a:t>
                      </a:r>
                      <a:endParaRPr sz="12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Mike </a:t>
                      </a:r>
                      <a:r>
                        <a:rPr lang="en-US" sz="1200" b="0" i="0" u="none" strike="noStrike" cap="none" dirty="0" err="1">
                          <a:solidFill>
                            <a:schemeClr val="dk1"/>
                          </a:solidFill>
                          <a:latin typeface="Calibri"/>
                          <a:ea typeface="Calibri"/>
                          <a:cs typeface="Calibri"/>
                          <a:sym typeface="Calibri"/>
                        </a:rPr>
                        <a:t>Grotenhuis</a:t>
                      </a:r>
                      <a:endParaRPr sz="1200" b="0" i="0" u="none" strike="noStrike" cap="none" dirty="0">
                        <a:solidFill>
                          <a:schemeClr val="dk1"/>
                        </a:solidFill>
                        <a:latin typeface="Calibri"/>
                        <a:ea typeface="Calibri"/>
                        <a:cs typeface="Calibri"/>
                        <a:sym typeface="Calibri"/>
                      </a:endParaRPr>
                    </a:p>
                  </a:txBody>
                  <a:tcPr marL="91450" marR="91450" marT="45725" marB="45725" anchor="ctr">
                    <a:solidFill>
                      <a:schemeClr val="lt1"/>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G19-C-PLT-MAG-002</a:t>
                      </a:r>
                      <a:endParaRPr sz="12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Health Test</a:t>
                      </a:r>
                      <a:endParaRPr sz="12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u="none" strike="noStrike" cap="none">
                          <a:solidFill>
                            <a:schemeClr val="dk1"/>
                          </a:solidFill>
                        </a:rPr>
                        <a:t>100</a:t>
                      </a:r>
                      <a:endParaRPr sz="1200" u="none" strike="noStrike" cap="none"/>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dk1"/>
                          </a:solidFill>
                        </a:rPr>
                        <a:t>Pass</a:t>
                      </a:r>
                      <a:endParaRPr sz="1200" u="none" strike="noStrike" cap="none" dirty="0"/>
                    </a:p>
                  </a:txBody>
                  <a:tcPr marL="91450" marR="91450" marT="45725" marB="45725" anchor="ctr">
                    <a:solidFill>
                      <a:srgbClr val="00B05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chemeClr val="dk1"/>
                          </a:solidFill>
                        </a:rPr>
                        <a:t>Final report submitted 7/29/2024</a:t>
                      </a:r>
                      <a:endParaRPr sz="1200" u="none" strike="noStrike" cap="none" dirty="0"/>
                    </a:p>
                  </a:txBody>
                  <a:tcPr marL="91450" marR="91450" marT="45725" marB="45725" anchor="ctr">
                    <a:solidFill>
                      <a:schemeClr val="l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u="none" strike="noStrike" cap="none" dirty="0"/>
                        <a:t>Mike </a:t>
                      </a:r>
                      <a:r>
                        <a:rPr lang="en-US" sz="1200" b="0" i="0" u="none" strike="noStrike" cap="none" dirty="0" err="1">
                          <a:solidFill>
                            <a:schemeClr val="dk1"/>
                          </a:solidFill>
                          <a:latin typeface="Calibri"/>
                          <a:ea typeface="Calibri"/>
                          <a:cs typeface="Calibri"/>
                          <a:sym typeface="Calibri"/>
                        </a:rPr>
                        <a:t>Grotenhuis</a:t>
                      </a:r>
                      <a:endParaRPr lang="en-US" sz="1200" b="0" i="0" u="none" strike="noStrike" cap="none" dirty="0">
                        <a:solidFill>
                          <a:schemeClr val="dk1"/>
                        </a:solidFill>
                        <a:latin typeface="Calibri"/>
                        <a:ea typeface="Calibri"/>
                        <a:cs typeface="Calibri"/>
                        <a:sym typeface="Calibri"/>
                      </a:endParaRPr>
                    </a:p>
                  </a:txBody>
                  <a:tcPr marL="91450" marR="91450" marT="45725" marB="45725" anchor="ctr">
                    <a:solidFill>
                      <a:schemeClr val="lt1"/>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G19-C-PLT-MAG-003</a:t>
                      </a:r>
                      <a:endParaRPr sz="12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Sensitivity to Interference</a:t>
                      </a:r>
                      <a:endParaRPr sz="12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0" u="none" strike="noStrike" cap="none" dirty="0">
                          <a:solidFill>
                            <a:schemeClr val="dk1"/>
                          </a:solidFill>
                        </a:rPr>
                        <a:t>100</a:t>
                      </a:r>
                      <a:endParaRPr sz="12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u="none" strike="noStrike" cap="none" dirty="0"/>
                        <a:t>Pass</a:t>
                      </a:r>
                      <a:endParaRPr sz="1200" b="1" u="none" strike="noStrike" cap="none" dirty="0"/>
                    </a:p>
                  </a:txBody>
                  <a:tcPr marL="91450" marR="91450" marT="45725" marB="45725" anchor="ctr">
                    <a:solidFill>
                      <a:srgbClr val="00B05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chemeClr val="dk1"/>
                          </a:solidFill>
                        </a:rPr>
                        <a:t>Final report submitted 11/22/2024</a:t>
                      </a:r>
                      <a:endParaRPr sz="12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t>Jacob </a:t>
                      </a:r>
                      <a:endParaRPr sz="1200"/>
                    </a:p>
                    <a:p>
                      <a:pPr marL="0" marR="0" lvl="0" indent="0" algn="ctr" rtl="0">
                        <a:lnSpc>
                          <a:spcPct val="100000"/>
                        </a:lnSpc>
                        <a:spcBef>
                          <a:spcPts val="0"/>
                        </a:spcBef>
                        <a:spcAft>
                          <a:spcPts val="0"/>
                        </a:spcAft>
                        <a:buClr>
                          <a:srgbClr val="000000"/>
                        </a:buClr>
                        <a:buSzPts val="1200"/>
                        <a:buFont typeface="Arial"/>
                        <a:buNone/>
                      </a:pPr>
                      <a:r>
                        <a:rPr lang="en-US" sz="1200" u="none" strike="noStrike" cap="none"/>
                        <a:t>Gruesbeck</a:t>
                      </a:r>
                      <a:endParaRPr sz="1200" u="none" strike="noStrike" cap="none"/>
                    </a:p>
                  </a:txBody>
                  <a:tcPr marL="91450" marR="91450" marT="45725" marB="45725" anchor="ctr">
                    <a:solidFill>
                      <a:schemeClr val="lt1"/>
                    </a:solidFill>
                  </a:tcPr>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G19-C-PLT-MAG-004</a:t>
                      </a:r>
                      <a:endParaRPr sz="12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u="none" strike="noStrike" cap="none"/>
                        <a:t>Sensor difference/ratio</a:t>
                      </a:r>
                      <a:endParaRPr sz="1200" u="none" strike="noStrike" cap="none"/>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u="none" strike="noStrike" cap="none" dirty="0">
                          <a:solidFill>
                            <a:schemeClr val="dk1"/>
                          </a:solidFill>
                        </a:rPr>
                        <a:t>100</a:t>
                      </a:r>
                      <a:endParaRPr sz="12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u="none" strike="noStrike" cap="none">
                          <a:solidFill>
                            <a:schemeClr val="dk1"/>
                          </a:solidFill>
                        </a:rPr>
                        <a:t>Pass</a:t>
                      </a:r>
                      <a:endParaRPr sz="1200" u="none" strike="noStrike" cap="none"/>
                    </a:p>
                  </a:txBody>
                  <a:tcPr marL="91450" marR="91450" marT="45725" marB="45725" anchor="ctr">
                    <a:solidFill>
                      <a:srgbClr val="00B05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solidFill>
                            <a:schemeClr val="dk1"/>
                          </a:solidFill>
                        </a:rPr>
                        <a:t>Final report </a:t>
                      </a:r>
                      <a:r>
                        <a:rPr lang="en-US" sz="1200" u="none" strike="noStrike" cap="none" dirty="0">
                          <a:solidFill>
                            <a:schemeClr val="dk1"/>
                          </a:solidFill>
                        </a:rPr>
                        <a:t>submitted 10/7/2024</a:t>
                      </a:r>
                      <a:endParaRPr sz="1200" u="none" strike="noStrike" cap="none" dirty="0"/>
                    </a:p>
                  </a:txBody>
                  <a:tcPr marL="91450" marR="91450" marT="45725" marB="45725" anchor="ctr">
                    <a:solidFill>
                      <a:schemeClr val="l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US" sz="1200" u="none" strike="noStrike" cap="none" dirty="0"/>
                        <a:t>Mike </a:t>
                      </a:r>
                      <a:r>
                        <a:rPr lang="en-US" sz="1200" b="0" i="0" u="none" strike="noStrike" cap="none" dirty="0" err="1">
                          <a:solidFill>
                            <a:schemeClr val="dk1"/>
                          </a:solidFill>
                          <a:latin typeface="Calibri"/>
                          <a:ea typeface="Calibri"/>
                          <a:cs typeface="Calibri"/>
                          <a:sym typeface="Calibri"/>
                        </a:rPr>
                        <a:t>Grotenhuis</a:t>
                      </a:r>
                      <a:endParaRPr lang="en-US" sz="1200" b="0" i="0" u="none" strike="noStrike" cap="none" dirty="0">
                        <a:solidFill>
                          <a:schemeClr val="dk1"/>
                        </a:solidFill>
                        <a:latin typeface="Calibri"/>
                        <a:ea typeface="Calibri"/>
                        <a:cs typeface="Calibri"/>
                        <a:sym typeface="Calibri"/>
                      </a:endParaRPr>
                    </a:p>
                  </a:txBody>
                  <a:tcPr marL="91450" marR="91450" marT="45725" marB="45725" anchor="ctr">
                    <a:solidFill>
                      <a:schemeClr val="lt1"/>
                    </a:solidFill>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G19-C-PLT-MAG-005</a:t>
                      </a:r>
                      <a:endParaRPr sz="12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u="none" strike="noStrike" cap="none" dirty="0"/>
                        <a:t>Temperature Setpoint Test</a:t>
                      </a:r>
                      <a:endParaRPr sz="12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u="none" strike="noStrike" cap="none">
                          <a:solidFill>
                            <a:schemeClr val="dk1"/>
                          </a:solidFill>
                        </a:rPr>
                        <a:t>100</a:t>
                      </a:r>
                      <a:endParaRPr sz="1200" u="none" strike="noStrike" cap="none"/>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u="none" strike="noStrike" cap="none">
                          <a:solidFill>
                            <a:schemeClr val="dk1"/>
                          </a:solidFill>
                        </a:rPr>
                        <a:t>Pass</a:t>
                      </a:r>
                      <a:endParaRPr sz="1200" u="none" strike="noStrike" cap="none"/>
                    </a:p>
                  </a:txBody>
                  <a:tcPr marL="91450" marR="91450" marT="45725" marB="45725" anchor="ctr">
                    <a:solidFill>
                      <a:srgbClr val="00B05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solidFill>
                            <a:schemeClr val="dk1"/>
                          </a:solidFill>
                        </a:rPr>
                        <a:t>Final report submitted 9/5/2024</a:t>
                      </a:r>
                      <a:endParaRPr sz="12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t>Mike </a:t>
                      </a:r>
                      <a:r>
                        <a:rPr lang="en-US" sz="1200" b="0" i="0" u="none" strike="noStrike" cap="none" dirty="0" err="1">
                          <a:solidFill>
                            <a:schemeClr val="dk1"/>
                          </a:solidFill>
                          <a:latin typeface="Calibri"/>
                          <a:ea typeface="Calibri"/>
                          <a:cs typeface="Calibri"/>
                          <a:sym typeface="Calibri"/>
                        </a:rPr>
                        <a:t>Grotenhuis</a:t>
                      </a:r>
                      <a:endParaRPr sz="1200" b="0" i="0" u="none" strike="noStrike" cap="none" dirty="0">
                        <a:solidFill>
                          <a:schemeClr val="dk1"/>
                        </a:solidFill>
                        <a:latin typeface="Calibri"/>
                        <a:ea typeface="Calibri"/>
                        <a:cs typeface="Calibri"/>
                        <a:sym typeface="Calibri"/>
                      </a:endParaRPr>
                    </a:p>
                  </a:txBody>
                  <a:tcPr marL="91450" marR="91450" marT="45725" marB="45725" anchor="ctr">
                    <a:solidFill>
                      <a:schemeClr val="lt1"/>
                    </a:solidFill>
                  </a:tcPr>
                </a:tc>
                <a:extLst>
                  <a:ext uri="{0D108BD9-81ED-4DB2-BD59-A6C34878D82A}">
                    <a16:rowId xmlns:a16="http://schemas.microsoft.com/office/drawing/2014/main" val="10005"/>
                  </a:ext>
                </a:extLst>
              </a:tr>
            </a:tbl>
          </a:graphicData>
        </a:graphic>
      </p:graphicFrame>
      <p:sp>
        <p:nvSpPr>
          <p:cNvPr id="168" name="Google Shape;168;p9"/>
          <p:cNvSpPr txBox="1"/>
          <p:nvPr/>
        </p:nvSpPr>
        <p:spPr>
          <a:xfrm>
            <a:off x="188818" y="4593266"/>
            <a:ext cx="58372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Required for Beta Maturity : PLT-002,-003,-004,-005</a:t>
            </a:r>
            <a:endParaRPr/>
          </a:p>
        </p:txBody>
      </p:sp>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13744</TotalTime>
  <Words>3977</Words>
  <Application>Microsoft Macintosh PowerPoint</Application>
  <PresentationFormat>On-screen Show (4:3)</PresentationFormat>
  <Paragraphs>843</Paragraphs>
  <Slides>45</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Courier New</vt:lpstr>
      <vt:lpstr>Custom Design</vt:lpstr>
      <vt:lpstr>GOES-19 GMAG  Provisional PS-PVR </vt:lpstr>
      <vt:lpstr>Agenda</vt:lpstr>
      <vt:lpstr>GMAG Overview</vt:lpstr>
      <vt:lpstr>Data Usage</vt:lpstr>
      <vt:lpstr>PowerPoint Presentation</vt:lpstr>
      <vt:lpstr>Schedule of Previous  Maturity Levels</vt:lpstr>
      <vt:lpstr>PowerPoint Presentation</vt:lpstr>
      <vt:lpstr>Post Launch Test (PLT) and  Milestones Timeline</vt:lpstr>
      <vt:lpstr>PLT’s Under Review</vt:lpstr>
      <vt:lpstr>PLT G19-C-MAG-001: Calibration Maneuver</vt:lpstr>
      <vt:lpstr>PLT G19-E-MAG-002: Health Test</vt:lpstr>
      <vt:lpstr>PLT-G19-E-MAG-003 Sensitivity to Interference</vt:lpstr>
      <vt:lpstr>PLT-G19-E-MAG-003 :  Reaction Wheel Zero Crossing</vt:lpstr>
      <vt:lpstr>PLT-G19-E-MAG-003 Arcjet Effect</vt:lpstr>
      <vt:lpstr>PLT-G19-E-MAG-003 New Arcjet Correction</vt:lpstr>
      <vt:lpstr>PLT-G19-E-MAG-004 Sensor Difference Comparison</vt:lpstr>
      <vt:lpstr>PLT-G19-E-MAG-005 Magnetometer Thermal Sensitivity</vt:lpstr>
      <vt:lpstr>PowerPoint Presentation</vt:lpstr>
      <vt:lpstr>Provisional Validation PLPT’s NCEI</vt:lpstr>
      <vt:lpstr>PLPT-MAG-001 Comparison to Models</vt:lpstr>
      <vt:lpstr>PLPT-MAG-002 Cross-Satellite Intercalibration: IB-OB differences</vt:lpstr>
      <vt:lpstr>PLPT-MAG-002 Cross-Satellite Intercalibration</vt:lpstr>
      <vt:lpstr>PLPT-MAG-003 Noise Performance</vt:lpstr>
      <vt:lpstr>PLPT-MAG-003 Noise Performance</vt:lpstr>
      <vt:lpstr>PLPT-MAG-003 Noise Performance</vt:lpstr>
      <vt:lpstr>GOES 19 Provisional Validation</vt:lpstr>
      <vt:lpstr>GOES 19 Provisional Validation</vt:lpstr>
      <vt:lpstr>PowerPoint Presentation</vt:lpstr>
      <vt:lpstr>Path to Full Validation</vt:lpstr>
      <vt:lpstr>GMAG Specific ADR’s and WR’s</vt:lpstr>
      <vt:lpstr>ADR 1482  GMAG Difference Transients</vt:lpstr>
      <vt:lpstr>ADR 1482 GMAG Transients</vt:lpstr>
      <vt:lpstr>ADR 1482 GMAG Transients</vt:lpstr>
      <vt:lpstr>Path to Full Validation - PLPTs</vt:lpstr>
      <vt:lpstr>MAG Performance Baseline Status</vt:lpstr>
      <vt:lpstr>GOES-19 Performance Baseline Validation Status</vt:lpstr>
      <vt:lpstr>Path to Full Validation – Risks</vt:lpstr>
      <vt:lpstr>PowerPoint Presentation</vt:lpstr>
      <vt:lpstr>Summary and Recommendations</vt:lpstr>
      <vt:lpstr>Recommendations: Arcjets</vt:lpstr>
      <vt:lpstr>Recommendations:  Other</vt:lpstr>
      <vt:lpstr>PowerPoint Presentation</vt:lpstr>
      <vt:lpstr>Backup slides</vt:lpstr>
      <vt:lpstr>GMAG Specific ADR’s and WR’s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GOES-19 GMAG Provisional Certification PSPVR </dc:title>
  <dc:creator>Microsoft Office User</dc:creator>
  <cp:lastModifiedBy>Aspen Davis</cp:lastModifiedBy>
  <cp:revision>196</cp:revision>
  <dcterms:created xsi:type="dcterms:W3CDTF">2022-08-19T16:26:26Z</dcterms:created>
  <dcterms:modified xsi:type="dcterms:W3CDTF">2025-01-22T23:57:33Z</dcterms:modified>
</cp:coreProperties>
</file>