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14" roundtripDataSignature="AMtx7mhdJxdGiyqv78YA7VzWC2VLbKq8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g2af7a2f6099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0" name="Google Shape;40;g2af7a2f6099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 name="Google Shape;4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31757b8c07d_0_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 name="Google Shape;55;g31757b8c07d_0_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13436de145_0_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 name="Google Shape;64;g313436de145_0_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 name="Google Shape;7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1757b8c07d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 name="Google Shape;85;g31757b8c07d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3034c961dd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3034c961dd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g33034c961dd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9"/>
          <p:cNvSpPr txBox="1"/>
          <p:nvPr>
            <p:ph type="title"/>
          </p:nvPr>
        </p:nvSpPr>
        <p:spPr>
          <a:xfrm>
            <a:off x="1371600" y="128337"/>
            <a:ext cx="6408821" cy="968626"/>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8" name="Google Shape;18;p9"/>
          <p:cNvSpPr txBox="1"/>
          <p:nvPr>
            <p:ph idx="1" type="body"/>
          </p:nvPr>
        </p:nvSpPr>
        <p:spPr>
          <a:xfrm>
            <a:off x="457200" y="1465263"/>
            <a:ext cx="8229600" cy="4525962"/>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lt1"/>
              </a:buClr>
              <a:buSzPts val="1800"/>
              <a:buChar char="❖"/>
              <a:defRPr/>
            </a:lvl1pPr>
            <a:lvl2pPr indent="-342900" lvl="1" marL="914400" algn="l">
              <a:lnSpc>
                <a:spcPct val="100000"/>
              </a:lnSpc>
              <a:spcBef>
                <a:spcPts val="360"/>
              </a:spcBef>
              <a:spcAft>
                <a:spcPts val="0"/>
              </a:spcAft>
              <a:buClr>
                <a:schemeClr val="lt1"/>
              </a:buClr>
              <a:buSzPts val="1800"/>
              <a:buChar char="–"/>
              <a:defRPr/>
            </a:lvl2pPr>
            <a:lvl3pPr indent="-342900" lvl="2" marL="1371600" algn="l">
              <a:lnSpc>
                <a:spcPct val="100000"/>
              </a:lnSpc>
              <a:spcBef>
                <a:spcPts val="360"/>
              </a:spcBef>
              <a:spcAft>
                <a:spcPts val="0"/>
              </a:spcAft>
              <a:buClr>
                <a:schemeClr val="lt1"/>
              </a:buClr>
              <a:buSzPts val="1800"/>
              <a:buChar char="•"/>
              <a:defRPr/>
            </a:lvl3pPr>
            <a:lvl4pPr indent="-342900" lvl="3" marL="1828800" algn="l">
              <a:lnSpc>
                <a:spcPct val="100000"/>
              </a:lnSpc>
              <a:spcBef>
                <a:spcPts val="360"/>
              </a:spcBef>
              <a:spcAft>
                <a:spcPts val="0"/>
              </a:spcAft>
              <a:buClr>
                <a:schemeClr val="lt1"/>
              </a:buClr>
              <a:buSzPts val="1800"/>
              <a:buChar char="o"/>
              <a:defRPr/>
            </a:lvl4pPr>
            <a:lvl5pPr indent="-342900" lvl="4" marL="2286000" algn="l">
              <a:lnSpc>
                <a:spcPct val="100000"/>
              </a:lnSpc>
              <a:spcBef>
                <a:spcPts val="360"/>
              </a:spcBef>
              <a:spcAft>
                <a:spcPts val="0"/>
              </a:spcAft>
              <a:buClr>
                <a:schemeClr val="lt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9" name="Google Shape;19;p9"/>
          <p:cNvSpPr txBox="1"/>
          <p:nvPr>
            <p:ph idx="10" type="dt"/>
          </p:nvPr>
        </p:nvSpPr>
        <p:spPr>
          <a:xfrm>
            <a:off x="240632" y="6356350"/>
            <a:ext cx="914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9"/>
          <p:cNvSpPr txBox="1"/>
          <p:nvPr>
            <p:ph idx="12" type="sldNum"/>
          </p:nvPr>
        </p:nvSpPr>
        <p:spPr>
          <a:xfrm>
            <a:off x="8253662" y="6356350"/>
            <a:ext cx="681791"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10"/>
          <p:cNvSpPr txBox="1"/>
          <p:nvPr>
            <p:ph idx="10" type="dt"/>
          </p:nvPr>
        </p:nvSpPr>
        <p:spPr>
          <a:xfrm>
            <a:off x="240632" y="6356350"/>
            <a:ext cx="914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0"/>
          <p:cNvSpPr txBox="1"/>
          <p:nvPr>
            <p:ph idx="12" type="sldNum"/>
          </p:nvPr>
        </p:nvSpPr>
        <p:spPr>
          <a:xfrm>
            <a:off x="8253662" y="6356350"/>
            <a:ext cx="681791"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 name="Shape 24"/>
        <p:cNvGrpSpPr/>
        <p:nvPr/>
      </p:nvGrpSpPr>
      <p:grpSpPr>
        <a:xfrm>
          <a:off x="0" y="0"/>
          <a:ext cx="0" cy="0"/>
          <a:chOff x="0" y="0"/>
          <a:chExt cx="0" cy="0"/>
        </a:xfrm>
      </p:grpSpPr>
      <p:sp>
        <p:nvSpPr>
          <p:cNvPr id="25" name="Google Shape;25;p1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6" name="Google Shape;26;p1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9" name="Google Shape;29;p1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12"/>
          <p:cNvSpPr txBox="1"/>
          <p:nvPr>
            <p:ph idx="10" type="dt"/>
          </p:nvPr>
        </p:nvSpPr>
        <p:spPr>
          <a:xfrm>
            <a:off x="240632" y="6356350"/>
            <a:ext cx="914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2"/>
          <p:cNvSpPr txBox="1"/>
          <p:nvPr>
            <p:ph idx="12" type="sldNum"/>
          </p:nvPr>
        </p:nvSpPr>
        <p:spPr>
          <a:xfrm>
            <a:off x="8253662" y="6356350"/>
            <a:ext cx="681791"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le and two content">
  <p:cSld name="Tile and two content">
    <p:spTree>
      <p:nvGrpSpPr>
        <p:cNvPr id="32" name="Shape 32"/>
        <p:cNvGrpSpPr/>
        <p:nvPr/>
      </p:nvGrpSpPr>
      <p:grpSpPr>
        <a:xfrm>
          <a:off x="0" y="0"/>
          <a:ext cx="0" cy="0"/>
          <a:chOff x="0" y="0"/>
          <a:chExt cx="0" cy="0"/>
        </a:xfrm>
      </p:grpSpPr>
      <p:sp>
        <p:nvSpPr>
          <p:cNvPr id="33" name="Google Shape;33;p13"/>
          <p:cNvSpPr txBox="1"/>
          <p:nvPr>
            <p:ph idx="1" type="body"/>
          </p:nvPr>
        </p:nvSpPr>
        <p:spPr>
          <a:xfrm>
            <a:off x="4680523" y="958850"/>
            <a:ext cx="4111455" cy="528161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lt1"/>
              </a:buClr>
              <a:buSzPts val="2000"/>
              <a:buNone/>
              <a:defRPr b="1" sz="2000">
                <a:latin typeface="Arial"/>
                <a:ea typeface="Arial"/>
                <a:cs typeface="Arial"/>
                <a:sym typeface="Arial"/>
              </a:defRPr>
            </a:lvl1pPr>
            <a:lvl2pPr indent="-355600" lvl="1" marL="914400" algn="l">
              <a:lnSpc>
                <a:spcPct val="100000"/>
              </a:lnSpc>
              <a:spcBef>
                <a:spcPts val="400"/>
              </a:spcBef>
              <a:spcAft>
                <a:spcPts val="0"/>
              </a:spcAft>
              <a:buClr>
                <a:schemeClr val="lt1"/>
              </a:buClr>
              <a:buSzPts val="2000"/>
              <a:buFont typeface="Arial"/>
              <a:buChar char="•"/>
              <a:defRPr sz="2000">
                <a:latin typeface="Arial"/>
                <a:ea typeface="Arial"/>
                <a:cs typeface="Arial"/>
                <a:sym typeface="Arial"/>
              </a:defRPr>
            </a:lvl2pPr>
            <a:lvl3pPr indent="-342900" lvl="2" marL="1371600" algn="l">
              <a:lnSpc>
                <a:spcPct val="100000"/>
              </a:lnSpc>
              <a:spcBef>
                <a:spcPts val="360"/>
              </a:spcBef>
              <a:spcAft>
                <a:spcPts val="0"/>
              </a:spcAft>
              <a:buClr>
                <a:schemeClr val="lt1"/>
              </a:buClr>
              <a:buSzPts val="1800"/>
              <a:buFont typeface="Arial"/>
              <a:buChar char="‒"/>
              <a:defRPr sz="1800">
                <a:latin typeface="Arial"/>
                <a:ea typeface="Arial"/>
                <a:cs typeface="Arial"/>
                <a:sym typeface="Arial"/>
              </a:defRPr>
            </a:lvl3pPr>
            <a:lvl4pPr indent="-330200" lvl="3" marL="1828800" algn="l">
              <a:lnSpc>
                <a:spcPct val="100000"/>
              </a:lnSpc>
              <a:spcBef>
                <a:spcPts val="320"/>
              </a:spcBef>
              <a:spcAft>
                <a:spcPts val="0"/>
              </a:spcAft>
              <a:buClr>
                <a:schemeClr val="lt1"/>
              </a:buClr>
              <a:buSzPts val="1600"/>
              <a:buFont typeface="Arial"/>
              <a:buChar char="•"/>
              <a:defRPr sz="1600">
                <a:latin typeface="Arial"/>
                <a:ea typeface="Arial"/>
                <a:cs typeface="Arial"/>
                <a:sym typeface="Arial"/>
              </a:defRPr>
            </a:lvl4pPr>
            <a:lvl5pPr indent="-330200" lvl="4" marL="2286000" algn="l">
              <a:lnSpc>
                <a:spcPct val="100000"/>
              </a:lnSpc>
              <a:spcBef>
                <a:spcPts val="320"/>
              </a:spcBef>
              <a:spcAft>
                <a:spcPts val="0"/>
              </a:spcAft>
              <a:buClr>
                <a:schemeClr val="lt1"/>
              </a:buClr>
              <a:buSzPts val="1600"/>
              <a:buFont typeface="Arial"/>
              <a:buChar char="‒"/>
              <a:defRPr sz="1600">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4" name="Google Shape;34;p13"/>
          <p:cNvSpPr txBox="1"/>
          <p:nvPr>
            <p:ph type="title"/>
          </p:nvPr>
        </p:nvSpPr>
        <p:spPr>
          <a:xfrm>
            <a:off x="353441" y="88777"/>
            <a:ext cx="6675120" cy="72796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1400"/>
              <a:buNone/>
              <a:defRPr b="0" sz="2400">
                <a:solidFill>
                  <a:srgbClr val="CF102D"/>
                </a:solidFill>
                <a:latin typeface="Arial"/>
                <a:ea typeface="Arial"/>
                <a:cs typeface="Arial"/>
                <a:sym typeface="Aria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5" name="Google Shape;35;p13"/>
          <p:cNvSpPr txBox="1"/>
          <p:nvPr>
            <p:ph idx="2" type="body"/>
          </p:nvPr>
        </p:nvSpPr>
        <p:spPr>
          <a:xfrm>
            <a:off x="354013" y="958850"/>
            <a:ext cx="4111455" cy="528161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lt1"/>
              </a:buClr>
              <a:buSzPts val="2000"/>
              <a:buNone/>
              <a:defRPr b="1" sz="2000">
                <a:latin typeface="Arial"/>
                <a:ea typeface="Arial"/>
                <a:cs typeface="Arial"/>
                <a:sym typeface="Arial"/>
              </a:defRPr>
            </a:lvl1pPr>
            <a:lvl2pPr indent="-355600" lvl="1" marL="914400" algn="l">
              <a:lnSpc>
                <a:spcPct val="100000"/>
              </a:lnSpc>
              <a:spcBef>
                <a:spcPts val="400"/>
              </a:spcBef>
              <a:spcAft>
                <a:spcPts val="0"/>
              </a:spcAft>
              <a:buClr>
                <a:schemeClr val="lt1"/>
              </a:buClr>
              <a:buSzPts val="2000"/>
              <a:buFont typeface="Arial"/>
              <a:buChar char="•"/>
              <a:defRPr sz="2000">
                <a:latin typeface="Arial"/>
                <a:ea typeface="Arial"/>
                <a:cs typeface="Arial"/>
                <a:sym typeface="Arial"/>
              </a:defRPr>
            </a:lvl2pPr>
            <a:lvl3pPr indent="-342900" lvl="2" marL="1371600" algn="l">
              <a:lnSpc>
                <a:spcPct val="100000"/>
              </a:lnSpc>
              <a:spcBef>
                <a:spcPts val="360"/>
              </a:spcBef>
              <a:spcAft>
                <a:spcPts val="0"/>
              </a:spcAft>
              <a:buClr>
                <a:schemeClr val="lt1"/>
              </a:buClr>
              <a:buSzPts val="1800"/>
              <a:buFont typeface="Arial"/>
              <a:buChar char="‒"/>
              <a:defRPr sz="1800">
                <a:latin typeface="Arial"/>
                <a:ea typeface="Arial"/>
                <a:cs typeface="Arial"/>
                <a:sym typeface="Arial"/>
              </a:defRPr>
            </a:lvl3pPr>
            <a:lvl4pPr indent="-330200" lvl="3" marL="1828800" algn="l">
              <a:lnSpc>
                <a:spcPct val="100000"/>
              </a:lnSpc>
              <a:spcBef>
                <a:spcPts val="320"/>
              </a:spcBef>
              <a:spcAft>
                <a:spcPts val="0"/>
              </a:spcAft>
              <a:buClr>
                <a:schemeClr val="lt1"/>
              </a:buClr>
              <a:buSzPts val="1600"/>
              <a:buFont typeface="Arial"/>
              <a:buChar char="•"/>
              <a:defRPr sz="1600">
                <a:latin typeface="Arial"/>
                <a:ea typeface="Arial"/>
                <a:cs typeface="Arial"/>
                <a:sym typeface="Arial"/>
              </a:defRPr>
            </a:lvl4pPr>
            <a:lvl5pPr indent="-330200" lvl="4" marL="2286000" algn="l">
              <a:lnSpc>
                <a:spcPct val="100000"/>
              </a:lnSpc>
              <a:spcBef>
                <a:spcPts val="320"/>
              </a:spcBef>
              <a:spcAft>
                <a:spcPts val="0"/>
              </a:spcAft>
              <a:buClr>
                <a:schemeClr val="lt1"/>
              </a:buClr>
              <a:buSzPts val="1600"/>
              <a:buFont typeface="Arial"/>
              <a:buChar char="‒"/>
              <a:defRPr sz="1600">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6" name="Shape 36"/>
        <p:cNvGrpSpPr/>
        <p:nvPr/>
      </p:nvGrpSpPr>
      <p:grpSpPr>
        <a:xfrm>
          <a:off x="0" y="0"/>
          <a:ext cx="0" cy="0"/>
          <a:chOff x="0" y="0"/>
          <a:chExt cx="0" cy="0"/>
        </a:xfrm>
      </p:grpSpPr>
      <p:sp>
        <p:nvSpPr>
          <p:cNvPr id="37" name="Google Shape;37;p14"/>
          <p:cNvSpPr txBox="1"/>
          <p:nvPr>
            <p:ph type="title"/>
          </p:nvPr>
        </p:nvSpPr>
        <p:spPr>
          <a:xfrm>
            <a:off x="353441" y="88777"/>
            <a:ext cx="6675120" cy="72796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1400"/>
              <a:buNone/>
              <a:defRPr b="0" sz="2400">
                <a:solidFill>
                  <a:srgbClr val="CF102D"/>
                </a:solidFill>
                <a:latin typeface="Arial"/>
                <a:ea typeface="Arial"/>
                <a:cs typeface="Arial"/>
                <a:sym typeface="Aria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Mandt_SOO-DOH-Presentation_NO-TEXT_5.jpg" id="10" name="Google Shape;10;p8"/>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1" name="Google Shape;11;p8"/>
          <p:cNvSpPr txBox="1"/>
          <p:nvPr>
            <p:ph type="title"/>
          </p:nvPr>
        </p:nvSpPr>
        <p:spPr>
          <a:xfrm>
            <a:off x="1371600" y="128337"/>
            <a:ext cx="6408821" cy="968626"/>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3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3600" u="none" cap="none" strike="noStrike">
                <a:solidFill>
                  <a:schemeClr val="lt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3600" u="none" cap="none" strike="noStrike">
                <a:solidFill>
                  <a:schemeClr val="lt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3600" u="none" cap="none" strike="noStrike">
                <a:solidFill>
                  <a:schemeClr val="lt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3600" u="none" cap="none" strike="noStrike">
                <a:solidFill>
                  <a:schemeClr val="lt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lt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lt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lt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lt1"/>
                </a:solidFill>
                <a:latin typeface="Calibri"/>
                <a:ea typeface="Calibri"/>
                <a:cs typeface="Calibri"/>
                <a:sym typeface="Calibri"/>
              </a:defRPr>
            </a:lvl9pPr>
          </a:lstStyle>
          <a:p/>
        </p:txBody>
      </p:sp>
      <p:sp>
        <p:nvSpPr>
          <p:cNvPr id="12" name="Google Shape;12;p8"/>
          <p:cNvSpPr txBox="1"/>
          <p:nvPr>
            <p:ph idx="1" type="body"/>
          </p:nvPr>
        </p:nvSpPr>
        <p:spPr>
          <a:xfrm>
            <a:off x="457200" y="1465263"/>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lt1"/>
              </a:buClr>
              <a:buSzPts val="3200"/>
              <a:buFont typeface="Noto Sans Symbols"/>
              <a:buChar char="❖"/>
              <a:defRPr b="0" i="0" sz="3200" u="none" cap="none" strike="noStrike">
                <a:solidFill>
                  <a:schemeClr val="lt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Courier New"/>
              <a:buChar char="o"/>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 name="Google Shape;13;p8"/>
          <p:cNvSpPr txBox="1"/>
          <p:nvPr>
            <p:ph idx="10" type="dt"/>
          </p:nvPr>
        </p:nvSpPr>
        <p:spPr>
          <a:xfrm>
            <a:off x="240632" y="6356350"/>
            <a:ext cx="914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8"/>
          <p:cNvSpPr txBox="1"/>
          <p:nvPr>
            <p:ph idx="11" type="ftr"/>
          </p:nvPr>
        </p:nvSpPr>
        <p:spPr>
          <a:xfrm>
            <a:off x="922421" y="6356350"/>
            <a:ext cx="7331242"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8"/>
          <p:cNvSpPr txBox="1"/>
          <p:nvPr>
            <p:ph idx="12" type="sldNum"/>
          </p:nvPr>
        </p:nvSpPr>
        <p:spPr>
          <a:xfrm>
            <a:off x="8253662" y="6356350"/>
            <a:ext cx="681791"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hyperlink" Target="https://doi.org/10.1029/2022SW003346"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g2af7a2f6099_0_0"/>
          <p:cNvSpPr txBox="1"/>
          <p:nvPr>
            <p:ph type="ctrTitle"/>
          </p:nvPr>
        </p:nvSpPr>
        <p:spPr>
          <a:xfrm>
            <a:off x="544288" y="1676400"/>
            <a:ext cx="8055300" cy="2133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Peer Stakeholder-Product Validation Review (PS-PVR) </a:t>
            </a:r>
            <a:br>
              <a:rPr b="0" i="0" lang="en-US" sz="2000" u="none" cap="none" strike="noStrike">
                <a:solidFill>
                  <a:schemeClr val="lt1"/>
                </a:solidFill>
                <a:latin typeface="Calibri"/>
                <a:ea typeface="Calibri"/>
                <a:cs typeface="Calibri"/>
                <a:sym typeface="Calibri"/>
              </a:rPr>
            </a:br>
            <a:br>
              <a:rPr b="0" i="0" lang="en-US" sz="2000" u="none" cap="none" strike="noStrike">
                <a:solidFill>
                  <a:schemeClr val="lt1"/>
                </a:solidFill>
                <a:latin typeface="Calibri"/>
                <a:ea typeface="Calibri"/>
                <a:cs typeface="Calibri"/>
                <a:sym typeface="Calibri"/>
              </a:rPr>
            </a:br>
            <a:r>
              <a:rPr b="0" i="0" lang="en-US" sz="4400" u="none" cap="none" strike="noStrike">
                <a:solidFill>
                  <a:schemeClr val="lt1"/>
                </a:solidFill>
                <a:latin typeface="Calibri"/>
                <a:ea typeface="Calibri"/>
                <a:cs typeface="Calibri"/>
                <a:sym typeface="Calibri"/>
              </a:rPr>
              <a:t>G19 </a:t>
            </a:r>
            <a:r>
              <a:rPr lang="en-US" sz="4400"/>
              <a:t>EHIS </a:t>
            </a:r>
            <a:r>
              <a:rPr b="0" i="0" lang="en-US" sz="4400" u="none" cap="none" strike="noStrike">
                <a:solidFill>
                  <a:schemeClr val="lt1"/>
                </a:solidFill>
                <a:latin typeface="Calibri"/>
                <a:ea typeface="Calibri"/>
                <a:cs typeface="Calibri"/>
                <a:sym typeface="Calibri"/>
              </a:rPr>
              <a:t>Provisional Validation</a:t>
            </a:r>
            <a:br>
              <a:rPr b="0" i="0" lang="en-US" sz="4400" u="none" cap="none" strike="noStrike">
                <a:solidFill>
                  <a:schemeClr val="lt1"/>
                </a:solidFill>
                <a:latin typeface="Calibri"/>
                <a:ea typeface="Calibri"/>
                <a:cs typeface="Calibri"/>
                <a:sym typeface="Calibri"/>
              </a:rPr>
            </a:br>
            <a:r>
              <a:rPr b="0" i="0" lang="en-US" sz="4400" u="none" cap="none" strike="noStrike">
                <a:solidFill>
                  <a:schemeClr val="lt1"/>
                </a:solidFill>
                <a:latin typeface="Calibri"/>
                <a:ea typeface="Calibri"/>
                <a:cs typeface="Calibri"/>
                <a:sym typeface="Calibri"/>
              </a:rPr>
              <a:t>SWPC Overview</a:t>
            </a:r>
            <a:endParaRPr sz="2800"/>
          </a:p>
        </p:txBody>
      </p:sp>
      <p:sp>
        <p:nvSpPr>
          <p:cNvPr id="43" name="Google Shape;43;g2af7a2f6099_0_0"/>
          <p:cNvSpPr txBox="1"/>
          <p:nvPr>
            <p:ph idx="1" type="subTitle"/>
          </p:nvPr>
        </p:nvSpPr>
        <p:spPr>
          <a:xfrm>
            <a:off x="522512" y="3810000"/>
            <a:ext cx="8077200" cy="24384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888888"/>
              </a:buClr>
              <a:buSzPts val="2240"/>
              <a:buFont typeface="Noto Sans Symbols"/>
              <a:buNone/>
            </a:pPr>
            <a:r>
              <a:t/>
            </a:r>
            <a:endParaRPr b="0" i="0" sz="2800" u="none" cap="none" strike="noStrike">
              <a:solidFill>
                <a:srgbClr val="FFFF00"/>
              </a:solidFill>
              <a:latin typeface="Calibri"/>
              <a:ea typeface="Calibri"/>
              <a:cs typeface="Calibri"/>
              <a:sym typeface="Calibri"/>
            </a:endParaRPr>
          </a:p>
          <a:p>
            <a:pPr indent="0" lvl="0" marL="0" marR="0" rtl="0" algn="ctr">
              <a:lnSpc>
                <a:spcPct val="80000"/>
              </a:lnSpc>
              <a:spcBef>
                <a:spcPts val="448"/>
              </a:spcBef>
              <a:spcAft>
                <a:spcPts val="0"/>
              </a:spcAft>
              <a:buClr>
                <a:srgbClr val="FFFF00"/>
              </a:buClr>
              <a:buSzPts val="2240"/>
              <a:buFont typeface="Noto Sans Symbols"/>
              <a:buNone/>
            </a:pPr>
            <a:r>
              <a:rPr lang="en-US" sz="2800">
                <a:solidFill>
                  <a:srgbClr val="FFFF00"/>
                </a:solidFill>
              </a:rPr>
              <a:t>February 7</a:t>
            </a:r>
            <a:r>
              <a:rPr b="0" i="0" lang="en-US" sz="2800" u="none" cap="none" strike="noStrike">
                <a:solidFill>
                  <a:srgbClr val="FFFF00"/>
                </a:solidFill>
                <a:latin typeface="Calibri"/>
                <a:ea typeface="Calibri"/>
                <a:cs typeface="Calibri"/>
                <a:sym typeface="Calibri"/>
              </a:rPr>
              <a:t>, 202</a:t>
            </a:r>
            <a:r>
              <a:rPr lang="en-US" sz="2800">
                <a:solidFill>
                  <a:srgbClr val="FFFF00"/>
                </a:solidFill>
              </a:rPr>
              <a:t>5</a:t>
            </a:r>
            <a:endParaRPr sz="2800"/>
          </a:p>
          <a:p>
            <a:pPr indent="0" lvl="0" marL="0" marR="0" rtl="0" algn="ctr">
              <a:lnSpc>
                <a:spcPct val="80000"/>
              </a:lnSpc>
              <a:spcBef>
                <a:spcPts val="448"/>
              </a:spcBef>
              <a:spcAft>
                <a:spcPts val="0"/>
              </a:spcAft>
              <a:buClr>
                <a:srgbClr val="FFFF00"/>
              </a:buClr>
              <a:buSzPts val="2240"/>
              <a:buFont typeface="Noto Sans Symbols"/>
              <a:buNone/>
            </a:pPr>
            <a:r>
              <a:t/>
            </a:r>
            <a:endParaRPr b="0" i="0" sz="2800" u="none" cap="none" strike="noStrike">
              <a:solidFill>
                <a:srgbClr val="888888"/>
              </a:solidFill>
              <a:latin typeface="Calibri"/>
              <a:ea typeface="Calibri"/>
              <a:cs typeface="Calibri"/>
              <a:sym typeface="Calibri"/>
            </a:endParaRPr>
          </a:p>
          <a:p>
            <a:pPr indent="0" lvl="0" marL="0" rtl="0" algn="ctr">
              <a:lnSpc>
                <a:spcPct val="80000"/>
              </a:lnSpc>
              <a:spcBef>
                <a:spcPts val="406"/>
              </a:spcBef>
              <a:spcAft>
                <a:spcPts val="0"/>
              </a:spcAft>
              <a:buClr>
                <a:srgbClr val="FF9900"/>
              </a:buClr>
              <a:buSzPts val="2029"/>
              <a:buNone/>
            </a:pPr>
            <a:r>
              <a:rPr b="0" i="0" lang="en-US" sz="2800" u="none" cap="none" strike="noStrike">
                <a:solidFill>
                  <a:srgbClr val="FF9900"/>
                </a:solidFill>
                <a:latin typeface="Calibri"/>
                <a:ea typeface="Calibri"/>
                <a:cs typeface="Calibri"/>
                <a:sym typeface="Calibri"/>
              </a:rPr>
              <a:t>Presenter</a:t>
            </a:r>
            <a:r>
              <a:rPr lang="en-US" sz="2800">
                <a:solidFill>
                  <a:srgbClr val="FF9900"/>
                </a:solidFill>
              </a:rPr>
              <a:t>: Steve Hill</a:t>
            </a:r>
            <a:endParaRPr sz="2800"/>
          </a:p>
        </p:txBody>
      </p:sp>
      <p:sp>
        <p:nvSpPr>
          <p:cNvPr id="44" name="Google Shape;44;g2af7a2f6099_0_0"/>
          <p:cNvSpPr txBox="1"/>
          <p:nvPr/>
        </p:nvSpPr>
        <p:spPr>
          <a:xfrm>
            <a:off x="1287379" y="6361671"/>
            <a:ext cx="6637500" cy="365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FFFFFF"/>
                </a:solidFill>
                <a:latin typeface="Arial"/>
                <a:ea typeface="Arial"/>
                <a:cs typeface="Arial"/>
                <a:sym typeface="Arial"/>
              </a:rPr>
              <a:t>These GOES-19 data are preliminary, non-operational data and are undergoing testing. Users bear all responsibility for inspecting the data prior to use and for the manner in which the data are utilized.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1"/>
          <p:cNvSpPr txBox="1"/>
          <p:nvPr>
            <p:ph type="title"/>
          </p:nvPr>
        </p:nvSpPr>
        <p:spPr>
          <a:xfrm>
            <a:off x="1371600" y="326774"/>
            <a:ext cx="6408821" cy="96862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3200"/>
              <a:t>G19 EHIS Provisional Validation </a:t>
            </a:r>
            <a:br>
              <a:rPr b="1" lang="en-US" sz="3200"/>
            </a:br>
            <a:r>
              <a:rPr b="1" lang="en-US" sz="3200"/>
              <a:t>SWPC Overview</a:t>
            </a:r>
            <a:endParaRPr b="1" sz="3200"/>
          </a:p>
        </p:txBody>
      </p:sp>
      <p:sp>
        <p:nvSpPr>
          <p:cNvPr id="50" name="Google Shape;50;p1"/>
          <p:cNvSpPr txBox="1"/>
          <p:nvPr>
            <p:ph idx="12" type="sldNum"/>
          </p:nvPr>
        </p:nvSpPr>
        <p:spPr>
          <a:xfrm>
            <a:off x="8253662" y="6356350"/>
            <a:ext cx="681791"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1" name="Google Shape;51;p1"/>
          <p:cNvSpPr txBox="1"/>
          <p:nvPr>
            <p:ph idx="1" type="body"/>
          </p:nvPr>
        </p:nvSpPr>
        <p:spPr>
          <a:xfrm>
            <a:off x="381000" y="1676400"/>
            <a:ext cx="8478300" cy="2271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400"/>
              <a:buFont typeface="Arial"/>
              <a:buChar char="•"/>
            </a:pPr>
            <a:r>
              <a:rPr lang="en-US" sz="2400">
                <a:latin typeface="Arial"/>
                <a:ea typeface="Arial"/>
                <a:cs typeface="Arial"/>
                <a:sym typeface="Arial"/>
              </a:rPr>
              <a:t>Primary Uses of EHIS Data </a:t>
            </a:r>
            <a:endParaRPr sz="2400">
              <a:latin typeface="Arial"/>
              <a:ea typeface="Arial"/>
              <a:cs typeface="Arial"/>
              <a:sym typeface="Arial"/>
            </a:endParaRPr>
          </a:p>
          <a:p>
            <a:pPr indent="-298450" lvl="1" marL="742950" rtl="0" algn="l">
              <a:lnSpc>
                <a:spcPct val="100000"/>
              </a:lnSpc>
              <a:spcBef>
                <a:spcPts val="0"/>
              </a:spcBef>
              <a:spcAft>
                <a:spcPts val="0"/>
              </a:spcAft>
              <a:buSzPts val="2000"/>
              <a:buChar char="–"/>
            </a:pPr>
            <a:r>
              <a:rPr lang="en-US" sz="2000"/>
              <a:t>Satellite industry: Satellite anomaly resolution and design guidelines</a:t>
            </a:r>
            <a:endParaRPr sz="2000"/>
          </a:p>
          <a:p>
            <a:pPr indent="-298450" lvl="1" marL="742950" rtl="0" algn="l">
              <a:lnSpc>
                <a:spcPct val="100000"/>
              </a:lnSpc>
              <a:spcBef>
                <a:spcPts val="560"/>
              </a:spcBef>
              <a:spcAft>
                <a:spcPts val="0"/>
              </a:spcAft>
              <a:buSzPts val="2000"/>
              <a:buChar char="–"/>
            </a:pPr>
            <a:r>
              <a:rPr lang="en-US" sz="2000"/>
              <a:t>Aviation industry: Radiation advisories</a:t>
            </a:r>
            <a:endParaRPr sz="2000"/>
          </a:p>
          <a:p>
            <a:pPr indent="-298450" lvl="1" marL="742950" rtl="0" algn="l">
              <a:lnSpc>
                <a:spcPct val="100000"/>
              </a:lnSpc>
              <a:spcBef>
                <a:spcPts val="560"/>
              </a:spcBef>
              <a:spcAft>
                <a:spcPts val="0"/>
              </a:spcAft>
              <a:buSzPts val="2000"/>
              <a:buChar char="–"/>
            </a:pPr>
            <a:r>
              <a:rPr lang="en-US" sz="2000"/>
              <a:t>Human Spaceflight: Anticipated for avionics</a:t>
            </a:r>
            <a:endParaRPr sz="2000"/>
          </a:p>
          <a:p>
            <a:pPr indent="-342900" lvl="0" marL="342900" rtl="0" algn="l">
              <a:lnSpc>
                <a:spcPct val="100000"/>
              </a:lnSpc>
              <a:spcBef>
                <a:spcPts val="0"/>
              </a:spcBef>
              <a:spcAft>
                <a:spcPts val="0"/>
              </a:spcAft>
              <a:buSzPts val="2400"/>
              <a:buFont typeface="Arial"/>
              <a:buChar char="•"/>
            </a:pPr>
            <a:r>
              <a:rPr lang="en-US" sz="2400">
                <a:latin typeface="Arial"/>
                <a:ea typeface="Arial"/>
                <a:cs typeface="Arial"/>
                <a:sym typeface="Arial"/>
              </a:rPr>
              <a:t>Requirements </a:t>
            </a:r>
            <a:endParaRPr sz="2400">
              <a:latin typeface="Arial"/>
              <a:ea typeface="Arial"/>
              <a:cs typeface="Arial"/>
              <a:sym typeface="Arial"/>
            </a:endParaRPr>
          </a:p>
          <a:p>
            <a:pPr indent="-298450" lvl="1" marL="742950" rtl="0" algn="l">
              <a:lnSpc>
                <a:spcPct val="100000"/>
              </a:lnSpc>
              <a:spcBef>
                <a:spcPts val="560"/>
              </a:spcBef>
              <a:spcAft>
                <a:spcPts val="0"/>
              </a:spcAft>
              <a:buSzPts val="2000"/>
              <a:buChar char="–"/>
            </a:pPr>
            <a:r>
              <a:rPr lang="en-US" sz="2000"/>
              <a:t>Derived from 2002 user-requirements workshop</a:t>
            </a:r>
            <a:endParaRPr sz="2000"/>
          </a:p>
          <a:p>
            <a:pPr indent="-298450" lvl="1" marL="742950" rtl="0" algn="l">
              <a:lnSpc>
                <a:spcPct val="100000"/>
              </a:lnSpc>
              <a:spcBef>
                <a:spcPts val="560"/>
              </a:spcBef>
              <a:spcAft>
                <a:spcPts val="0"/>
              </a:spcAft>
              <a:buSzPts val="2000"/>
              <a:buChar char="–"/>
            </a:pPr>
            <a:r>
              <a:rPr lang="en-US" sz="2000"/>
              <a:t>Alphas and EHIS were reinforced at the 2023 Space Weather Prediction (SWPT) Testbed Satellite Environment Exercise</a:t>
            </a:r>
            <a:endParaRPr sz="2000"/>
          </a:p>
        </p:txBody>
      </p:sp>
      <p:pic>
        <p:nvPicPr>
          <p:cNvPr id="52" name="Google Shape;52;p1"/>
          <p:cNvPicPr preferRelativeResize="0"/>
          <p:nvPr/>
        </p:nvPicPr>
        <p:blipFill rotWithShape="1">
          <a:blip r:embed="rId3">
            <a:alphaModFix/>
          </a:blip>
          <a:srcRect b="53332" l="0" r="0" t="0"/>
          <a:stretch/>
        </p:blipFill>
        <p:spPr>
          <a:xfrm>
            <a:off x="2422225" y="4649900"/>
            <a:ext cx="4299551" cy="17333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g31757b8c07d_0_20"/>
          <p:cNvSpPr txBox="1"/>
          <p:nvPr>
            <p:ph type="title"/>
          </p:nvPr>
        </p:nvSpPr>
        <p:spPr>
          <a:xfrm>
            <a:off x="1371600" y="326774"/>
            <a:ext cx="6408900" cy="968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3200"/>
              <a:t>Helium and Higher Z Ions</a:t>
            </a:r>
            <a:endParaRPr b="1" sz="3200"/>
          </a:p>
        </p:txBody>
      </p:sp>
      <p:sp>
        <p:nvSpPr>
          <p:cNvPr id="58" name="Google Shape;58;g31757b8c07d_0_20"/>
          <p:cNvSpPr txBox="1"/>
          <p:nvPr>
            <p:ph idx="12" type="sldNum"/>
          </p:nvPr>
        </p:nvSpPr>
        <p:spPr>
          <a:xfrm>
            <a:off x="8253662" y="6356350"/>
            <a:ext cx="6819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9" name="Google Shape;59;g31757b8c07d_0_20"/>
          <p:cNvSpPr txBox="1"/>
          <p:nvPr>
            <p:ph idx="1" type="body"/>
          </p:nvPr>
        </p:nvSpPr>
        <p:spPr>
          <a:xfrm>
            <a:off x="381000" y="1676400"/>
            <a:ext cx="4287900" cy="4680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SzPts val="2400"/>
              <a:buFont typeface="Arial"/>
              <a:buChar char="•"/>
            </a:pPr>
            <a:r>
              <a:rPr lang="en-US" sz="2400">
                <a:latin typeface="Arial"/>
                <a:ea typeface="Arial"/>
                <a:cs typeface="Arial"/>
                <a:sym typeface="Arial"/>
              </a:rPr>
              <a:t>Helium</a:t>
            </a:r>
            <a:endParaRPr sz="2400">
              <a:latin typeface="Arial"/>
              <a:ea typeface="Arial"/>
              <a:cs typeface="Arial"/>
              <a:sym typeface="Arial"/>
            </a:endParaRPr>
          </a:p>
          <a:p>
            <a:pPr indent="-298450" lvl="1" marL="742950" marR="0" rtl="0" algn="l">
              <a:lnSpc>
                <a:spcPct val="100000"/>
              </a:lnSpc>
              <a:spcBef>
                <a:spcPts val="0"/>
              </a:spcBef>
              <a:spcAft>
                <a:spcPts val="0"/>
              </a:spcAft>
              <a:buSzPts val="2000"/>
              <a:buChar char="–"/>
            </a:pPr>
            <a:r>
              <a:rPr lang="en-US" sz="2000">
                <a:latin typeface="Arial"/>
                <a:ea typeface="Arial"/>
                <a:cs typeface="Arial"/>
                <a:sym typeface="Arial"/>
              </a:rPr>
              <a:t>Measurements have been made since the early GOES. </a:t>
            </a:r>
            <a:endParaRPr sz="2000">
              <a:latin typeface="Arial"/>
              <a:ea typeface="Arial"/>
              <a:cs typeface="Arial"/>
              <a:sym typeface="Arial"/>
            </a:endParaRPr>
          </a:p>
          <a:p>
            <a:pPr indent="-298450" lvl="1" marL="742950" marR="0" rtl="0" algn="l">
              <a:lnSpc>
                <a:spcPct val="100000"/>
              </a:lnSpc>
              <a:spcBef>
                <a:spcPts val="0"/>
              </a:spcBef>
              <a:spcAft>
                <a:spcPts val="0"/>
              </a:spcAft>
              <a:buSzPts val="2000"/>
              <a:buChar char="–"/>
            </a:pPr>
            <a:r>
              <a:rPr lang="en-US" sz="2000">
                <a:latin typeface="Arial"/>
                <a:ea typeface="Arial"/>
                <a:cs typeface="Arial"/>
                <a:sym typeface="Arial"/>
              </a:rPr>
              <a:t>Input to the aviation-radiation model run by the FAA</a:t>
            </a:r>
            <a:endParaRPr sz="2000">
              <a:latin typeface="Arial"/>
              <a:ea typeface="Arial"/>
              <a:cs typeface="Arial"/>
              <a:sym typeface="Arial"/>
            </a:endParaRPr>
          </a:p>
          <a:p>
            <a:pPr indent="0" lvl="0" marL="0" marR="0" rtl="0" algn="l">
              <a:lnSpc>
                <a:spcPct val="100000"/>
              </a:lnSpc>
              <a:spcBef>
                <a:spcPts val="0"/>
              </a:spcBef>
              <a:spcAft>
                <a:spcPts val="0"/>
              </a:spcAft>
              <a:buSzPts val="1800"/>
              <a:buNone/>
            </a:pPr>
            <a:r>
              <a:t/>
            </a:r>
            <a:endParaRPr sz="2000">
              <a:latin typeface="Arial"/>
              <a:ea typeface="Arial"/>
              <a:cs typeface="Arial"/>
              <a:sym typeface="Arial"/>
            </a:endParaRPr>
          </a:p>
          <a:p>
            <a:pPr indent="-342900" lvl="0" marL="342900" marR="0" rtl="0" algn="l">
              <a:lnSpc>
                <a:spcPct val="100000"/>
              </a:lnSpc>
              <a:spcBef>
                <a:spcPts val="0"/>
              </a:spcBef>
              <a:spcAft>
                <a:spcPts val="0"/>
              </a:spcAft>
              <a:buSzPts val="2000"/>
              <a:buChar char="•"/>
            </a:pPr>
            <a:r>
              <a:rPr lang="en-US" sz="2400">
                <a:latin typeface="Arial"/>
                <a:ea typeface="Arial"/>
                <a:cs typeface="Arial"/>
                <a:sym typeface="Arial"/>
              </a:rPr>
              <a:t>Heavier Ions (up to Iron)</a:t>
            </a:r>
            <a:endParaRPr sz="2400">
              <a:latin typeface="Arial"/>
              <a:ea typeface="Arial"/>
              <a:cs typeface="Arial"/>
              <a:sym typeface="Arial"/>
            </a:endParaRPr>
          </a:p>
          <a:p>
            <a:pPr indent="-298450" lvl="1" marL="742950" marR="0" rtl="0" algn="l">
              <a:lnSpc>
                <a:spcPct val="100000"/>
              </a:lnSpc>
              <a:spcBef>
                <a:spcPts val="0"/>
              </a:spcBef>
              <a:spcAft>
                <a:spcPts val="0"/>
              </a:spcAft>
              <a:buSzPts val="2000"/>
              <a:buChar char="–"/>
            </a:pPr>
            <a:r>
              <a:rPr lang="en-US" sz="2000">
                <a:latin typeface="Arial"/>
                <a:ea typeface="Arial"/>
                <a:cs typeface="Arial"/>
                <a:sym typeface="Arial"/>
              </a:rPr>
              <a:t>The measurement of ions heavier than Helium is a new capability.</a:t>
            </a:r>
            <a:endParaRPr sz="2000">
              <a:latin typeface="Arial"/>
              <a:ea typeface="Arial"/>
              <a:cs typeface="Arial"/>
              <a:sym typeface="Arial"/>
            </a:endParaRPr>
          </a:p>
          <a:p>
            <a:pPr indent="-298450" lvl="1" marL="742950" marR="0" rtl="0" algn="l">
              <a:lnSpc>
                <a:spcPct val="100000"/>
              </a:lnSpc>
              <a:spcBef>
                <a:spcPts val="0"/>
              </a:spcBef>
              <a:spcAft>
                <a:spcPts val="0"/>
              </a:spcAft>
              <a:buSzPts val="2000"/>
              <a:buFont typeface="Arial"/>
              <a:buChar char="–"/>
            </a:pPr>
            <a:r>
              <a:rPr lang="en-US" sz="2000">
                <a:latin typeface="Arial"/>
                <a:ea typeface="Arial"/>
                <a:cs typeface="Arial"/>
                <a:sym typeface="Arial"/>
              </a:rPr>
              <a:t>Necessary to support satellite anomalies, launch decisions, and satellite design.</a:t>
            </a:r>
            <a:endParaRPr sz="2000"/>
          </a:p>
        </p:txBody>
      </p:sp>
      <p:pic>
        <p:nvPicPr>
          <p:cNvPr id="60" name="Google Shape;60;g31757b8c07d_0_20"/>
          <p:cNvPicPr preferRelativeResize="0"/>
          <p:nvPr/>
        </p:nvPicPr>
        <p:blipFill rotWithShape="1">
          <a:blip r:embed="rId3">
            <a:alphaModFix/>
          </a:blip>
          <a:srcRect b="0" l="0" r="0" t="0"/>
          <a:stretch/>
        </p:blipFill>
        <p:spPr>
          <a:xfrm>
            <a:off x="4668950" y="1854825"/>
            <a:ext cx="4190350" cy="2710525"/>
          </a:xfrm>
          <a:prstGeom prst="rect">
            <a:avLst/>
          </a:prstGeom>
          <a:noFill/>
          <a:ln>
            <a:noFill/>
          </a:ln>
        </p:spPr>
      </p:pic>
      <p:sp>
        <p:nvSpPr>
          <p:cNvPr id="61" name="Google Shape;61;g31757b8c07d_0_20"/>
          <p:cNvSpPr txBox="1"/>
          <p:nvPr/>
        </p:nvSpPr>
        <p:spPr>
          <a:xfrm>
            <a:off x="4668950" y="4994625"/>
            <a:ext cx="4190400" cy="6465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Workshop recommendations for heavy ion measurements on GOES-R+</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g313436de145_0_62"/>
          <p:cNvSpPr txBox="1"/>
          <p:nvPr>
            <p:ph type="title"/>
          </p:nvPr>
        </p:nvSpPr>
        <p:spPr>
          <a:xfrm>
            <a:off x="1371600" y="128337"/>
            <a:ext cx="6408900" cy="968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Satellite Industry</a:t>
            </a:r>
            <a:endParaRPr/>
          </a:p>
        </p:txBody>
      </p:sp>
      <p:sp>
        <p:nvSpPr>
          <p:cNvPr id="67" name="Google Shape;67;g313436de145_0_62"/>
          <p:cNvSpPr txBox="1"/>
          <p:nvPr>
            <p:ph idx="1" type="body"/>
          </p:nvPr>
        </p:nvSpPr>
        <p:spPr>
          <a:xfrm>
            <a:off x="457200" y="1295400"/>
            <a:ext cx="4327500" cy="3080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400"/>
              <a:buFont typeface="Arial"/>
              <a:buChar char="•"/>
            </a:pPr>
            <a:r>
              <a:rPr lang="en-US" sz="2400"/>
              <a:t>Single event upset (SEU)</a:t>
            </a:r>
            <a:endParaRPr sz="2400"/>
          </a:p>
          <a:p>
            <a:pPr indent="-298450" lvl="1" marL="742950" marR="0" rtl="0" algn="l">
              <a:lnSpc>
                <a:spcPct val="100000"/>
              </a:lnSpc>
              <a:spcBef>
                <a:spcPts val="0"/>
              </a:spcBef>
              <a:spcAft>
                <a:spcPts val="0"/>
              </a:spcAft>
              <a:buSzPts val="2000"/>
              <a:buChar char="–"/>
            </a:pPr>
            <a:r>
              <a:rPr lang="en-US" sz="2000">
                <a:latin typeface="Arial"/>
                <a:ea typeface="Arial"/>
                <a:cs typeface="Arial"/>
                <a:sym typeface="Arial"/>
              </a:rPr>
              <a:t>Primary impact of alphas and heavies</a:t>
            </a:r>
            <a:endParaRPr sz="2000">
              <a:latin typeface="Arial"/>
              <a:ea typeface="Arial"/>
              <a:cs typeface="Arial"/>
              <a:sym typeface="Arial"/>
            </a:endParaRPr>
          </a:p>
          <a:p>
            <a:pPr indent="0" lvl="0" marL="0" marR="0" rtl="0" algn="l">
              <a:lnSpc>
                <a:spcPct val="100000"/>
              </a:lnSpc>
              <a:spcBef>
                <a:spcPts val="0"/>
              </a:spcBef>
              <a:spcAft>
                <a:spcPts val="0"/>
              </a:spcAft>
              <a:buSzPts val="1800"/>
              <a:buNone/>
            </a:pPr>
            <a:r>
              <a:t/>
            </a:r>
            <a:endParaRPr sz="2000">
              <a:latin typeface="Arial"/>
              <a:ea typeface="Arial"/>
              <a:cs typeface="Arial"/>
              <a:sym typeface="Arial"/>
            </a:endParaRPr>
          </a:p>
          <a:p>
            <a:pPr indent="-342900" lvl="0" marL="342900" rtl="0" algn="l">
              <a:lnSpc>
                <a:spcPct val="100000"/>
              </a:lnSpc>
              <a:spcBef>
                <a:spcPts val="0"/>
              </a:spcBef>
              <a:spcAft>
                <a:spcPts val="0"/>
              </a:spcAft>
              <a:buSzPts val="2400"/>
              <a:buFont typeface="Arial"/>
              <a:buChar char="•"/>
            </a:pPr>
            <a:r>
              <a:rPr lang="en-US" sz="2400"/>
              <a:t>Customer Concerns</a:t>
            </a:r>
            <a:endParaRPr sz="2400"/>
          </a:p>
          <a:p>
            <a:pPr indent="-298450" lvl="1" marL="742950" marR="0" rtl="0" algn="l">
              <a:lnSpc>
                <a:spcPct val="100000"/>
              </a:lnSpc>
              <a:spcBef>
                <a:spcPts val="0"/>
              </a:spcBef>
              <a:spcAft>
                <a:spcPts val="0"/>
              </a:spcAft>
              <a:buSzPts val="2000"/>
              <a:buChar char="–"/>
            </a:pPr>
            <a:r>
              <a:rPr lang="en-US" sz="2000">
                <a:latin typeface="Arial"/>
                <a:ea typeface="Arial"/>
                <a:cs typeface="Arial"/>
                <a:sym typeface="Arial"/>
              </a:rPr>
              <a:t>Satellite anomaly resolution </a:t>
            </a:r>
            <a:endParaRPr sz="2000">
              <a:latin typeface="Arial"/>
              <a:ea typeface="Arial"/>
              <a:cs typeface="Arial"/>
              <a:sym typeface="Arial"/>
            </a:endParaRPr>
          </a:p>
          <a:p>
            <a:pPr indent="-298450" lvl="1" marL="742950" marR="0" rtl="0" algn="l">
              <a:lnSpc>
                <a:spcPct val="100000"/>
              </a:lnSpc>
              <a:spcBef>
                <a:spcPts val="0"/>
              </a:spcBef>
              <a:spcAft>
                <a:spcPts val="0"/>
              </a:spcAft>
              <a:buSzPts val="2000"/>
              <a:buChar char="–"/>
            </a:pPr>
            <a:r>
              <a:rPr lang="en-US" sz="2000">
                <a:latin typeface="Arial"/>
                <a:ea typeface="Arial"/>
                <a:cs typeface="Arial"/>
                <a:sym typeface="Arial"/>
              </a:rPr>
              <a:t>Launch decisions</a:t>
            </a:r>
            <a:endParaRPr sz="2000">
              <a:latin typeface="Arial"/>
              <a:ea typeface="Arial"/>
              <a:cs typeface="Arial"/>
              <a:sym typeface="Arial"/>
            </a:endParaRPr>
          </a:p>
          <a:p>
            <a:pPr indent="-298450" lvl="1" marL="742950" rtl="0" algn="l">
              <a:lnSpc>
                <a:spcPct val="100000"/>
              </a:lnSpc>
              <a:spcBef>
                <a:spcPts val="0"/>
              </a:spcBef>
              <a:spcAft>
                <a:spcPts val="0"/>
              </a:spcAft>
              <a:buSzPts val="2000"/>
              <a:buChar char="–"/>
            </a:pPr>
            <a:r>
              <a:rPr lang="en-US" sz="2000">
                <a:latin typeface="Arial"/>
                <a:ea typeface="Arial"/>
                <a:cs typeface="Arial"/>
                <a:sym typeface="Arial"/>
              </a:rPr>
              <a:t>Environmental design guidelines</a:t>
            </a:r>
            <a:endParaRPr sz="2000">
              <a:latin typeface="Arial"/>
              <a:ea typeface="Arial"/>
              <a:cs typeface="Arial"/>
              <a:sym typeface="Arial"/>
            </a:endParaRPr>
          </a:p>
        </p:txBody>
      </p:sp>
      <p:sp>
        <p:nvSpPr>
          <p:cNvPr id="68" name="Google Shape;68;g313436de145_0_62"/>
          <p:cNvSpPr txBox="1"/>
          <p:nvPr>
            <p:ph idx="12" type="sldNum"/>
          </p:nvPr>
        </p:nvSpPr>
        <p:spPr>
          <a:xfrm>
            <a:off x="8253662" y="6356350"/>
            <a:ext cx="6819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69" name="Google Shape;69;g313436de145_0_62"/>
          <p:cNvPicPr preferRelativeResize="0"/>
          <p:nvPr/>
        </p:nvPicPr>
        <p:blipFill rotWithShape="1">
          <a:blip r:embed="rId3">
            <a:alphaModFix/>
          </a:blip>
          <a:srcRect b="0" l="0" r="0" t="0"/>
          <a:stretch/>
        </p:blipFill>
        <p:spPr>
          <a:xfrm>
            <a:off x="5028672" y="1201500"/>
            <a:ext cx="3503803" cy="3080400"/>
          </a:xfrm>
          <a:prstGeom prst="rect">
            <a:avLst/>
          </a:prstGeom>
          <a:noFill/>
          <a:ln>
            <a:noFill/>
          </a:ln>
        </p:spPr>
      </p:pic>
      <p:sp>
        <p:nvSpPr>
          <p:cNvPr id="70" name="Google Shape;70;g313436de145_0_62"/>
          <p:cNvSpPr txBox="1"/>
          <p:nvPr/>
        </p:nvSpPr>
        <p:spPr>
          <a:xfrm>
            <a:off x="5028725" y="4605375"/>
            <a:ext cx="3503700" cy="1754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Compilation of databases of spacecraft anomalies attributed to the space environment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Study sponsored by the National Security Space Architect</a:t>
            </a:r>
            <a:endParaRPr b="0" i="0" sz="1800" u="none" cap="none" strike="noStrike">
              <a:solidFill>
                <a:schemeClr val="dk1"/>
              </a:solidFill>
              <a:latin typeface="Calibri"/>
              <a:ea typeface="Calibri"/>
              <a:cs typeface="Calibri"/>
              <a:sym typeface="Calibri"/>
            </a:endParaRPr>
          </a:p>
        </p:txBody>
      </p:sp>
      <p:sp>
        <p:nvSpPr>
          <p:cNvPr id="71" name="Google Shape;71;g313436de145_0_62"/>
          <p:cNvSpPr txBox="1"/>
          <p:nvPr/>
        </p:nvSpPr>
        <p:spPr>
          <a:xfrm>
            <a:off x="661500" y="4466775"/>
            <a:ext cx="3918900" cy="2031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Workshop recommended heavy ion measurements to support </a:t>
            </a:r>
            <a:r>
              <a:rPr b="0" i="0" lang="en-US" sz="1800" u="none" cap="none" strike="noStrike">
                <a:solidFill>
                  <a:srgbClr val="0000FF"/>
                </a:solidFill>
                <a:latin typeface="Calibri"/>
                <a:ea typeface="Calibri"/>
                <a:cs typeface="Calibri"/>
                <a:sym typeface="Calibri"/>
              </a:rPr>
              <a:t>“…spacecraft anomaly investigations, decisions for launches of vehicles with single-event effect (SEE) susceptibilities, and archival data for the generation of environmental models.”</a:t>
            </a:r>
            <a:endParaRPr b="0" i="0" sz="1800" u="none" cap="none" strike="noStrike">
              <a:solidFill>
                <a:srgbClr val="0000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2"/>
          <p:cNvSpPr txBox="1"/>
          <p:nvPr>
            <p:ph type="title"/>
          </p:nvPr>
        </p:nvSpPr>
        <p:spPr>
          <a:xfrm>
            <a:off x="1371600" y="128337"/>
            <a:ext cx="6408821" cy="96862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Aviation Industry</a:t>
            </a:r>
            <a:endParaRPr/>
          </a:p>
        </p:txBody>
      </p:sp>
      <p:sp>
        <p:nvSpPr>
          <p:cNvPr id="77" name="Google Shape;77;p2"/>
          <p:cNvSpPr txBox="1"/>
          <p:nvPr>
            <p:ph idx="1" type="body"/>
          </p:nvPr>
        </p:nvSpPr>
        <p:spPr>
          <a:xfrm>
            <a:off x="252300" y="1096975"/>
            <a:ext cx="5230200" cy="3449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60"/>
              </a:spcBef>
              <a:spcAft>
                <a:spcPts val="0"/>
              </a:spcAft>
              <a:buSzPts val="1800"/>
              <a:buNone/>
            </a:pPr>
            <a:r>
              <a:rPr lang="en-US" sz="2200"/>
              <a:t>International Civil Aviation Organization (ICAO) Radiation Advisories</a:t>
            </a:r>
            <a:endParaRPr sz="2200"/>
          </a:p>
        </p:txBody>
      </p:sp>
      <p:sp>
        <p:nvSpPr>
          <p:cNvPr id="78" name="Google Shape;78;p2"/>
          <p:cNvSpPr txBox="1"/>
          <p:nvPr>
            <p:ph idx="12" type="sldNum"/>
          </p:nvPr>
        </p:nvSpPr>
        <p:spPr>
          <a:xfrm>
            <a:off x="8253662" y="6356350"/>
            <a:ext cx="681791"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79" name="Google Shape;79;p2"/>
          <p:cNvSpPr txBox="1"/>
          <p:nvPr/>
        </p:nvSpPr>
        <p:spPr>
          <a:xfrm>
            <a:off x="299050" y="4546775"/>
            <a:ext cx="4804500" cy="147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Ground Level Enhancement 69 (GLE69) solar radiation storm which occurred on the </a:t>
            </a:r>
            <a:r>
              <a:rPr b="1" i="0" lang="en-US" sz="1800" u="none" cap="none" strike="noStrike">
                <a:solidFill>
                  <a:schemeClr val="lt1"/>
                </a:solidFill>
                <a:latin typeface="Calibri"/>
                <a:ea typeface="Calibri"/>
                <a:cs typeface="Calibri"/>
                <a:sym typeface="Calibri"/>
              </a:rPr>
              <a:t>20th of January 2005</a:t>
            </a:r>
            <a:r>
              <a:rPr b="0" i="0" lang="en-US" sz="1800" u="none" cap="none" strike="noStrike">
                <a:solidFill>
                  <a:schemeClr val="lt1"/>
                </a:solidFill>
                <a:latin typeface="Calibri"/>
                <a:ea typeface="Calibri"/>
                <a:cs typeface="Calibri"/>
                <a:sym typeface="Calibri"/>
              </a:rPr>
              <a:t>. </a:t>
            </a:r>
            <a:r>
              <a:rPr b="1" i="0" lang="en-US" sz="1800" u="none" cap="none" strike="noStrike">
                <a:solidFill>
                  <a:schemeClr val="lt1"/>
                </a:solidFill>
                <a:latin typeface="Calibri"/>
                <a:ea typeface="Calibri"/>
                <a:cs typeface="Calibri"/>
                <a:sym typeface="Calibri"/>
              </a:rPr>
              <a:t>Above:</a:t>
            </a:r>
            <a:r>
              <a:rPr b="0" i="0" lang="en-US" sz="1800" u="none" cap="none" strike="noStrike">
                <a:solidFill>
                  <a:schemeClr val="lt1"/>
                </a:solidFill>
                <a:latin typeface="Calibri"/>
                <a:ea typeface="Calibri"/>
                <a:cs typeface="Calibri"/>
                <a:sym typeface="Calibri"/>
              </a:rPr>
              <a:t> CARI-7 Model, </a:t>
            </a:r>
            <a:r>
              <a:rPr b="1" i="0" lang="en-US" sz="1800" u="none" cap="none" strike="noStrike">
                <a:solidFill>
                  <a:schemeClr val="lt1"/>
                </a:solidFill>
                <a:latin typeface="Calibri"/>
                <a:ea typeface="Calibri"/>
                <a:cs typeface="Calibri"/>
                <a:sym typeface="Calibri"/>
              </a:rPr>
              <a:t>Top Right: </a:t>
            </a:r>
            <a:r>
              <a:rPr b="0" i="0" lang="en-US" sz="1800" u="none" cap="none" strike="noStrike">
                <a:solidFill>
                  <a:schemeClr val="lt1"/>
                </a:solidFill>
                <a:latin typeface="Calibri"/>
                <a:ea typeface="Calibri"/>
                <a:cs typeface="Calibri"/>
                <a:sym typeface="Calibri"/>
              </a:rPr>
              <a:t>Areas exceeding ICAO severe threshold, </a:t>
            </a:r>
            <a:r>
              <a:rPr b="1" i="0" lang="en-US" sz="1800" u="none" cap="none" strike="noStrike">
                <a:solidFill>
                  <a:schemeClr val="lt1"/>
                </a:solidFill>
                <a:latin typeface="Calibri"/>
                <a:ea typeface="Calibri"/>
                <a:cs typeface="Calibri"/>
                <a:sym typeface="Calibri"/>
              </a:rPr>
              <a:t>Bottom Right: </a:t>
            </a:r>
            <a:r>
              <a:rPr b="0" i="0" lang="en-US" sz="1800" u="none" cap="none" strike="noStrike">
                <a:solidFill>
                  <a:schemeClr val="lt1"/>
                </a:solidFill>
                <a:latin typeface="Calibri"/>
                <a:ea typeface="Calibri"/>
                <a:cs typeface="Calibri"/>
                <a:sym typeface="Calibri"/>
              </a:rPr>
              <a:t>Areas exceeding ICAO moderate threshold.</a:t>
            </a:r>
            <a:endParaRPr b="0" i="0" sz="1800" u="none" cap="none" strike="noStrike">
              <a:solidFill>
                <a:schemeClr val="lt1"/>
              </a:solidFill>
              <a:latin typeface="Calibri"/>
              <a:ea typeface="Calibri"/>
              <a:cs typeface="Calibri"/>
              <a:sym typeface="Calibri"/>
            </a:endParaRPr>
          </a:p>
        </p:txBody>
      </p:sp>
      <p:pic>
        <p:nvPicPr>
          <p:cNvPr id="80" name="Google Shape;80;p2"/>
          <p:cNvPicPr preferRelativeResize="0"/>
          <p:nvPr/>
        </p:nvPicPr>
        <p:blipFill rotWithShape="1">
          <a:blip r:embed="rId3">
            <a:alphaModFix/>
          </a:blip>
          <a:srcRect b="0" l="0" r="0" t="0"/>
          <a:stretch/>
        </p:blipFill>
        <p:spPr>
          <a:xfrm>
            <a:off x="485550" y="1967050"/>
            <a:ext cx="4186476" cy="2579730"/>
          </a:xfrm>
          <a:prstGeom prst="rect">
            <a:avLst/>
          </a:prstGeom>
          <a:noFill/>
          <a:ln>
            <a:noFill/>
          </a:ln>
        </p:spPr>
      </p:pic>
      <p:pic>
        <p:nvPicPr>
          <p:cNvPr id="81" name="Google Shape;81;p2"/>
          <p:cNvPicPr preferRelativeResize="0"/>
          <p:nvPr/>
        </p:nvPicPr>
        <p:blipFill rotWithShape="1">
          <a:blip r:embed="rId4">
            <a:alphaModFix/>
          </a:blip>
          <a:srcRect b="0" l="0" r="0" t="0"/>
          <a:stretch/>
        </p:blipFill>
        <p:spPr>
          <a:xfrm>
            <a:off x="5056887" y="1096975"/>
            <a:ext cx="3721536" cy="4472852"/>
          </a:xfrm>
          <a:prstGeom prst="rect">
            <a:avLst/>
          </a:prstGeom>
          <a:noFill/>
          <a:ln>
            <a:noFill/>
          </a:ln>
        </p:spPr>
      </p:pic>
      <p:sp>
        <p:nvSpPr>
          <p:cNvPr id="82" name="Google Shape;82;p2"/>
          <p:cNvSpPr txBox="1"/>
          <p:nvPr/>
        </p:nvSpPr>
        <p:spPr>
          <a:xfrm>
            <a:off x="457200" y="6125475"/>
            <a:ext cx="81351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Arial"/>
                <a:ea typeface="Arial"/>
                <a:cs typeface="Arial"/>
                <a:sym typeface="Arial"/>
              </a:rPr>
              <a:t>Bain, H. M.,</a:t>
            </a:r>
            <a:r>
              <a:rPr b="0" i="0" lang="en-US" sz="1050" u="none" cap="none" strike="noStrike">
                <a:solidFill>
                  <a:schemeClr val="lt1"/>
                </a:solidFill>
                <a:latin typeface="Arial"/>
                <a:ea typeface="Arial"/>
                <a:cs typeface="Arial"/>
                <a:sym typeface="Arial"/>
              </a:rPr>
              <a:t> Copeland, K., Onsager, T. G., &amp; Steenburgh, R. A. (2023). NOAA Space Weather Prediction Center radiation advisories for the International Civil Aviation Organization. </a:t>
            </a:r>
            <a:r>
              <a:rPr b="0" i="1" lang="en-US" sz="1050" u="none" cap="none" strike="noStrike">
                <a:solidFill>
                  <a:schemeClr val="lt1"/>
                </a:solidFill>
                <a:latin typeface="Arial"/>
                <a:ea typeface="Arial"/>
                <a:cs typeface="Arial"/>
                <a:sym typeface="Arial"/>
              </a:rPr>
              <a:t>Space Weather</a:t>
            </a:r>
            <a:r>
              <a:rPr b="0" i="0" lang="en-US" sz="1050" u="none" cap="none" strike="noStrike">
                <a:solidFill>
                  <a:schemeClr val="lt1"/>
                </a:solidFill>
                <a:latin typeface="Arial"/>
                <a:ea typeface="Arial"/>
                <a:cs typeface="Arial"/>
                <a:sym typeface="Arial"/>
              </a:rPr>
              <a:t>, 21, e2022SW003346. </a:t>
            </a:r>
            <a:r>
              <a:rPr b="1" i="0" lang="en-US" sz="1050" u="none" cap="none" strike="noStrike">
                <a:solidFill>
                  <a:schemeClr val="lt1"/>
                </a:solidFill>
                <a:uFill>
                  <a:noFill/>
                </a:uFill>
                <a:latin typeface="Arial"/>
                <a:ea typeface="Arial"/>
                <a:cs typeface="Arial"/>
                <a:sym typeface="Arial"/>
                <a:hlinkClick r:id="rId5">
                  <a:extLst>
                    <a:ext uri="{A12FA001-AC4F-418D-AE19-62706E023703}">
                      <ahyp:hlinkClr val="tx"/>
                    </a:ext>
                  </a:extLst>
                </a:hlinkClick>
              </a:rPr>
              <a:t>https://doi.org/10.1029/2022SW003346</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g31757b8c07d_0_1"/>
          <p:cNvPicPr preferRelativeResize="0"/>
          <p:nvPr/>
        </p:nvPicPr>
        <p:blipFill rotWithShape="1">
          <a:blip r:embed="rId3">
            <a:alphaModFix/>
          </a:blip>
          <a:srcRect b="0" l="0" r="0" t="0"/>
          <a:stretch/>
        </p:blipFill>
        <p:spPr>
          <a:xfrm>
            <a:off x="5891100" y="1001575"/>
            <a:ext cx="2948276" cy="2211925"/>
          </a:xfrm>
          <a:prstGeom prst="rect">
            <a:avLst/>
          </a:prstGeom>
          <a:noFill/>
          <a:ln>
            <a:noFill/>
          </a:ln>
        </p:spPr>
      </p:pic>
      <p:sp>
        <p:nvSpPr>
          <p:cNvPr id="88" name="Google Shape;88;g31757b8c07d_0_1"/>
          <p:cNvSpPr txBox="1"/>
          <p:nvPr>
            <p:ph type="title"/>
          </p:nvPr>
        </p:nvSpPr>
        <p:spPr>
          <a:xfrm>
            <a:off x="1371600" y="128337"/>
            <a:ext cx="6408900" cy="968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Human Spaceflight</a:t>
            </a:r>
            <a:endParaRPr/>
          </a:p>
        </p:txBody>
      </p:sp>
      <p:sp>
        <p:nvSpPr>
          <p:cNvPr id="89" name="Google Shape;89;g31757b8c07d_0_1"/>
          <p:cNvSpPr txBox="1"/>
          <p:nvPr>
            <p:ph idx="1" type="body"/>
          </p:nvPr>
        </p:nvSpPr>
        <p:spPr>
          <a:xfrm>
            <a:off x="457200" y="1295400"/>
            <a:ext cx="5384100" cy="20439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400"/>
              <a:buFont typeface="Arial"/>
              <a:buChar char="•"/>
            </a:pPr>
            <a:r>
              <a:rPr lang="en-US" sz="2400"/>
              <a:t>Concerns for SEU and radiation damage as missions extend beyond the magnetosphere</a:t>
            </a:r>
            <a:endParaRPr sz="2400"/>
          </a:p>
          <a:p>
            <a:pPr indent="-323850" lvl="1" marL="742950" rtl="0" algn="l">
              <a:lnSpc>
                <a:spcPct val="100000"/>
              </a:lnSpc>
              <a:spcBef>
                <a:spcPts val="0"/>
              </a:spcBef>
              <a:spcAft>
                <a:spcPts val="0"/>
              </a:spcAft>
              <a:buSzPts val="2400"/>
              <a:buChar char="•"/>
            </a:pPr>
            <a:r>
              <a:rPr lang="en-US" sz="2400"/>
              <a:t>Linear Energy Transfer (LET) aggregates impacts across species</a:t>
            </a:r>
            <a:endParaRPr sz="2400"/>
          </a:p>
        </p:txBody>
      </p:sp>
      <p:sp>
        <p:nvSpPr>
          <p:cNvPr id="90" name="Google Shape;90;g31757b8c07d_0_1"/>
          <p:cNvSpPr txBox="1"/>
          <p:nvPr>
            <p:ph idx="12" type="sldNum"/>
          </p:nvPr>
        </p:nvSpPr>
        <p:spPr>
          <a:xfrm>
            <a:off x="8253662" y="6356350"/>
            <a:ext cx="6819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91" name="Google Shape;91;g31757b8c07d_0_1"/>
          <p:cNvSpPr txBox="1"/>
          <p:nvPr/>
        </p:nvSpPr>
        <p:spPr>
          <a:xfrm>
            <a:off x="517500" y="3618838"/>
            <a:ext cx="3041100" cy="25860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Workshop attendees “…pointed out the need for improved specification of the high-energy and high-Z SEP environment, but expressed in units of LET (MeV/mg-cm2) most useful to the spacecraft design and testing communities.”</a:t>
            </a:r>
            <a:endParaRPr b="0" i="0" sz="1800" u="none" cap="none" strike="noStrike">
              <a:solidFill>
                <a:schemeClr val="dk1"/>
              </a:solidFill>
              <a:latin typeface="Calibri"/>
              <a:ea typeface="Calibri"/>
              <a:cs typeface="Calibri"/>
              <a:sym typeface="Calibri"/>
            </a:endParaRPr>
          </a:p>
        </p:txBody>
      </p:sp>
      <p:pic>
        <p:nvPicPr>
          <p:cNvPr id="92" name="Google Shape;92;g31757b8c07d_0_1"/>
          <p:cNvPicPr preferRelativeResize="0"/>
          <p:nvPr/>
        </p:nvPicPr>
        <p:blipFill rotWithShape="1">
          <a:blip r:embed="rId4">
            <a:alphaModFix/>
          </a:blip>
          <a:srcRect b="0" l="0" r="0" t="0"/>
          <a:stretch/>
        </p:blipFill>
        <p:spPr>
          <a:xfrm>
            <a:off x="3752650" y="3389125"/>
            <a:ext cx="5086724" cy="3045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33034c961dd_0_0"/>
          <p:cNvSpPr txBox="1"/>
          <p:nvPr>
            <p:ph type="title"/>
          </p:nvPr>
        </p:nvSpPr>
        <p:spPr>
          <a:xfrm>
            <a:off x="1371600" y="128337"/>
            <a:ext cx="6408900" cy="968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Artemis II Testbed Exercise</a:t>
            </a:r>
            <a:endParaRPr/>
          </a:p>
        </p:txBody>
      </p:sp>
      <p:sp>
        <p:nvSpPr>
          <p:cNvPr id="99" name="Google Shape;99;g33034c961dd_0_0"/>
          <p:cNvSpPr txBox="1"/>
          <p:nvPr>
            <p:ph idx="1" type="body"/>
          </p:nvPr>
        </p:nvSpPr>
        <p:spPr>
          <a:xfrm>
            <a:off x="457200" y="1217850"/>
            <a:ext cx="8229600" cy="2339100"/>
          </a:xfrm>
          <a:prstGeom prst="rect">
            <a:avLst/>
          </a:prstGeom>
        </p:spPr>
        <p:txBody>
          <a:bodyPr anchorCtr="0" anchor="t" bIns="45700" lIns="91425" spcFirstLastPara="1" rIns="91425" wrap="square" tIns="45700">
            <a:normAutofit fontScale="62500" lnSpcReduction="10000"/>
          </a:bodyPr>
          <a:lstStyle/>
          <a:p>
            <a:pPr indent="-300037" lvl="0" marL="457200" rtl="0" algn="l">
              <a:spcBef>
                <a:spcPts val="360"/>
              </a:spcBef>
              <a:spcAft>
                <a:spcPts val="0"/>
              </a:spcAft>
              <a:buSzPct val="56250"/>
              <a:buChar char="❖"/>
            </a:pPr>
            <a:r>
              <a:rPr lang="en-US"/>
              <a:t>A</a:t>
            </a:r>
            <a:r>
              <a:rPr lang="en-US"/>
              <a:t>ims to strengthen collaboration among the NOAA Space Weather Prediction Center (SWPC), NASA’s Space Radiation Analysis Group (SRAG) and Moon to Mars Space Weather Analysis Office (M2M), the Department of Defense (DoD), commercial industry experts, and the academic research community. </a:t>
            </a:r>
            <a:endParaRPr/>
          </a:p>
          <a:p>
            <a:pPr indent="-300037" lvl="0" marL="457200" rtl="0" algn="l">
              <a:spcBef>
                <a:spcPts val="0"/>
              </a:spcBef>
              <a:spcAft>
                <a:spcPts val="0"/>
              </a:spcAft>
              <a:buSzPct val="56250"/>
              <a:buChar char="❖"/>
            </a:pPr>
            <a:r>
              <a:rPr lang="en-US"/>
              <a:t>The exercise will focus on three major objectives, one of which includes a demonstration of heavy ion measurements from the GOES Energetic Heavy Ion Sensor (EHIS).</a:t>
            </a:r>
            <a:endParaRPr/>
          </a:p>
        </p:txBody>
      </p:sp>
      <p:sp>
        <p:nvSpPr>
          <p:cNvPr id="100" name="Google Shape;100;g33034c961dd_0_0"/>
          <p:cNvSpPr txBox="1"/>
          <p:nvPr>
            <p:ph idx="12" type="sldNum"/>
          </p:nvPr>
        </p:nvSpPr>
        <p:spPr>
          <a:xfrm>
            <a:off x="8253662" y="6356350"/>
            <a:ext cx="68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101" name="Google Shape;101;g33034c961dd_0_0"/>
          <p:cNvPicPr preferRelativeResize="0"/>
          <p:nvPr/>
        </p:nvPicPr>
        <p:blipFill>
          <a:blip r:embed="rId3">
            <a:alphaModFix/>
          </a:blip>
          <a:stretch>
            <a:fillRect/>
          </a:stretch>
        </p:blipFill>
        <p:spPr>
          <a:xfrm>
            <a:off x="189250" y="3804825"/>
            <a:ext cx="4558576" cy="2493799"/>
          </a:xfrm>
          <a:prstGeom prst="rect">
            <a:avLst/>
          </a:prstGeom>
          <a:noFill/>
          <a:ln>
            <a:noFill/>
          </a:ln>
        </p:spPr>
      </p:pic>
      <p:pic>
        <p:nvPicPr>
          <p:cNvPr id="102" name="Google Shape;102;g33034c961dd_0_0"/>
          <p:cNvPicPr preferRelativeResize="0"/>
          <p:nvPr/>
        </p:nvPicPr>
        <p:blipFill>
          <a:blip r:embed="rId4">
            <a:alphaModFix/>
          </a:blip>
          <a:stretch>
            <a:fillRect/>
          </a:stretch>
        </p:blipFill>
        <p:spPr>
          <a:xfrm>
            <a:off x="4927150" y="3556875"/>
            <a:ext cx="4008399" cy="2989700"/>
          </a:xfrm>
          <a:prstGeom prst="rect">
            <a:avLst/>
          </a:prstGeom>
          <a:noFill/>
          <a:ln>
            <a:noFill/>
          </a:ln>
        </p:spPr>
      </p:pic>
      <p:sp>
        <p:nvSpPr>
          <p:cNvPr id="103" name="Google Shape;103;g33034c961dd_0_0"/>
          <p:cNvSpPr txBox="1"/>
          <p:nvPr/>
        </p:nvSpPr>
        <p:spPr>
          <a:xfrm>
            <a:off x="4927150" y="6492900"/>
            <a:ext cx="2743200" cy="365100"/>
          </a:xfrm>
          <a:prstGeom prst="rect">
            <a:avLst/>
          </a:prstGeom>
          <a:noFill/>
          <a:ln>
            <a:noFill/>
          </a:ln>
        </p:spPr>
        <p:txBody>
          <a:bodyPr anchorCtr="0" anchor="t" bIns="91425" lIns="91425" spcFirstLastPara="1" rIns="91425" wrap="square" tIns="91425">
            <a:normAutofit fontScale="40000" lnSpcReduction="10000"/>
          </a:bodyPr>
          <a:lstStyle/>
          <a:p>
            <a:pPr indent="0" lvl="0" marL="0" rtl="0" algn="l">
              <a:spcBef>
                <a:spcPts val="0"/>
              </a:spcBef>
              <a:spcAft>
                <a:spcPts val="0"/>
              </a:spcAft>
              <a:buNone/>
            </a:pPr>
            <a:r>
              <a:rPr lang="en-US" sz="3200">
                <a:solidFill>
                  <a:schemeClr val="lt1"/>
                </a:solidFill>
                <a:latin typeface="Calibri"/>
                <a:ea typeface="Calibri"/>
                <a:cs typeface="Calibri"/>
                <a:sym typeface="Calibri"/>
              </a:rPr>
              <a:t>Courtesy Juan Rodriguez</a:t>
            </a:r>
            <a:endParaRPr sz="32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7"/>
          <p:cNvSpPr txBox="1"/>
          <p:nvPr>
            <p:ph type="title"/>
          </p:nvPr>
        </p:nvSpPr>
        <p:spPr>
          <a:xfrm>
            <a:off x="1371600" y="326774"/>
            <a:ext cx="6408821" cy="96862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3200"/>
              <a:t>G19 EHIS Provisional Validation SWPC Summary</a:t>
            </a:r>
            <a:endParaRPr b="1" sz="3200"/>
          </a:p>
        </p:txBody>
      </p:sp>
      <p:sp>
        <p:nvSpPr>
          <p:cNvPr id="109" name="Google Shape;109;p7"/>
          <p:cNvSpPr txBox="1"/>
          <p:nvPr>
            <p:ph idx="12" type="sldNum"/>
          </p:nvPr>
        </p:nvSpPr>
        <p:spPr>
          <a:xfrm>
            <a:off x="8253662" y="6356350"/>
            <a:ext cx="681791"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10" name="Google Shape;110;p7"/>
          <p:cNvSpPr txBox="1"/>
          <p:nvPr>
            <p:ph idx="1" type="body"/>
          </p:nvPr>
        </p:nvSpPr>
        <p:spPr>
          <a:xfrm>
            <a:off x="381000" y="1447800"/>
            <a:ext cx="8478253" cy="50292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lt1"/>
              </a:buClr>
              <a:buSzPts val="2000"/>
              <a:buFont typeface="Arial"/>
              <a:buChar char="•"/>
            </a:pPr>
            <a:r>
              <a:rPr lang="en-US" sz="2000">
                <a:latin typeface="Calibri"/>
                <a:ea typeface="Calibri"/>
                <a:cs typeface="Calibri"/>
                <a:sym typeface="Calibri"/>
              </a:rPr>
              <a:t>The EHIS data will support aviation operations, satellite operations, and future human and robotic exploration.</a:t>
            </a:r>
            <a:endParaRPr/>
          </a:p>
          <a:p>
            <a:pPr indent="-342900" lvl="0" marL="342900" rtl="0" algn="l">
              <a:lnSpc>
                <a:spcPct val="100000"/>
              </a:lnSpc>
              <a:spcBef>
                <a:spcPts val="1200"/>
              </a:spcBef>
              <a:spcAft>
                <a:spcPts val="0"/>
              </a:spcAft>
              <a:buClr>
                <a:schemeClr val="lt1"/>
              </a:buClr>
              <a:buSzPts val="2000"/>
              <a:buFont typeface="Arial"/>
              <a:buChar char="•"/>
            </a:pPr>
            <a:r>
              <a:rPr lang="en-US" sz="2000">
                <a:latin typeface="Calibri"/>
                <a:ea typeface="Calibri"/>
                <a:cs typeface="Calibri"/>
                <a:sym typeface="Calibri"/>
              </a:rPr>
              <a:t>Helium data are a legacy GOES product</a:t>
            </a:r>
            <a:r>
              <a:rPr lang="en-US" sz="2000"/>
              <a:t>; </a:t>
            </a:r>
            <a:r>
              <a:rPr lang="en-US" sz="2000">
                <a:latin typeface="Calibri"/>
                <a:ea typeface="Calibri"/>
                <a:cs typeface="Calibri"/>
                <a:sym typeface="Calibri"/>
              </a:rPr>
              <a:t>the heavier ions are a new capability. </a:t>
            </a:r>
            <a:endParaRPr/>
          </a:p>
          <a:p>
            <a:pPr indent="-342900" lvl="0" marL="342900" rtl="0" algn="l">
              <a:lnSpc>
                <a:spcPct val="100000"/>
              </a:lnSpc>
              <a:spcBef>
                <a:spcPts val="1200"/>
              </a:spcBef>
              <a:spcAft>
                <a:spcPts val="0"/>
              </a:spcAft>
              <a:buClr>
                <a:schemeClr val="lt1"/>
              </a:buClr>
              <a:buSzPts val="2000"/>
              <a:buFont typeface="Arial"/>
              <a:buChar char="•"/>
            </a:pPr>
            <a:r>
              <a:rPr lang="en-US" sz="2000">
                <a:latin typeface="Calibri"/>
                <a:ea typeface="Calibri"/>
                <a:cs typeface="Calibri"/>
                <a:sym typeface="Calibri"/>
              </a:rPr>
              <a:t>SWPC concurs with NCEI’s </a:t>
            </a:r>
            <a:r>
              <a:rPr lang="en-US" sz="2000"/>
              <a:t>recommendations for </a:t>
            </a:r>
            <a:r>
              <a:rPr lang="en-US" sz="2000">
                <a:latin typeface="Calibri"/>
                <a:ea typeface="Calibri"/>
                <a:cs typeface="Calibri"/>
                <a:sym typeface="Calibri"/>
              </a:rPr>
              <a:t>the EHIS L1b data:</a:t>
            </a:r>
            <a:endParaRPr/>
          </a:p>
          <a:p>
            <a:pPr indent="-285750" lvl="1" marL="742950" rtl="0" algn="l">
              <a:lnSpc>
                <a:spcPct val="100000"/>
              </a:lnSpc>
              <a:spcBef>
                <a:spcPts val="1200"/>
              </a:spcBef>
              <a:spcAft>
                <a:spcPts val="0"/>
              </a:spcAft>
              <a:buSzPts val="1800"/>
              <a:buChar char="•"/>
            </a:pPr>
            <a:r>
              <a:rPr lang="en-US" sz="1800"/>
              <a:t>GOES-19 EHIS L1b data be transitioned to Provisional Validation status subsequent to the closure of </a:t>
            </a:r>
            <a:r>
              <a:rPr lang="en-US" sz="1800"/>
              <a:t>ADRs 1383 and 1411</a:t>
            </a:r>
            <a:endParaRPr sz="1800"/>
          </a:p>
          <a:p>
            <a:pPr indent="-285750" lvl="1" marL="742950" rtl="0" algn="l">
              <a:lnSpc>
                <a:spcPct val="100000"/>
              </a:lnSpc>
              <a:spcBef>
                <a:spcPts val="1200"/>
              </a:spcBef>
              <a:spcAft>
                <a:spcPts val="0"/>
              </a:spcAft>
              <a:buSzPts val="1800"/>
              <a:buChar char="•"/>
            </a:pPr>
            <a:r>
              <a:rPr lang="en-US" sz="1800"/>
              <a:t>F</a:t>
            </a:r>
            <a:r>
              <a:rPr lang="en-US" sz="1800"/>
              <a:t>ull validation should wait until a sufficiently large SEP event is observed (with significant L1b fluxes from C to Fe) since the largest event GOES-19 has seen only permitted limited cross-calibration </a:t>
            </a:r>
            <a:endParaRPr sz="1800"/>
          </a:p>
          <a:p>
            <a:pPr indent="-342900" lvl="0" marL="342900" rtl="0" algn="l">
              <a:lnSpc>
                <a:spcPct val="100000"/>
              </a:lnSpc>
              <a:spcBef>
                <a:spcPts val="1200"/>
              </a:spcBef>
              <a:spcAft>
                <a:spcPts val="0"/>
              </a:spcAft>
              <a:buClr>
                <a:schemeClr val="lt1"/>
              </a:buClr>
              <a:buSzPts val="2000"/>
              <a:buFont typeface="Arial"/>
              <a:buChar char="•"/>
            </a:pPr>
            <a:r>
              <a:rPr lang="en-US" sz="2000">
                <a:latin typeface="Calibri"/>
                <a:ea typeface="Calibri"/>
                <a:cs typeface="Calibri"/>
                <a:sym typeface="Calibri"/>
              </a:rPr>
              <a:t>SWPC is highly appreciative of the dedication and diligence of UNH, ATC, NCEI, and the GOES program for assessing EHIS. We look forward to the work that will continue to improve the instrument characterization.</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2017-02-26T14:41:57Z</dcterms:created>
  <dc:creator>Xiangqian Wu</dc:creator>
</cp:coreProperties>
</file>