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62"/>
  </p:notesMasterIdLst>
  <p:sldIdLst>
    <p:sldId id="257" r:id="rId2"/>
    <p:sldId id="258" r:id="rId3"/>
    <p:sldId id="670" r:id="rId4"/>
    <p:sldId id="749" r:id="rId5"/>
    <p:sldId id="803" r:id="rId6"/>
    <p:sldId id="522" r:id="rId7"/>
    <p:sldId id="572" r:id="rId8"/>
    <p:sldId id="825" r:id="rId9"/>
    <p:sldId id="899" r:id="rId10"/>
    <p:sldId id="746" r:id="rId11"/>
    <p:sldId id="862" r:id="rId12"/>
    <p:sldId id="901" r:id="rId13"/>
    <p:sldId id="675" r:id="rId14"/>
    <p:sldId id="524" r:id="rId15"/>
    <p:sldId id="433" r:id="rId16"/>
    <p:sldId id="822" r:id="rId17"/>
    <p:sldId id="719" r:id="rId18"/>
    <p:sldId id="826" r:id="rId19"/>
    <p:sldId id="835" r:id="rId20"/>
    <p:sldId id="864" r:id="rId21"/>
    <p:sldId id="827" r:id="rId22"/>
    <p:sldId id="865" r:id="rId23"/>
    <p:sldId id="863" r:id="rId24"/>
    <p:sldId id="831" r:id="rId25"/>
    <p:sldId id="837" r:id="rId26"/>
    <p:sldId id="867" r:id="rId27"/>
    <p:sldId id="866" r:id="rId28"/>
    <p:sldId id="840" r:id="rId29"/>
    <p:sldId id="842" r:id="rId30"/>
    <p:sldId id="843" r:id="rId31"/>
    <p:sldId id="891" r:id="rId32"/>
    <p:sldId id="900" r:id="rId33"/>
    <p:sldId id="845" r:id="rId34"/>
    <p:sldId id="890" r:id="rId35"/>
    <p:sldId id="841" r:id="rId36"/>
    <p:sldId id="892" r:id="rId37"/>
    <p:sldId id="893" r:id="rId38"/>
    <p:sldId id="894" r:id="rId39"/>
    <p:sldId id="895" r:id="rId40"/>
    <p:sldId id="896" r:id="rId41"/>
    <p:sldId id="897" r:id="rId42"/>
    <p:sldId id="898" r:id="rId43"/>
    <p:sldId id="802" r:id="rId44"/>
    <p:sldId id="536" r:id="rId45"/>
    <p:sldId id="473" r:id="rId46"/>
    <p:sldId id="538" r:id="rId47"/>
    <p:sldId id="551" r:id="rId48"/>
    <p:sldId id="576" r:id="rId49"/>
    <p:sldId id="259" r:id="rId50"/>
    <p:sldId id="659" r:id="rId51"/>
    <p:sldId id="750" r:id="rId52"/>
    <p:sldId id="580" r:id="rId53"/>
    <p:sldId id="552" r:id="rId54"/>
    <p:sldId id="577" r:id="rId55"/>
    <p:sldId id="657" r:id="rId56"/>
    <p:sldId id="844" r:id="rId57"/>
    <p:sldId id="851" r:id="rId58"/>
    <p:sldId id="850" r:id="rId59"/>
    <p:sldId id="830" r:id="rId60"/>
    <p:sldId id="832"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an Rodriguez" initials="JR" lastIdx="3" clrIdx="0">
    <p:extLst>
      <p:ext uri="{19B8F6BF-5375-455C-9EA6-DF929625EA0E}">
        <p15:presenceInfo xmlns:p15="http://schemas.microsoft.com/office/powerpoint/2012/main" userId="S-1-5-21-2352823706-2924403312-716997183-1511" providerId="AD"/>
      </p:ext>
    </p:extLst>
  </p:cmAuthor>
  <p:cmAuthor id="2" name="Fulbright, Jon P. (GSFC-416.0)[COLUMBUS TECHNOLOGIES AND SERVICES INC]" initials="FJP(TASI" lastIdx="33" clrIdx="1">
    <p:extLst>
      <p:ext uri="{19B8F6BF-5375-455C-9EA6-DF929625EA0E}">
        <p15:presenceInfo xmlns:p15="http://schemas.microsoft.com/office/powerpoint/2012/main" userId="S-1-5-21-330711430-3775241029-4075259233-578260" providerId="AD"/>
      </p:ext>
    </p:extLst>
  </p:cmAuthor>
  <p:cmAuthor id="3" name="Juan Rodriguez" initials="JVR" lastIdx="2" clrIdx="2">
    <p:extLst>
      <p:ext uri="{19B8F6BF-5375-455C-9EA6-DF929625EA0E}">
        <p15:presenceInfo xmlns:p15="http://schemas.microsoft.com/office/powerpoint/2012/main" userId="Juan Rodriguez" providerId="None"/>
      </p:ext>
    </p:extLst>
  </p:cmAuthor>
  <p:cmAuthor id="4" name="Microsoft Office User" initials="MOU" lastIdx="5" clrIdx="3">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8000"/>
    <a:srgbClr val="FFFF00"/>
    <a:srgbClr val="FF3399"/>
    <a:srgbClr val="C6D9F1"/>
    <a:srgbClr val="92D050"/>
    <a:srgbClr val="C00000"/>
    <a:srgbClr val="FF0000"/>
    <a:srgbClr val="000000"/>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86527" autoAdjust="0"/>
  </p:normalViewPr>
  <p:slideViewPr>
    <p:cSldViewPr>
      <p:cViewPr varScale="1">
        <p:scale>
          <a:sx n="130" d="100"/>
          <a:sy n="130" d="100"/>
        </p:scale>
        <p:origin x="3088"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B0F8A6-59ED-4CA0-85FA-2B051A81B926}" type="datetimeFigureOut">
              <a:rPr lang="en-US" smtClean="0"/>
              <a:pPr/>
              <a:t>2/5/25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03C173-D336-4429-BE64-F6CFCEA9010A}" type="slidenum">
              <a:rPr lang="en-US" smtClean="0"/>
              <a:pPr/>
              <a:t>‹#›</a:t>
            </a:fld>
            <a:endParaRPr lang="en-US" dirty="0"/>
          </a:p>
        </p:txBody>
      </p:sp>
    </p:spTree>
    <p:extLst>
      <p:ext uri="{BB962C8B-B14F-4D97-AF65-F5344CB8AC3E}">
        <p14:creationId xmlns:p14="http://schemas.microsoft.com/office/powerpoint/2010/main" val="294131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2</a:t>
            </a:fld>
            <a:endParaRPr lang="en-US" dirty="0"/>
          </a:p>
        </p:txBody>
      </p:sp>
    </p:spTree>
    <p:extLst>
      <p:ext uri="{BB962C8B-B14F-4D97-AF65-F5344CB8AC3E}">
        <p14:creationId xmlns:p14="http://schemas.microsoft.com/office/powerpoint/2010/main" val="36259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26</a:t>
            </a:fld>
            <a:endParaRPr lang="en-US" dirty="0"/>
          </a:p>
        </p:txBody>
      </p:sp>
    </p:spTree>
    <p:extLst>
      <p:ext uri="{BB962C8B-B14F-4D97-AF65-F5344CB8AC3E}">
        <p14:creationId xmlns:p14="http://schemas.microsoft.com/office/powerpoint/2010/main" val="4241990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27</a:t>
            </a:fld>
            <a:endParaRPr lang="en-US" dirty="0"/>
          </a:p>
        </p:txBody>
      </p:sp>
    </p:spTree>
    <p:extLst>
      <p:ext uri="{BB962C8B-B14F-4D97-AF65-F5344CB8AC3E}">
        <p14:creationId xmlns:p14="http://schemas.microsoft.com/office/powerpoint/2010/main" val="3684074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31</a:t>
            </a:fld>
            <a:endParaRPr lang="en-US" dirty="0"/>
          </a:p>
        </p:txBody>
      </p:sp>
    </p:spTree>
    <p:extLst>
      <p:ext uri="{BB962C8B-B14F-4D97-AF65-F5344CB8AC3E}">
        <p14:creationId xmlns:p14="http://schemas.microsoft.com/office/powerpoint/2010/main" val="4150201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43</a:t>
            </a:fld>
            <a:endParaRPr lang="en-US" dirty="0"/>
          </a:p>
        </p:txBody>
      </p:sp>
    </p:spTree>
    <p:extLst>
      <p:ext uri="{BB962C8B-B14F-4D97-AF65-F5344CB8AC3E}">
        <p14:creationId xmlns:p14="http://schemas.microsoft.com/office/powerpoint/2010/main" val="2983696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44</a:t>
            </a:fld>
            <a:endParaRPr lang="en-US" dirty="0"/>
          </a:p>
        </p:txBody>
      </p:sp>
    </p:spTree>
    <p:extLst>
      <p:ext uri="{BB962C8B-B14F-4D97-AF65-F5344CB8AC3E}">
        <p14:creationId xmlns:p14="http://schemas.microsoft.com/office/powerpoint/2010/main" val="1651978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45</a:t>
            </a:fld>
            <a:endParaRPr lang="en-US" dirty="0"/>
          </a:p>
        </p:txBody>
      </p:sp>
    </p:spTree>
    <p:extLst>
      <p:ext uri="{BB962C8B-B14F-4D97-AF65-F5344CB8AC3E}">
        <p14:creationId xmlns:p14="http://schemas.microsoft.com/office/powerpoint/2010/main" val="3827769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51</a:t>
            </a:fld>
            <a:endParaRPr lang="en-US" dirty="0"/>
          </a:p>
        </p:txBody>
      </p:sp>
    </p:spTree>
    <p:extLst>
      <p:ext uri="{BB962C8B-B14F-4D97-AF65-F5344CB8AC3E}">
        <p14:creationId xmlns:p14="http://schemas.microsoft.com/office/powerpoint/2010/main" val="236507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52</a:t>
            </a:fld>
            <a:endParaRPr lang="en-US" dirty="0"/>
          </a:p>
        </p:txBody>
      </p:sp>
    </p:spTree>
    <p:extLst>
      <p:ext uri="{BB962C8B-B14F-4D97-AF65-F5344CB8AC3E}">
        <p14:creationId xmlns:p14="http://schemas.microsoft.com/office/powerpoint/2010/main" val="4214783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3</a:t>
            </a:fld>
            <a:endParaRPr lang="en-US" dirty="0"/>
          </a:p>
        </p:txBody>
      </p:sp>
    </p:spTree>
    <p:extLst>
      <p:ext uri="{BB962C8B-B14F-4D97-AF65-F5344CB8AC3E}">
        <p14:creationId xmlns:p14="http://schemas.microsoft.com/office/powerpoint/2010/main" val="1116799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58</a:t>
            </a:fld>
            <a:endParaRPr lang="en-US" dirty="0"/>
          </a:p>
        </p:txBody>
      </p:sp>
    </p:spTree>
    <p:extLst>
      <p:ext uri="{BB962C8B-B14F-4D97-AF65-F5344CB8AC3E}">
        <p14:creationId xmlns:p14="http://schemas.microsoft.com/office/powerpoint/2010/main" val="623668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4</a:t>
            </a:fld>
            <a:endParaRPr lang="en-US" dirty="0"/>
          </a:p>
        </p:txBody>
      </p:sp>
    </p:spTree>
    <p:extLst>
      <p:ext uri="{BB962C8B-B14F-4D97-AF65-F5344CB8AC3E}">
        <p14:creationId xmlns:p14="http://schemas.microsoft.com/office/powerpoint/2010/main" val="726204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8</a:t>
            </a:fld>
            <a:endParaRPr lang="en-US" dirty="0"/>
          </a:p>
        </p:txBody>
      </p:sp>
    </p:spTree>
    <p:extLst>
      <p:ext uri="{BB962C8B-B14F-4D97-AF65-F5344CB8AC3E}">
        <p14:creationId xmlns:p14="http://schemas.microsoft.com/office/powerpoint/2010/main" val="1224921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11</a:t>
            </a:fld>
            <a:endParaRPr lang="en-US" dirty="0"/>
          </a:p>
        </p:txBody>
      </p:sp>
    </p:spTree>
    <p:extLst>
      <p:ext uri="{BB962C8B-B14F-4D97-AF65-F5344CB8AC3E}">
        <p14:creationId xmlns:p14="http://schemas.microsoft.com/office/powerpoint/2010/main" val="3728630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15</a:t>
            </a:fld>
            <a:endParaRPr lang="en-US" dirty="0"/>
          </a:p>
        </p:txBody>
      </p:sp>
    </p:spTree>
    <p:extLst>
      <p:ext uri="{BB962C8B-B14F-4D97-AF65-F5344CB8AC3E}">
        <p14:creationId xmlns:p14="http://schemas.microsoft.com/office/powerpoint/2010/main" val="1740209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18</a:t>
            </a:fld>
            <a:endParaRPr lang="en-US" dirty="0"/>
          </a:p>
        </p:txBody>
      </p:sp>
    </p:spTree>
    <p:extLst>
      <p:ext uri="{BB962C8B-B14F-4D97-AF65-F5344CB8AC3E}">
        <p14:creationId xmlns:p14="http://schemas.microsoft.com/office/powerpoint/2010/main" val="2738469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24</a:t>
            </a:fld>
            <a:endParaRPr lang="en-US" dirty="0"/>
          </a:p>
        </p:txBody>
      </p:sp>
    </p:spTree>
    <p:extLst>
      <p:ext uri="{BB962C8B-B14F-4D97-AF65-F5344CB8AC3E}">
        <p14:creationId xmlns:p14="http://schemas.microsoft.com/office/powerpoint/2010/main" val="4136226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25</a:t>
            </a:fld>
            <a:endParaRPr lang="en-US" dirty="0"/>
          </a:p>
        </p:txBody>
      </p:sp>
    </p:spTree>
    <p:extLst>
      <p:ext uri="{BB962C8B-B14F-4D97-AF65-F5344CB8AC3E}">
        <p14:creationId xmlns:p14="http://schemas.microsoft.com/office/powerpoint/2010/main" val="4013311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2612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r>
              <a:rPr lang="en-US" altLang="en-US"/>
              <a:t>2/28/2017</a:t>
            </a:r>
            <a:endParaRPr lang="en-US" altLang="en-US" dirty="0"/>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pPr/>
              <a:t>‹#›</a:t>
            </a:fld>
            <a:endParaRPr lang="en-US" altLang="en-US" dirty="0"/>
          </a:p>
        </p:txBody>
      </p:sp>
    </p:spTree>
    <p:extLst>
      <p:ext uri="{BB962C8B-B14F-4D97-AF65-F5344CB8AC3E}">
        <p14:creationId xmlns:p14="http://schemas.microsoft.com/office/powerpoint/2010/main" val="409095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r>
              <a:rPr lang="en-US" altLang="en-US"/>
              <a:t>2/28/2017</a:t>
            </a:r>
            <a:endParaRPr lang="en-US" altLang="en-US" dirty="0"/>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pPr/>
              <a:t>‹#›</a:t>
            </a:fld>
            <a:endParaRPr lang="en-US" altLang="en-US" dirty="0"/>
          </a:p>
        </p:txBody>
      </p:sp>
    </p:spTree>
    <p:extLst>
      <p:ext uri="{BB962C8B-B14F-4D97-AF65-F5344CB8AC3E}">
        <p14:creationId xmlns:p14="http://schemas.microsoft.com/office/powerpoint/2010/main" val="228750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r>
              <a:rPr lang="en-US" altLang="en-US"/>
              <a:t>2/28/2017</a:t>
            </a:r>
            <a:endParaRPr lang="en-US" altLang="en-US" dirty="0"/>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pPr/>
              <a:t>‹#›</a:t>
            </a:fld>
            <a:endParaRPr lang="en-US" altLang="en-US" dirty="0"/>
          </a:p>
        </p:txBody>
      </p:sp>
    </p:spTree>
    <p:extLst>
      <p:ext uri="{BB962C8B-B14F-4D97-AF65-F5344CB8AC3E}">
        <p14:creationId xmlns:p14="http://schemas.microsoft.com/office/powerpoint/2010/main" val="4162146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le and two content">
    <p:spTree>
      <p:nvGrpSpPr>
        <p:cNvPr id="1" name=""/>
        <p:cNvGrpSpPr/>
        <p:nvPr/>
      </p:nvGrpSpPr>
      <p:grpSpPr>
        <a:xfrm>
          <a:off x="0" y="0"/>
          <a:ext cx="0" cy="0"/>
          <a:chOff x="0" y="0"/>
          <a:chExt cx="0" cy="0"/>
        </a:xfrm>
      </p:grpSpPr>
      <p:sp>
        <p:nvSpPr>
          <p:cNvPr id="5" name="Content Placeholder 7"/>
          <p:cNvSpPr>
            <a:spLocks noGrp="1"/>
          </p:cNvSpPr>
          <p:nvPr>
            <p:ph sz="quarter" idx="12"/>
          </p:nvPr>
        </p:nvSpPr>
        <p:spPr>
          <a:xfrm>
            <a:off x="468052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7"/>
          <p:cNvSpPr>
            <a:spLocks noGrp="1"/>
          </p:cNvSpPr>
          <p:nvPr>
            <p:ph sz="quarter" idx="10"/>
          </p:nvPr>
        </p:nvSpPr>
        <p:spPr>
          <a:xfrm>
            <a:off x="35401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1324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51667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fld id="{E830F9AD-B0CA-47A0-A405-A9EABD5BF0AA}" type="datetime1">
              <a:rPr lang="en-US" altLang="en-US" smtClean="0"/>
              <a:t>2/5/25</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7" name="Slide Number Placeholder 5"/>
          <p:cNvSpPr>
            <a:spLocks noGrp="1"/>
          </p:cNvSpPr>
          <p:nvPr>
            <p:ph type="sldNum" sz="quarter" idx="12"/>
          </p:nvPr>
        </p:nvSpPr>
        <p:spPr/>
        <p:txBody>
          <a:bodyPr/>
          <a:lstStyle>
            <a:lvl1pPr>
              <a:defRPr/>
            </a:lvl1pPr>
          </a:lstStyle>
          <a:p>
            <a:fld id="{A5D0E245-9D50-4F3E-AC26-7B9CB19F70AC}" type="slidenum">
              <a:rPr lang="en-US" altLang="en-US"/>
              <a:pPr/>
              <a:t>‹#›</a:t>
            </a:fld>
            <a:endParaRPr lang="en-US" altLang="en-US"/>
          </a:p>
        </p:txBody>
      </p:sp>
    </p:spTree>
    <p:extLst>
      <p:ext uri="{BB962C8B-B14F-4D97-AF65-F5344CB8AC3E}">
        <p14:creationId xmlns:p14="http://schemas.microsoft.com/office/powerpoint/2010/main" val="2324577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r>
              <a:rPr lang="en-US" altLang="en-US"/>
              <a:t>2/28/2017</a:t>
            </a:r>
            <a:endParaRPr lang="en-US" altLang="en-US" dirty="0"/>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dirty="0"/>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a:pPr/>
              <a:t>‹#›</a:t>
            </a:fld>
            <a:endParaRPr lang="en-US" altLang="en-US" dirty="0"/>
          </a:p>
        </p:txBody>
      </p:sp>
    </p:spTree>
    <p:extLst>
      <p:ext uri="{BB962C8B-B14F-4D97-AF65-F5344CB8AC3E}">
        <p14:creationId xmlns:p14="http://schemas.microsoft.com/office/powerpoint/2010/main" val="7003648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35205"/>
            <a:ext cx="7772400" cy="1765245"/>
          </a:xfrm>
        </p:spPr>
        <p:txBody>
          <a:bodyPr>
            <a:normAutofit fontScale="90000"/>
          </a:bodyPr>
          <a:lstStyle/>
          <a:p>
            <a:r>
              <a:rPr lang="en-US" sz="2700" dirty="0"/>
              <a:t>Peer Stakeholder-Product Validation Review (PS-PVR) </a:t>
            </a:r>
            <a:br>
              <a:rPr lang="en-US" sz="2700" dirty="0"/>
            </a:br>
            <a:r>
              <a:rPr lang="en-US" sz="5400" dirty="0"/>
              <a:t>For the Provisional Maturity of GOES-19 SEISS </a:t>
            </a:r>
            <a:br>
              <a:rPr lang="en-US" sz="5400" dirty="0"/>
            </a:br>
            <a:r>
              <a:rPr lang="en-US" sz="5400" dirty="0"/>
              <a:t>EHIS L1b Product</a:t>
            </a:r>
          </a:p>
        </p:txBody>
      </p:sp>
      <p:sp>
        <p:nvSpPr>
          <p:cNvPr id="3" name="Subtitle 2"/>
          <p:cNvSpPr>
            <a:spLocks noGrp="1"/>
          </p:cNvSpPr>
          <p:nvPr>
            <p:ph type="subTitle" idx="1"/>
          </p:nvPr>
        </p:nvSpPr>
        <p:spPr>
          <a:xfrm>
            <a:off x="762000" y="3886200"/>
            <a:ext cx="7620000" cy="2819400"/>
          </a:xfrm>
        </p:spPr>
        <p:txBody>
          <a:bodyPr>
            <a:normAutofit fontScale="62500" lnSpcReduction="20000"/>
          </a:bodyPr>
          <a:lstStyle/>
          <a:p>
            <a:endParaRPr lang="en-US" dirty="0">
              <a:solidFill>
                <a:srgbClr val="FFFF00"/>
              </a:solidFill>
            </a:endParaRPr>
          </a:p>
          <a:p>
            <a:r>
              <a:rPr lang="en-US" dirty="0">
                <a:solidFill>
                  <a:srgbClr val="FFFF00"/>
                </a:solidFill>
              </a:rPr>
              <a:t>February 7, 2025</a:t>
            </a:r>
          </a:p>
          <a:p>
            <a:endParaRPr lang="en-US" dirty="0">
              <a:solidFill>
                <a:srgbClr val="FFFF00"/>
              </a:solidFill>
            </a:endParaRPr>
          </a:p>
          <a:p>
            <a:r>
              <a:rPr lang="en-US" sz="2900" dirty="0">
                <a:solidFill>
                  <a:srgbClr val="FFFF00"/>
                </a:solidFill>
              </a:rPr>
              <a:t>Juan Rodriguez</a:t>
            </a:r>
          </a:p>
          <a:p>
            <a:r>
              <a:rPr lang="en-US" sz="2900" dirty="0">
                <a:solidFill>
                  <a:srgbClr val="FFFF00"/>
                </a:solidFill>
              </a:rPr>
              <a:t>University of Colorado CIRES and NOAA NCEI</a:t>
            </a:r>
          </a:p>
          <a:p>
            <a:endParaRPr lang="en-US" sz="2900" dirty="0">
              <a:solidFill>
                <a:srgbClr val="FFFF00"/>
              </a:solidFill>
            </a:endParaRPr>
          </a:p>
          <a:p>
            <a:r>
              <a:rPr lang="en-US" sz="2900" dirty="0">
                <a:solidFill>
                  <a:srgbClr val="FFFF00"/>
                </a:solidFill>
              </a:rPr>
              <a:t>Contributions: B. Kress, A. </a:t>
            </a:r>
            <a:r>
              <a:rPr lang="en-US" sz="2900" dirty="0" err="1">
                <a:solidFill>
                  <a:srgbClr val="FFFF00"/>
                </a:solidFill>
              </a:rPr>
              <a:t>Boudouridis</a:t>
            </a:r>
            <a:r>
              <a:rPr lang="en-US" sz="2900" dirty="0">
                <a:solidFill>
                  <a:srgbClr val="FFFF00"/>
                </a:solidFill>
              </a:rPr>
              <a:t>, T. Nasser (ATC)</a:t>
            </a:r>
          </a:p>
          <a:p>
            <a:endParaRPr lang="en-US" sz="2900" dirty="0">
              <a:solidFill>
                <a:srgbClr val="FFFF00"/>
              </a:solidFill>
            </a:endParaRPr>
          </a:p>
          <a:p>
            <a:r>
              <a:rPr lang="en-US" sz="2900" dirty="0">
                <a:solidFill>
                  <a:srgbClr val="FFFF00"/>
                </a:solidFill>
              </a:rPr>
              <a:t>Thanks to Ground and Flight for coordinating the installation of the revised ground LUT and flight science tables that resulted from PLT.</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to FM4 EHIS Tables During PLT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98185916"/>
              </p:ext>
            </p:extLst>
          </p:nvPr>
        </p:nvGraphicFramePr>
        <p:xfrm>
          <a:off x="321424" y="1265564"/>
          <a:ext cx="8458200" cy="1285240"/>
        </p:xfrm>
        <a:graphic>
          <a:graphicData uri="http://schemas.openxmlformats.org/drawingml/2006/table">
            <a:tbl>
              <a:tblPr firstRow="1" bandRow="1">
                <a:tableStyleId>{5C22544A-7EE6-4342-B048-85BDC9FD1C3A}</a:tableStyleId>
              </a:tblPr>
              <a:tblGrid>
                <a:gridCol w="1659776">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3521824">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tblGrid>
              <a:tr h="370840">
                <a:tc>
                  <a:txBody>
                    <a:bodyPr/>
                    <a:lstStyle/>
                    <a:p>
                      <a:r>
                        <a:rPr lang="en-US" dirty="0"/>
                        <a:t>Date Installed</a:t>
                      </a:r>
                    </a:p>
                  </a:txBody>
                  <a:tcPr/>
                </a:tc>
                <a:tc>
                  <a:txBody>
                    <a:bodyPr/>
                    <a:lstStyle/>
                    <a:p>
                      <a:r>
                        <a:rPr lang="en-US" dirty="0"/>
                        <a:t>Rationale</a:t>
                      </a:r>
                    </a:p>
                  </a:txBody>
                  <a:tcPr/>
                </a:tc>
                <a:tc>
                  <a:txBody>
                    <a:bodyPr/>
                    <a:lstStyle/>
                    <a:p>
                      <a:r>
                        <a:rPr lang="en-US" dirty="0"/>
                        <a:t>Changed</a:t>
                      </a:r>
                    </a:p>
                  </a:txBody>
                  <a:tcPr/>
                </a:tc>
                <a:tc>
                  <a:txBody>
                    <a:bodyPr/>
                    <a:lstStyle/>
                    <a:p>
                      <a:pPr algn="ctr"/>
                      <a:r>
                        <a:rPr lang="en-US" dirty="0"/>
                        <a:t>L0</a:t>
                      </a:r>
                    </a:p>
                  </a:txBody>
                  <a:tcPr/>
                </a:tc>
                <a:tc>
                  <a:txBody>
                    <a:bodyPr/>
                    <a:lstStyle/>
                    <a:p>
                      <a:pPr algn="ctr"/>
                      <a:r>
                        <a:rPr lang="en-US" dirty="0"/>
                        <a:t>L1b</a:t>
                      </a:r>
                    </a:p>
                  </a:txBody>
                  <a:tcPr/>
                </a:tc>
                <a:extLst>
                  <a:ext uri="{0D108BD9-81ED-4DB2-BD59-A6C34878D82A}">
                    <a16:rowId xmlns:a16="http://schemas.microsoft.com/office/drawing/2014/main" val="10000"/>
                  </a:ext>
                </a:extLst>
              </a:tr>
              <a:tr h="370840">
                <a:tc>
                  <a:txBody>
                    <a:bodyPr/>
                    <a:lstStyle/>
                    <a:p>
                      <a:r>
                        <a:rPr lang="en-US" dirty="0"/>
                        <a:t>2025-01-27</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Results from PLT-002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Ground LUT starting 17:24:36 UT, ‘</a:t>
                      </a:r>
                      <a:r>
                        <a:rPr lang="en-US" dirty="0" err="1"/>
                        <a:t>inst_cal</a:t>
                      </a:r>
                      <a:r>
                        <a:rPr lang="en-US" dirty="0"/>
                        <a:t>’ flight scienc</a:t>
                      </a:r>
                      <a:r>
                        <a:rPr lang="en-US" baseline="0" dirty="0"/>
                        <a:t>e </a:t>
                      </a:r>
                      <a:r>
                        <a:rPr lang="en-US" dirty="0"/>
                        <a:t>table starting 19:09:36 UT</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3740849909"/>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10</a:t>
            </a:fld>
            <a:endParaRPr lang="en-US" altLang="en-US" dirty="0"/>
          </a:p>
        </p:txBody>
      </p:sp>
      <p:sp>
        <p:nvSpPr>
          <p:cNvPr id="3" name="TextBox 2">
            <a:extLst>
              <a:ext uri="{FF2B5EF4-FFF2-40B4-BE49-F238E27FC236}">
                <a16:creationId xmlns:a16="http://schemas.microsoft.com/office/drawing/2014/main" id="{EDB0E6D7-0D39-174A-AC5F-04BB273F75FA}"/>
              </a:ext>
            </a:extLst>
          </p:cNvPr>
          <p:cNvSpPr txBox="1"/>
          <p:nvPr/>
        </p:nvSpPr>
        <p:spPr>
          <a:xfrm>
            <a:off x="230670" y="4617675"/>
            <a:ext cx="6639339" cy="923330"/>
          </a:xfrm>
          <a:prstGeom prst="rect">
            <a:avLst/>
          </a:prstGeom>
          <a:solidFill>
            <a:schemeClr val="bg1"/>
          </a:solidFill>
        </p:spPr>
        <p:txBody>
          <a:bodyPr wrap="square" rtlCol="0">
            <a:spAutoFit/>
          </a:bodyPr>
          <a:lstStyle/>
          <a:p>
            <a:r>
              <a:rPr lang="en-US" i="1" dirty="0"/>
              <a:t>Notes for FM4:</a:t>
            </a:r>
          </a:p>
          <a:p>
            <a:pPr marL="342900" indent="-342900">
              <a:buAutoNum type="arabicPeriod"/>
            </a:pPr>
            <a:r>
              <a:rPr lang="en-US" dirty="0"/>
              <a:t>Installations of updated Ground LUT and of flight tables (resulting from PLT-002) were coordinated by Flight and Ground</a:t>
            </a:r>
          </a:p>
        </p:txBody>
      </p:sp>
      <p:grpSp>
        <p:nvGrpSpPr>
          <p:cNvPr id="8" name="Group 7">
            <a:extLst>
              <a:ext uri="{FF2B5EF4-FFF2-40B4-BE49-F238E27FC236}">
                <a16:creationId xmlns:a16="http://schemas.microsoft.com/office/drawing/2014/main" id="{AB899D20-BA0B-4B8D-1377-F03FA9A599C1}"/>
              </a:ext>
            </a:extLst>
          </p:cNvPr>
          <p:cNvGrpSpPr/>
          <p:nvPr/>
        </p:nvGrpSpPr>
        <p:grpSpPr>
          <a:xfrm>
            <a:off x="8081817" y="5788764"/>
            <a:ext cx="757383" cy="533400"/>
            <a:chOff x="8081817" y="5788764"/>
            <a:chExt cx="757383" cy="533400"/>
          </a:xfrm>
        </p:grpSpPr>
        <p:sp>
          <p:nvSpPr>
            <p:cNvPr id="9" name="TextBox 8">
              <a:extLst>
                <a:ext uri="{FF2B5EF4-FFF2-40B4-BE49-F238E27FC236}">
                  <a16:creationId xmlns:a16="http://schemas.microsoft.com/office/drawing/2014/main" id="{04B1E8CC-4384-8F7A-B2EB-3C7AD47886E5}"/>
                </a:ext>
              </a:extLst>
            </p:cNvPr>
            <p:cNvSpPr txBox="1"/>
            <p:nvPr/>
          </p:nvSpPr>
          <p:spPr>
            <a:xfrm>
              <a:off x="8081817" y="5788764"/>
              <a:ext cx="757383" cy="533400"/>
            </a:xfrm>
            <a:prstGeom prst="rect">
              <a:avLst/>
            </a:prstGeom>
            <a:solidFill>
              <a:schemeClr val="bg1"/>
            </a:solidFill>
          </p:spPr>
          <p:txBody>
            <a:bodyPr wrap="square" rtlCol="0">
              <a:spAutoFit/>
            </a:bodyPr>
            <a:lstStyle/>
            <a:p>
              <a:endParaRPr lang="en-US" dirty="0"/>
            </a:p>
          </p:txBody>
        </p:sp>
        <p:grpSp>
          <p:nvGrpSpPr>
            <p:cNvPr id="10" name="Group 15">
              <a:extLst>
                <a:ext uri="{FF2B5EF4-FFF2-40B4-BE49-F238E27FC236}">
                  <a16:creationId xmlns:a16="http://schemas.microsoft.com/office/drawing/2014/main" id="{42CF9C71-F862-F9DA-A497-71AD7B264707}"/>
                </a:ext>
              </a:extLst>
            </p:cNvPr>
            <p:cNvGrpSpPr>
              <a:grpSpLocks/>
            </p:cNvGrpSpPr>
            <p:nvPr/>
          </p:nvGrpSpPr>
          <p:grpSpPr bwMode="auto">
            <a:xfrm>
              <a:off x="8139861" y="5967304"/>
              <a:ext cx="639763" cy="179387"/>
              <a:chOff x="126" y="4260"/>
              <a:chExt cx="417" cy="117"/>
            </a:xfrm>
          </p:grpSpPr>
          <p:sp>
            <p:nvSpPr>
              <p:cNvPr id="11" name="Freeform 16">
                <a:extLst>
                  <a:ext uri="{FF2B5EF4-FFF2-40B4-BE49-F238E27FC236}">
                    <a16:creationId xmlns:a16="http://schemas.microsoft.com/office/drawing/2014/main" id="{3232B6F6-7505-3E39-AC52-0EFA8E1CE492}"/>
                  </a:ext>
                </a:extLst>
              </p:cNvPr>
              <p:cNvSpPr>
                <a:spLocks/>
              </p:cNvSpPr>
              <p:nvPr/>
            </p:nvSpPr>
            <p:spPr bwMode="auto">
              <a:xfrm>
                <a:off x="126" y="4260"/>
                <a:ext cx="157" cy="115"/>
              </a:xfrm>
              <a:custGeom>
                <a:avLst/>
                <a:gdLst/>
                <a:ahLst/>
                <a:cxnLst>
                  <a:cxn ang="0">
                    <a:pos x="0" y="113"/>
                  </a:cxn>
                  <a:cxn ang="0">
                    <a:pos x="70" y="0"/>
                  </a:cxn>
                  <a:cxn ang="0">
                    <a:pos x="87" y="0"/>
                  </a:cxn>
                  <a:cxn ang="0">
                    <a:pos x="156" y="114"/>
                  </a:cxn>
                  <a:cxn ang="0">
                    <a:pos x="132" y="114"/>
                  </a:cxn>
                  <a:cxn ang="0">
                    <a:pos x="121" y="99"/>
                  </a:cxn>
                  <a:cxn ang="0">
                    <a:pos x="36" y="99"/>
                  </a:cxn>
                  <a:cxn ang="0">
                    <a:pos x="27" y="113"/>
                  </a:cxn>
                  <a:cxn ang="0">
                    <a:pos x="0" y="113"/>
                  </a:cxn>
                </a:cxnLst>
                <a:rect l="0" t="0" r="r" b="b"/>
                <a:pathLst>
                  <a:path w="157" h="115">
                    <a:moveTo>
                      <a:pt x="0" y="113"/>
                    </a:moveTo>
                    <a:lnTo>
                      <a:pt x="70" y="0"/>
                    </a:lnTo>
                    <a:lnTo>
                      <a:pt x="87" y="0"/>
                    </a:lnTo>
                    <a:lnTo>
                      <a:pt x="156" y="114"/>
                    </a:lnTo>
                    <a:lnTo>
                      <a:pt x="132" y="114"/>
                    </a:lnTo>
                    <a:lnTo>
                      <a:pt x="121" y="99"/>
                    </a:lnTo>
                    <a:lnTo>
                      <a:pt x="36" y="99"/>
                    </a:lnTo>
                    <a:lnTo>
                      <a:pt x="27" y="113"/>
                    </a:lnTo>
                    <a:lnTo>
                      <a:pt x="0" y="113"/>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12" name="Freeform 17">
                <a:extLst>
                  <a:ext uri="{FF2B5EF4-FFF2-40B4-BE49-F238E27FC236}">
                    <a16:creationId xmlns:a16="http://schemas.microsoft.com/office/drawing/2014/main" id="{1476ED9C-76DA-5FFD-1056-18CCB0DF91E2}"/>
                  </a:ext>
                </a:extLst>
              </p:cNvPr>
              <p:cNvSpPr>
                <a:spLocks/>
              </p:cNvSpPr>
              <p:nvPr/>
            </p:nvSpPr>
            <p:spPr bwMode="auto">
              <a:xfrm>
                <a:off x="245" y="4260"/>
                <a:ext cx="180" cy="117"/>
              </a:xfrm>
              <a:custGeom>
                <a:avLst/>
                <a:gdLst/>
                <a:ahLst/>
                <a:cxnLst>
                  <a:cxn ang="0">
                    <a:pos x="0" y="0"/>
                  </a:cxn>
                  <a:cxn ang="0">
                    <a:pos x="177" y="0"/>
                  </a:cxn>
                  <a:cxn ang="0">
                    <a:pos x="164" y="25"/>
                  </a:cxn>
                  <a:cxn ang="0">
                    <a:pos x="150" y="25"/>
                  </a:cxn>
                  <a:cxn ang="0">
                    <a:pos x="96" y="116"/>
                  </a:cxn>
                  <a:cxn ang="0">
                    <a:pos x="85" y="116"/>
                  </a:cxn>
                  <a:cxn ang="0">
                    <a:pos x="26" y="25"/>
                  </a:cxn>
                  <a:cxn ang="0">
                    <a:pos x="14" y="25"/>
                  </a:cxn>
                  <a:cxn ang="0">
                    <a:pos x="0" y="0"/>
                  </a:cxn>
                </a:cxnLst>
                <a:rect l="0" t="0" r="r" b="b"/>
                <a:pathLst>
                  <a:path w="178" h="117">
                    <a:moveTo>
                      <a:pt x="0" y="0"/>
                    </a:moveTo>
                    <a:lnTo>
                      <a:pt x="177" y="0"/>
                    </a:lnTo>
                    <a:lnTo>
                      <a:pt x="164" y="25"/>
                    </a:lnTo>
                    <a:lnTo>
                      <a:pt x="150" y="25"/>
                    </a:lnTo>
                    <a:lnTo>
                      <a:pt x="96" y="116"/>
                    </a:lnTo>
                    <a:lnTo>
                      <a:pt x="85" y="116"/>
                    </a:lnTo>
                    <a:lnTo>
                      <a:pt x="26" y="25"/>
                    </a:lnTo>
                    <a:lnTo>
                      <a:pt x="14" y="25"/>
                    </a:lnTo>
                    <a:lnTo>
                      <a:pt x="0" y="0"/>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13" name="Freeform 18">
                <a:extLst>
                  <a:ext uri="{FF2B5EF4-FFF2-40B4-BE49-F238E27FC236}">
                    <a16:creationId xmlns:a16="http://schemas.microsoft.com/office/drawing/2014/main" id="{2EDDE4F1-3C67-B660-82EA-E46C6A051187}"/>
                  </a:ext>
                </a:extLst>
              </p:cNvPr>
              <p:cNvSpPr>
                <a:spLocks/>
              </p:cNvSpPr>
              <p:nvPr/>
            </p:nvSpPr>
            <p:spPr bwMode="auto">
              <a:xfrm>
                <a:off x="384" y="4260"/>
                <a:ext cx="159" cy="115"/>
              </a:xfrm>
              <a:custGeom>
                <a:avLst/>
                <a:gdLst/>
                <a:ahLst/>
                <a:cxnLst>
                  <a:cxn ang="0">
                    <a:pos x="0" y="114"/>
                  </a:cxn>
                  <a:cxn ang="0">
                    <a:pos x="69" y="0"/>
                  </a:cxn>
                  <a:cxn ang="0">
                    <a:pos x="88" y="0"/>
                  </a:cxn>
                  <a:cxn ang="0">
                    <a:pos x="102" y="24"/>
                  </a:cxn>
                  <a:cxn ang="0">
                    <a:pos x="90" y="24"/>
                  </a:cxn>
                  <a:cxn ang="0">
                    <a:pos x="130" y="92"/>
                  </a:cxn>
                  <a:cxn ang="0">
                    <a:pos x="143" y="92"/>
                  </a:cxn>
                  <a:cxn ang="0">
                    <a:pos x="158" y="114"/>
                  </a:cxn>
                  <a:cxn ang="0">
                    <a:pos x="0" y="114"/>
                  </a:cxn>
                </a:cxnLst>
                <a:rect l="0" t="0" r="r" b="b"/>
                <a:pathLst>
                  <a:path w="159" h="115">
                    <a:moveTo>
                      <a:pt x="0" y="114"/>
                    </a:moveTo>
                    <a:lnTo>
                      <a:pt x="69" y="0"/>
                    </a:lnTo>
                    <a:lnTo>
                      <a:pt x="88" y="0"/>
                    </a:lnTo>
                    <a:lnTo>
                      <a:pt x="102" y="24"/>
                    </a:lnTo>
                    <a:lnTo>
                      <a:pt x="90" y="24"/>
                    </a:lnTo>
                    <a:lnTo>
                      <a:pt x="130" y="92"/>
                    </a:lnTo>
                    <a:lnTo>
                      <a:pt x="143" y="92"/>
                    </a:lnTo>
                    <a:lnTo>
                      <a:pt x="158" y="114"/>
                    </a:lnTo>
                    <a:lnTo>
                      <a:pt x="0" y="114"/>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grpSp>
      </p:grpSp>
    </p:spTree>
    <p:extLst>
      <p:ext uri="{BB962C8B-B14F-4D97-AF65-F5344CB8AC3E}">
        <p14:creationId xmlns:p14="http://schemas.microsoft.com/office/powerpoint/2010/main" val="507066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36B12-463D-648A-6875-ED26C79645DD}"/>
              </a:ext>
            </a:extLst>
          </p:cNvPr>
          <p:cNvSpPr>
            <a:spLocks noGrp="1"/>
          </p:cNvSpPr>
          <p:nvPr>
            <p:ph type="title"/>
          </p:nvPr>
        </p:nvSpPr>
        <p:spPr/>
        <p:txBody>
          <a:bodyPr/>
          <a:lstStyle/>
          <a:p>
            <a:r>
              <a:rPr lang="en-US" dirty="0"/>
              <a:t>EHIS ADRs</a:t>
            </a:r>
          </a:p>
        </p:txBody>
      </p:sp>
      <p:sp>
        <p:nvSpPr>
          <p:cNvPr id="3" name="Content Placeholder 2">
            <a:extLst>
              <a:ext uri="{FF2B5EF4-FFF2-40B4-BE49-F238E27FC236}">
                <a16:creationId xmlns:a16="http://schemas.microsoft.com/office/drawing/2014/main" id="{B624888B-7C5D-5024-317B-5B115A000C8A}"/>
              </a:ext>
            </a:extLst>
          </p:cNvPr>
          <p:cNvSpPr>
            <a:spLocks noGrp="1"/>
          </p:cNvSpPr>
          <p:nvPr>
            <p:ph idx="1"/>
          </p:nvPr>
        </p:nvSpPr>
        <p:spPr>
          <a:xfrm>
            <a:off x="517357" y="6251845"/>
            <a:ext cx="7483643" cy="529955"/>
          </a:xfrm>
        </p:spPr>
        <p:txBody>
          <a:bodyPr/>
          <a:lstStyle/>
          <a:p>
            <a:pPr marL="0" indent="0">
              <a:buNone/>
            </a:pPr>
            <a:r>
              <a:rPr lang="en-US" sz="1600" dirty="0"/>
              <a:t>ADR 1383 verified by NCEI on DE 2024-12-03 for GOES-19, 2025-01-25 for GOES-16, 2025-01-30 for GOES-18, waiting for deployment to OE next week</a:t>
            </a:r>
          </a:p>
        </p:txBody>
      </p:sp>
      <p:sp>
        <p:nvSpPr>
          <p:cNvPr id="4" name="Slide Number Placeholder 3">
            <a:extLst>
              <a:ext uri="{FF2B5EF4-FFF2-40B4-BE49-F238E27FC236}">
                <a16:creationId xmlns:a16="http://schemas.microsoft.com/office/drawing/2014/main" id="{12846646-0AA6-194F-2624-16791EA00F4C}"/>
              </a:ext>
            </a:extLst>
          </p:cNvPr>
          <p:cNvSpPr>
            <a:spLocks noGrp="1"/>
          </p:cNvSpPr>
          <p:nvPr>
            <p:ph type="sldNum" sz="quarter" idx="12"/>
          </p:nvPr>
        </p:nvSpPr>
        <p:spPr/>
        <p:txBody>
          <a:bodyPr/>
          <a:lstStyle/>
          <a:p>
            <a:fld id="{615ADB79-25D6-47C0-AB51-22A13A0BBB50}" type="slidenum">
              <a:rPr lang="en-US" altLang="en-US" smtClean="0"/>
              <a:pPr/>
              <a:t>11</a:t>
            </a:fld>
            <a:endParaRPr lang="en-US" altLang="en-US" dirty="0"/>
          </a:p>
        </p:txBody>
      </p:sp>
      <p:graphicFrame>
        <p:nvGraphicFramePr>
          <p:cNvPr id="5" name="Table 4">
            <a:extLst>
              <a:ext uri="{FF2B5EF4-FFF2-40B4-BE49-F238E27FC236}">
                <a16:creationId xmlns:a16="http://schemas.microsoft.com/office/drawing/2014/main" id="{9099B8B5-571F-583D-6666-A75ADC5C6498}"/>
              </a:ext>
            </a:extLst>
          </p:cNvPr>
          <p:cNvGraphicFramePr>
            <a:graphicFrameLocks noGrp="1"/>
          </p:cNvGraphicFramePr>
          <p:nvPr>
            <p:extLst>
              <p:ext uri="{D42A27DB-BD31-4B8C-83A1-F6EECF244321}">
                <p14:modId xmlns:p14="http://schemas.microsoft.com/office/powerpoint/2010/main" val="2998656952"/>
              </p:ext>
            </p:extLst>
          </p:nvPr>
        </p:nvGraphicFramePr>
        <p:xfrm>
          <a:off x="190500" y="958660"/>
          <a:ext cx="8763000" cy="5308600"/>
        </p:xfrm>
        <a:graphic>
          <a:graphicData uri="http://schemas.openxmlformats.org/drawingml/2006/table">
            <a:tbl>
              <a:tblPr firstRow="1" bandRow="1">
                <a:tableStyleId>{5C22544A-7EE6-4342-B048-85BDC9FD1C3A}</a:tableStyleId>
              </a:tblPr>
              <a:tblGrid>
                <a:gridCol w="677411">
                  <a:extLst>
                    <a:ext uri="{9D8B030D-6E8A-4147-A177-3AD203B41FA5}">
                      <a16:colId xmlns:a16="http://schemas.microsoft.com/office/drawing/2014/main" val="20000"/>
                    </a:ext>
                  </a:extLst>
                </a:gridCol>
                <a:gridCol w="721453">
                  <a:extLst>
                    <a:ext uri="{9D8B030D-6E8A-4147-A177-3AD203B41FA5}">
                      <a16:colId xmlns:a16="http://schemas.microsoft.com/office/drawing/2014/main" val="20001"/>
                    </a:ext>
                  </a:extLst>
                </a:gridCol>
                <a:gridCol w="4088974">
                  <a:extLst>
                    <a:ext uri="{9D8B030D-6E8A-4147-A177-3AD203B41FA5}">
                      <a16:colId xmlns:a16="http://schemas.microsoft.com/office/drawing/2014/main" val="20002"/>
                    </a:ext>
                  </a:extLst>
                </a:gridCol>
                <a:gridCol w="1115683">
                  <a:extLst>
                    <a:ext uri="{9D8B030D-6E8A-4147-A177-3AD203B41FA5}">
                      <a16:colId xmlns:a16="http://schemas.microsoft.com/office/drawing/2014/main" val="20003"/>
                    </a:ext>
                  </a:extLst>
                </a:gridCol>
                <a:gridCol w="2159479">
                  <a:extLst>
                    <a:ext uri="{9D8B030D-6E8A-4147-A177-3AD203B41FA5}">
                      <a16:colId xmlns:a16="http://schemas.microsoft.com/office/drawing/2014/main" val="20004"/>
                    </a:ext>
                  </a:extLst>
                </a:gridCol>
              </a:tblGrid>
              <a:tr h="370840">
                <a:tc>
                  <a:txBody>
                    <a:bodyPr/>
                    <a:lstStyle/>
                    <a:p>
                      <a:pPr algn="ctr"/>
                      <a:r>
                        <a:rPr lang="en-US" sz="1400" dirty="0">
                          <a:latin typeface="+mn-lt"/>
                          <a:cs typeface="Times New Roman" panose="02020603050405020304" pitchFamily="18" charset="0"/>
                        </a:rPr>
                        <a:t>ADR#</a:t>
                      </a:r>
                    </a:p>
                  </a:txBody>
                  <a:tcPr anchor="ctr"/>
                </a:tc>
                <a:tc>
                  <a:txBody>
                    <a:bodyPr/>
                    <a:lstStyle/>
                    <a:p>
                      <a:pPr algn="ctr"/>
                      <a:r>
                        <a:rPr lang="en-US" sz="1400" dirty="0">
                          <a:latin typeface="+mn-lt"/>
                          <a:cs typeface="Times New Roman" panose="02020603050405020304" pitchFamily="18" charset="0"/>
                        </a:rPr>
                        <a:t>WR#</a:t>
                      </a:r>
                    </a:p>
                  </a:txBody>
                  <a:tcPr anchor="ctr"/>
                </a:tc>
                <a:tc>
                  <a:txBody>
                    <a:bodyPr/>
                    <a:lstStyle/>
                    <a:p>
                      <a:r>
                        <a:rPr lang="en-US" sz="1400" dirty="0">
                          <a:latin typeface="+mn-lt"/>
                          <a:cs typeface="Times New Roman" panose="02020603050405020304" pitchFamily="18" charset="0"/>
                        </a:rPr>
                        <a:t>Short Description</a:t>
                      </a:r>
                    </a:p>
                  </a:txBody>
                  <a:tcPr anchor="ctr"/>
                </a:tc>
                <a:tc>
                  <a:txBody>
                    <a:bodyPr/>
                    <a:lstStyle/>
                    <a:p>
                      <a:pPr algn="ctr"/>
                      <a:r>
                        <a:rPr lang="en-US" sz="1400" dirty="0">
                          <a:latin typeface="+mn-lt"/>
                          <a:cs typeface="Times New Roman" panose="02020603050405020304" pitchFamily="18" charset="0"/>
                        </a:rPr>
                        <a:t>Current</a:t>
                      </a:r>
                    </a:p>
                    <a:p>
                      <a:pPr algn="ctr"/>
                      <a:r>
                        <a:rPr lang="en-US" sz="1400" dirty="0">
                          <a:latin typeface="+mn-lt"/>
                          <a:cs typeface="Times New Roman" panose="02020603050405020304" pitchFamily="18" charset="0"/>
                        </a:rPr>
                        <a:t>Status</a:t>
                      </a:r>
                    </a:p>
                  </a:txBody>
                  <a:tcPr anchor="ctr"/>
                </a:tc>
                <a:tc>
                  <a:txBody>
                    <a:bodyPr/>
                    <a:lstStyle/>
                    <a:p>
                      <a:pPr algn="ctr"/>
                      <a:r>
                        <a:rPr lang="en-US" sz="1400" dirty="0">
                          <a:latin typeface="+mn-lt"/>
                          <a:cs typeface="Times New Roman" panose="02020603050405020304" pitchFamily="18" charset="0"/>
                        </a:rPr>
                        <a:t>Expected Closure</a:t>
                      </a:r>
                    </a:p>
                  </a:txBody>
                  <a:tcPr anchor="ctr"/>
                </a:tc>
                <a:extLst>
                  <a:ext uri="{0D108BD9-81ED-4DB2-BD59-A6C34878D82A}">
                    <a16:rowId xmlns:a16="http://schemas.microsoft.com/office/drawing/2014/main" val="10000"/>
                  </a:ext>
                </a:extLst>
              </a:tr>
              <a:tr h="370840">
                <a:tc>
                  <a:txBody>
                    <a:bodyPr/>
                    <a:lstStyle/>
                    <a:p>
                      <a:pPr algn="ctr"/>
                      <a:r>
                        <a:rPr lang="en-US" sz="1400" dirty="0">
                          <a:solidFill>
                            <a:schemeClr val="tx1"/>
                          </a:solidFill>
                          <a:latin typeface="+mn-lt"/>
                          <a:cs typeface="Times New Roman" panose="02020603050405020304" pitchFamily="18" charset="0"/>
                        </a:rPr>
                        <a:t>1064</a:t>
                      </a:r>
                    </a:p>
                  </a:txBody>
                  <a:tcPr anchor="ctr">
                    <a:solidFill>
                      <a:srgbClr val="D0D8E8"/>
                    </a:solidFill>
                  </a:tcPr>
                </a:tc>
                <a:tc>
                  <a:txBody>
                    <a:bodyPr/>
                    <a:lstStyle/>
                    <a:p>
                      <a:pPr algn="ctr"/>
                      <a:endParaRPr lang="en-US" sz="1400" dirty="0">
                        <a:solidFill>
                          <a:schemeClr val="tx1"/>
                        </a:solidFill>
                        <a:latin typeface="+mn-lt"/>
                        <a:cs typeface="Times New Roman" panose="02020603050405020304" pitchFamily="18" charset="0"/>
                      </a:endParaRPr>
                    </a:p>
                  </a:txBody>
                  <a:tcPr anchor="ctr">
                    <a:solidFill>
                      <a:srgbClr val="D0D8E8"/>
                    </a:solidFill>
                  </a:tcPr>
                </a:tc>
                <a:tc>
                  <a:txBody>
                    <a:bodyPr/>
                    <a:lstStyle/>
                    <a:p>
                      <a:r>
                        <a:rPr lang="en-US" sz="1400" dirty="0">
                          <a:solidFill>
                            <a:schemeClr val="tx1"/>
                          </a:solidFill>
                          <a:latin typeface="+mn-lt"/>
                          <a:cs typeface="Times New Roman" panose="02020603050405020304" pitchFamily="18" charset="0"/>
                        </a:rPr>
                        <a:t>SEISS EHIS He conversion from SGPS</a:t>
                      </a:r>
                    </a:p>
                  </a:txBody>
                  <a:tcPr anchor="ctr">
                    <a:solidFill>
                      <a:srgbClr val="D0D8E8"/>
                    </a:solidFill>
                  </a:tcPr>
                </a:tc>
                <a:tc>
                  <a:txBody>
                    <a:bodyPr/>
                    <a:lstStyle/>
                    <a:p>
                      <a:pPr algn="ctr"/>
                      <a:r>
                        <a:rPr lang="en-US" sz="1400" dirty="0">
                          <a:solidFill>
                            <a:schemeClr val="tx1"/>
                          </a:solidFill>
                          <a:latin typeface="+mn-lt"/>
                          <a:cs typeface="Times New Roman" panose="02020603050405020304" pitchFamily="18" charset="0"/>
                        </a:rPr>
                        <a:t>Closed</a:t>
                      </a:r>
                    </a:p>
                  </a:txBody>
                  <a:tcPr anchor="ctr">
                    <a:solidFill>
                      <a:srgbClr val="D0D8E8"/>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mn-lt"/>
                          <a:cs typeface="Times New Roman" panose="02020603050405020304" pitchFamily="18" charset="0"/>
                        </a:rPr>
                        <a:t>PR.12.02.01</a:t>
                      </a:r>
                    </a:p>
                  </a:txBody>
                  <a:tcPr anchor="ctr">
                    <a:solidFill>
                      <a:srgbClr val="D0D8E8"/>
                    </a:solidFill>
                  </a:tcPr>
                </a:tc>
                <a:extLst>
                  <a:ext uri="{0D108BD9-81ED-4DB2-BD59-A6C34878D82A}">
                    <a16:rowId xmlns:a16="http://schemas.microsoft.com/office/drawing/2014/main" val="10002"/>
                  </a:ext>
                </a:extLst>
              </a:tr>
              <a:tr h="370840">
                <a:tc>
                  <a:txBody>
                    <a:bodyPr/>
                    <a:lstStyle/>
                    <a:p>
                      <a:pPr algn="ctr"/>
                      <a:r>
                        <a:rPr lang="en-US" sz="1400" dirty="0">
                          <a:solidFill>
                            <a:schemeClr val="tx1"/>
                          </a:solidFill>
                          <a:latin typeface="+mn-lt"/>
                          <a:cs typeface="Times New Roman" panose="02020603050405020304" pitchFamily="18" charset="0"/>
                        </a:rPr>
                        <a:t>1171</a:t>
                      </a:r>
                    </a:p>
                  </a:txBody>
                  <a:tcPr anchor="ctr"/>
                </a:tc>
                <a:tc>
                  <a:txBody>
                    <a:bodyPr/>
                    <a:lstStyle/>
                    <a:p>
                      <a:pPr algn="ctr"/>
                      <a:r>
                        <a:rPr lang="en-US" sz="1400" dirty="0">
                          <a:solidFill>
                            <a:schemeClr val="tx1"/>
                          </a:solidFill>
                          <a:latin typeface="+mn-lt"/>
                          <a:cs typeface="Times New Roman" panose="02020603050405020304" pitchFamily="18" charset="0"/>
                        </a:rPr>
                        <a:t>9326</a:t>
                      </a:r>
                    </a:p>
                  </a:txBody>
                  <a:tcPr anchor="ctr"/>
                </a:tc>
                <a:tc>
                  <a:txBody>
                    <a:bodyPr/>
                    <a:lstStyle/>
                    <a:p>
                      <a:r>
                        <a:rPr lang="en-US" sz="1400" dirty="0">
                          <a:solidFill>
                            <a:schemeClr val="tx1"/>
                          </a:solidFill>
                          <a:latin typeface="+mn-lt"/>
                          <a:cs typeface="Times New Roman" panose="02020603050405020304" pitchFamily="18" charset="0"/>
                        </a:rPr>
                        <a:t>EXIS/MAG/SEISS ECEF_Z range</a:t>
                      </a:r>
                    </a:p>
                  </a:txBody>
                  <a:tcPr anchor="ctr"/>
                </a:tc>
                <a:tc>
                  <a:txBody>
                    <a:bodyPr/>
                    <a:lstStyle/>
                    <a:p>
                      <a:pPr algn="ctr"/>
                      <a:r>
                        <a:rPr lang="en-US" sz="1400" dirty="0">
                          <a:solidFill>
                            <a:schemeClr val="tx1"/>
                          </a:solidFill>
                          <a:latin typeface="+mn-lt"/>
                          <a:cs typeface="Times New Roman" panose="02020603050405020304" pitchFamily="18" charset="0"/>
                        </a:rPr>
                        <a:t>Closed</a:t>
                      </a:r>
                    </a:p>
                  </a:txBody>
                  <a:tcPr anchor="ctr"/>
                </a:tc>
                <a:tc>
                  <a:txBody>
                    <a:bodyPr/>
                    <a:lstStyle/>
                    <a:p>
                      <a:pPr algn="ctr"/>
                      <a:r>
                        <a:rPr lang="en-US" sz="1400" dirty="0">
                          <a:solidFill>
                            <a:schemeClr val="tx1"/>
                          </a:solidFill>
                          <a:latin typeface="+mn-lt"/>
                          <a:cs typeface="Times New Roman" panose="02020603050405020304" pitchFamily="18" charset="0"/>
                        </a:rPr>
                        <a:t>DO.12.00.00</a:t>
                      </a:r>
                    </a:p>
                  </a:txBody>
                  <a:tcPr anchor="ctr"/>
                </a:tc>
                <a:extLst>
                  <a:ext uri="{0D108BD9-81ED-4DB2-BD59-A6C34878D82A}">
                    <a16:rowId xmlns:a16="http://schemas.microsoft.com/office/drawing/2014/main" val="1462842606"/>
                  </a:ext>
                </a:extLst>
              </a:tr>
              <a:tr h="370840">
                <a:tc>
                  <a:txBody>
                    <a:bodyPr/>
                    <a:lstStyle/>
                    <a:p>
                      <a:pPr algn="ctr"/>
                      <a:r>
                        <a:rPr lang="en-US" sz="1400" dirty="0">
                          <a:solidFill>
                            <a:schemeClr val="tx1"/>
                          </a:solidFill>
                          <a:latin typeface="+mn-lt"/>
                          <a:cs typeface="Times New Roman" panose="02020603050405020304" pitchFamily="18" charset="0"/>
                        </a:rPr>
                        <a:t>1278</a:t>
                      </a:r>
                    </a:p>
                  </a:txBody>
                  <a:tcPr anchor="ctr"/>
                </a:tc>
                <a:tc>
                  <a:txBody>
                    <a:bodyPr/>
                    <a:lstStyle/>
                    <a:p>
                      <a:pPr algn="ctr"/>
                      <a:r>
                        <a:rPr lang="en-US" sz="1400" dirty="0">
                          <a:solidFill>
                            <a:schemeClr val="tx1"/>
                          </a:solidFill>
                          <a:latin typeface="+mn-lt"/>
                          <a:cs typeface="Times New Roman" panose="02020603050405020304" pitchFamily="18" charset="0"/>
                        </a:rPr>
                        <a:t>n/a</a:t>
                      </a:r>
                    </a:p>
                  </a:txBody>
                  <a:tcPr anchor="ctr"/>
                </a:tc>
                <a:tc>
                  <a:txBody>
                    <a:bodyPr/>
                    <a:lstStyle/>
                    <a:p>
                      <a:r>
                        <a:rPr lang="en-US" sz="1400" dirty="0">
                          <a:solidFill>
                            <a:schemeClr val="tx1"/>
                          </a:solidFill>
                          <a:latin typeface="+mn-lt"/>
                          <a:cs typeface="Times New Roman" panose="02020603050405020304" pitchFamily="18" charset="0"/>
                        </a:rPr>
                        <a:t>G18 SEISS EHIS LUT Update</a:t>
                      </a:r>
                    </a:p>
                  </a:txBody>
                  <a:tcPr anchor="ctr"/>
                </a:tc>
                <a:tc>
                  <a:txBody>
                    <a:bodyPr/>
                    <a:lstStyle/>
                    <a:p>
                      <a:pPr algn="ctr"/>
                      <a:r>
                        <a:rPr lang="en-US" sz="1400" dirty="0">
                          <a:solidFill>
                            <a:schemeClr val="tx1"/>
                          </a:solidFill>
                          <a:latin typeface="+mn-lt"/>
                          <a:cs typeface="Times New Roman" panose="02020603050405020304" pitchFamily="18" charset="0"/>
                        </a:rPr>
                        <a:t>Cancelled</a:t>
                      </a:r>
                    </a:p>
                  </a:txBody>
                  <a:tcPr anchor="ctr"/>
                </a:tc>
                <a:tc>
                  <a:txBody>
                    <a:bodyPr/>
                    <a:lstStyle/>
                    <a:p>
                      <a:pPr algn="ctr"/>
                      <a:endParaRPr lang="en-US" sz="1400" dirty="0">
                        <a:solidFill>
                          <a:schemeClr val="tx1"/>
                        </a:solidFill>
                        <a:latin typeface="+mn-lt"/>
                        <a:cs typeface="Times New Roman" panose="02020603050405020304" pitchFamily="18" charset="0"/>
                      </a:endParaRPr>
                    </a:p>
                  </a:txBody>
                  <a:tcPr anchor="ctr"/>
                </a:tc>
                <a:extLst>
                  <a:ext uri="{0D108BD9-81ED-4DB2-BD59-A6C34878D82A}">
                    <a16:rowId xmlns:a16="http://schemas.microsoft.com/office/drawing/2014/main" val="1294960354"/>
                  </a:ext>
                </a:extLst>
              </a:tr>
              <a:tr h="370840">
                <a:tc>
                  <a:txBody>
                    <a:bodyPr/>
                    <a:lstStyle/>
                    <a:p>
                      <a:pPr algn="ctr"/>
                      <a:r>
                        <a:rPr lang="en-US" sz="1400" dirty="0">
                          <a:solidFill>
                            <a:schemeClr val="tx1"/>
                          </a:solidFill>
                          <a:latin typeface="+mn-lt"/>
                          <a:cs typeface="Times New Roman" panose="02020603050405020304" pitchFamily="18" charset="0"/>
                        </a:rPr>
                        <a:t>1292</a:t>
                      </a:r>
                    </a:p>
                  </a:txBody>
                  <a:tcPr anchor="ctr"/>
                </a:tc>
                <a:tc>
                  <a:txBody>
                    <a:bodyPr/>
                    <a:lstStyle/>
                    <a:p>
                      <a:pPr algn="ctr"/>
                      <a:endParaRPr lang="en-US" sz="1400" dirty="0">
                        <a:solidFill>
                          <a:schemeClr val="tx1"/>
                        </a:solidFill>
                        <a:latin typeface="+mn-lt"/>
                        <a:cs typeface="Times New Roman" panose="02020603050405020304" pitchFamily="18" charset="0"/>
                      </a:endParaRPr>
                    </a:p>
                  </a:txBody>
                  <a:tcPr anchor="ctr"/>
                </a:tc>
                <a:tc>
                  <a:txBody>
                    <a:bodyPr/>
                    <a:lstStyle/>
                    <a:p>
                      <a:r>
                        <a:rPr lang="en-US" sz="1400" dirty="0">
                          <a:solidFill>
                            <a:schemeClr val="tx1"/>
                          </a:solidFill>
                          <a:latin typeface="+mn-lt"/>
                          <a:cs typeface="Times New Roman" panose="02020603050405020304" pitchFamily="18" charset="0"/>
                        </a:rPr>
                        <a:t>G18 SEISS EHIS CDRL88 Rev B</a:t>
                      </a:r>
                    </a:p>
                  </a:txBody>
                  <a:tcPr anchor="ctr"/>
                </a:tc>
                <a:tc>
                  <a:txBody>
                    <a:bodyPr/>
                    <a:lstStyle/>
                    <a:p>
                      <a:pPr algn="ctr"/>
                      <a:r>
                        <a:rPr lang="en-US" sz="1400" dirty="0">
                          <a:solidFill>
                            <a:schemeClr val="tx1"/>
                          </a:solidFill>
                          <a:latin typeface="+mn-lt"/>
                          <a:cs typeface="Times New Roman" panose="02020603050405020304" pitchFamily="18" charset="0"/>
                        </a:rPr>
                        <a:t>Closed</a:t>
                      </a:r>
                    </a:p>
                  </a:txBody>
                  <a:tcPr anchor="ctr"/>
                </a:tc>
                <a:tc>
                  <a:txBody>
                    <a:bodyPr/>
                    <a:lstStyle/>
                    <a:p>
                      <a:pPr algn="ctr"/>
                      <a:r>
                        <a:rPr lang="en-US" sz="1400" dirty="0">
                          <a:solidFill>
                            <a:schemeClr val="tx1"/>
                          </a:solidFill>
                          <a:latin typeface="+mn-lt"/>
                          <a:cs typeface="Times New Roman" panose="02020603050405020304" pitchFamily="18" charset="0"/>
                        </a:rPr>
                        <a:t>PR.09.08.39 (11/18/22)</a:t>
                      </a:r>
                    </a:p>
                  </a:txBody>
                  <a:tcPr anchor="ctr"/>
                </a:tc>
                <a:extLst>
                  <a:ext uri="{0D108BD9-81ED-4DB2-BD59-A6C34878D82A}">
                    <a16:rowId xmlns:a16="http://schemas.microsoft.com/office/drawing/2014/main" val="10003"/>
                  </a:ext>
                </a:extLst>
              </a:tr>
              <a:tr h="370840">
                <a:tc>
                  <a:txBody>
                    <a:bodyPr/>
                    <a:lstStyle/>
                    <a:p>
                      <a:pPr algn="ctr"/>
                      <a:r>
                        <a:rPr lang="en-US" sz="1400" dirty="0">
                          <a:solidFill>
                            <a:schemeClr val="tx1"/>
                          </a:solidFill>
                          <a:latin typeface="+mn-lt"/>
                          <a:cs typeface="Times New Roman" panose="02020603050405020304" pitchFamily="18" charset="0"/>
                        </a:rPr>
                        <a:t>1327</a:t>
                      </a:r>
                    </a:p>
                  </a:txBody>
                  <a:tcPr anchor="ctr"/>
                </a:tc>
                <a:tc>
                  <a:txBody>
                    <a:bodyPr/>
                    <a:lstStyle/>
                    <a:p>
                      <a:pPr algn="ctr"/>
                      <a:endParaRPr lang="en-US" sz="1400" dirty="0">
                        <a:solidFill>
                          <a:schemeClr val="tx1"/>
                        </a:solidFill>
                        <a:latin typeface="+mn-lt"/>
                        <a:cs typeface="Times New Roman" panose="02020603050405020304" pitchFamily="18" charset="0"/>
                      </a:endParaRPr>
                    </a:p>
                  </a:txBody>
                  <a:tcPr anchor="ctr"/>
                </a:tc>
                <a:tc>
                  <a:txBody>
                    <a:bodyPr/>
                    <a:lstStyle/>
                    <a:p>
                      <a:r>
                        <a:rPr lang="en-US" sz="1400" kern="1200" dirty="0">
                          <a:solidFill>
                            <a:schemeClr val="tx1"/>
                          </a:solidFill>
                          <a:effectLst/>
                          <a:latin typeface="+mn-lt"/>
                          <a:ea typeface="+mn-ea"/>
                          <a:cs typeface="+mn-cs"/>
                        </a:rPr>
                        <a:t>Make EHIS LUT Compatible with DO.12.01.00 baseline</a:t>
                      </a:r>
                      <a:endParaRPr lang="en-US" sz="1400" dirty="0">
                        <a:solidFill>
                          <a:schemeClr val="tx1"/>
                        </a:solidFill>
                        <a:latin typeface="+mn-lt"/>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mn-lt"/>
                          <a:cs typeface="Times New Roman" panose="02020603050405020304" pitchFamily="18" charset="0"/>
                        </a:rPr>
                        <a:t>Closed</a:t>
                      </a:r>
                    </a:p>
                  </a:txBody>
                  <a:tcPr anchor="ctr"/>
                </a:tc>
                <a:tc>
                  <a:txBody>
                    <a:bodyPr/>
                    <a:lstStyle/>
                    <a:p>
                      <a:pPr algn="ctr"/>
                      <a:r>
                        <a:rPr lang="en-US" sz="1400" dirty="0">
                          <a:solidFill>
                            <a:schemeClr val="tx1"/>
                          </a:solidFill>
                          <a:latin typeface="+mn-lt"/>
                          <a:cs typeface="Times New Roman" panose="02020603050405020304" pitchFamily="18" charset="0"/>
                        </a:rPr>
                        <a:t>With ADR 1064</a:t>
                      </a:r>
                    </a:p>
                  </a:txBody>
                  <a:tcPr anchor="ctr"/>
                </a:tc>
                <a:extLst>
                  <a:ext uri="{0D108BD9-81ED-4DB2-BD59-A6C34878D82A}">
                    <a16:rowId xmlns:a16="http://schemas.microsoft.com/office/drawing/2014/main" val="2616329985"/>
                  </a:ext>
                </a:extLst>
              </a:tr>
              <a:tr h="370840">
                <a:tc>
                  <a:txBody>
                    <a:bodyPr/>
                    <a:lstStyle/>
                    <a:p>
                      <a:pPr algn="ctr"/>
                      <a:r>
                        <a:rPr lang="en-US" sz="1400" dirty="0">
                          <a:solidFill>
                            <a:srgbClr val="FF0000"/>
                          </a:solidFill>
                          <a:latin typeface="+mn-lt"/>
                          <a:cs typeface="Times New Roman" panose="02020603050405020304" pitchFamily="18" charset="0"/>
                        </a:rPr>
                        <a:t>1383</a:t>
                      </a:r>
                    </a:p>
                  </a:txBody>
                  <a:tcPr anchor="ctr"/>
                </a:tc>
                <a:tc>
                  <a:txBody>
                    <a:bodyPr/>
                    <a:lstStyle/>
                    <a:p>
                      <a:pPr algn="ctr"/>
                      <a:r>
                        <a:rPr lang="en-US" sz="1400" dirty="0">
                          <a:solidFill>
                            <a:srgbClr val="FF0000"/>
                          </a:solidFill>
                          <a:latin typeface="+mn-lt"/>
                          <a:cs typeface="Times New Roman" panose="02020603050405020304" pitchFamily="18" charset="0"/>
                        </a:rPr>
                        <a:t>9955</a:t>
                      </a:r>
                    </a:p>
                  </a:txBody>
                  <a:tcPr anchor="ctr"/>
                </a:tc>
                <a:tc>
                  <a:txBody>
                    <a:bodyPr/>
                    <a:lstStyle/>
                    <a:p>
                      <a:r>
                        <a:rPr lang="en-US" sz="1400" dirty="0">
                          <a:solidFill>
                            <a:srgbClr val="FF0000"/>
                          </a:solidFill>
                          <a:latin typeface="+mn-lt"/>
                          <a:cs typeface="Times New Roman" panose="02020603050405020304" pitchFamily="18" charset="0"/>
                        </a:rPr>
                        <a:t>SEISS EHIS HE1 and HE2 energy bounds set erroneously to zero (‘0.0 MeV’ in plot legends)</a:t>
                      </a:r>
                    </a:p>
                  </a:txBody>
                  <a:tcPr anchor="ctr"/>
                </a:tc>
                <a:tc>
                  <a:txBody>
                    <a:bodyPr/>
                    <a:lstStyle/>
                    <a:p>
                      <a:pPr algn="ctr"/>
                      <a:r>
                        <a:rPr lang="en-US" sz="1400" dirty="0">
                          <a:solidFill>
                            <a:srgbClr val="FF0000"/>
                          </a:solidFill>
                          <a:latin typeface="+mn-lt"/>
                          <a:cs typeface="Times New Roman" panose="02020603050405020304" pitchFamily="18" charset="0"/>
                        </a:rPr>
                        <a:t>In Test</a:t>
                      </a:r>
                    </a:p>
                  </a:txBody>
                  <a:tcPr anchor="ctr"/>
                </a:tc>
                <a:tc>
                  <a:txBody>
                    <a:bodyPr/>
                    <a:lstStyle/>
                    <a:p>
                      <a:pPr algn="ctr"/>
                      <a:r>
                        <a:rPr lang="en-US" sz="1400" dirty="0">
                          <a:solidFill>
                            <a:srgbClr val="FF0000"/>
                          </a:solidFill>
                          <a:latin typeface="+mn-lt"/>
                          <a:cs typeface="Times New Roman" panose="02020603050405020304" pitchFamily="18" charset="0"/>
                        </a:rPr>
                        <a:t>Type 2, deploying as part of PR.14.00.06 under OCCR 2953, start of week of 2/9</a:t>
                      </a:r>
                    </a:p>
                  </a:txBody>
                  <a:tcPr anchor="ctr"/>
                </a:tc>
                <a:extLst>
                  <a:ext uri="{0D108BD9-81ED-4DB2-BD59-A6C34878D82A}">
                    <a16:rowId xmlns:a16="http://schemas.microsoft.com/office/drawing/2014/main" val="10004"/>
                  </a:ext>
                </a:extLst>
              </a:tr>
              <a:tr h="370840">
                <a:tc>
                  <a:txBody>
                    <a:bodyPr/>
                    <a:lstStyle/>
                    <a:p>
                      <a:pPr algn="ctr"/>
                      <a:r>
                        <a:rPr lang="en-US" sz="1400" dirty="0">
                          <a:solidFill>
                            <a:schemeClr val="tx1"/>
                          </a:solidFill>
                          <a:latin typeface="+mn-lt"/>
                          <a:cs typeface="Times New Roman" panose="02020603050405020304" pitchFamily="18" charset="0"/>
                        </a:rPr>
                        <a:t>1385</a:t>
                      </a:r>
                    </a:p>
                  </a:txBody>
                  <a:tcPr anchor="ctr"/>
                </a:tc>
                <a:tc>
                  <a:txBody>
                    <a:bodyPr/>
                    <a:lstStyle/>
                    <a:p>
                      <a:pPr algn="ctr"/>
                      <a:endParaRPr lang="en-US" sz="1400" dirty="0">
                        <a:solidFill>
                          <a:schemeClr val="tx1"/>
                        </a:solidFill>
                        <a:latin typeface="+mn-lt"/>
                        <a:cs typeface="Times New Roman" panose="02020603050405020304" pitchFamily="18" charset="0"/>
                      </a:endParaRPr>
                    </a:p>
                  </a:txBody>
                  <a:tcPr anchor="ctr"/>
                </a:tc>
                <a:tc>
                  <a:txBody>
                    <a:bodyPr/>
                    <a:lstStyle/>
                    <a:p>
                      <a:r>
                        <a:rPr lang="en-US" sz="1400" dirty="0">
                          <a:solidFill>
                            <a:schemeClr val="tx1"/>
                          </a:solidFill>
                          <a:latin typeface="+mn-lt"/>
                          <a:cs typeface="Times New Roman" panose="02020603050405020304" pitchFamily="18" charset="0"/>
                        </a:rPr>
                        <a:t>Install updated G16 EHIS LUT based on ATC’s extended on-orbit analysis</a:t>
                      </a:r>
                    </a:p>
                  </a:txBody>
                  <a:tcPr anchor="ctr"/>
                </a:tc>
                <a:tc>
                  <a:txBody>
                    <a:bodyPr/>
                    <a:lstStyle/>
                    <a:p>
                      <a:pPr algn="ctr"/>
                      <a:r>
                        <a:rPr lang="en-US" sz="1400" dirty="0">
                          <a:solidFill>
                            <a:schemeClr val="tx1"/>
                          </a:solidFill>
                          <a:latin typeface="+mn-lt"/>
                          <a:cs typeface="Times New Roman" panose="02020603050405020304" pitchFamily="18" charset="0"/>
                        </a:rPr>
                        <a:t>Closed</a:t>
                      </a:r>
                    </a:p>
                  </a:txBody>
                  <a:tcPr anchor="ctr"/>
                </a:tc>
                <a:tc>
                  <a:txBody>
                    <a:bodyPr/>
                    <a:lstStyle/>
                    <a:p>
                      <a:pPr algn="ctr"/>
                      <a:r>
                        <a:rPr lang="en-US" sz="1400" dirty="0">
                          <a:solidFill>
                            <a:schemeClr val="tx1"/>
                          </a:solidFill>
                          <a:latin typeface="+mn-lt"/>
                          <a:cs typeface="Times New Roman" panose="02020603050405020304" pitchFamily="18" charset="0"/>
                        </a:rPr>
                        <a:t>PR.13.02.00 (02/07/24)</a:t>
                      </a:r>
                    </a:p>
                  </a:txBody>
                  <a:tcPr anchor="ctr"/>
                </a:tc>
                <a:extLst>
                  <a:ext uri="{0D108BD9-81ED-4DB2-BD59-A6C34878D82A}">
                    <a16:rowId xmlns:a16="http://schemas.microsoft.com/office/drawing/2014/main" val="2508747582"/>
                  </a:ext>
                </a:extLst>
              </a:tr>
              <a:tr h="370840">
                <a:tc>
                  <a:txBody>
                    <a:bodyPr/>
                    <a:lstStyle/>
                    <a:p>
                      <a:pPr algn="ctr"/>
                      <a:r>
                        <a:rPr lang="en-US" sz="1400" dirty="0">
                          <a:solidFill>
                            <a:schemeClr val="tx1"/>
                          </a:solidFill>
                          <a:latin typeface="+mn-lt"/>
                          <a:cs typeface="Times New Roman" panose="02020603050405020304" pitchFamily="18" charset="0"/>
                        </a:rPr>
                        <a:t>1402</a:t>
                      </a:r>
                    </a:p>
                  </a:txBody>
                  <a:tcPr anchor="ctr"/>
                </a:tc>
                <a:tc>
                  <a:txBody>
                    <a:bodyPr/>
                    <a:lstStyle/>
                    <a:p>
                      <a:pPr algn="ctr"/>
                      <a:r>
                        <a:rPr lang="en-US" sz="1400" dirty="0">
                          <a:solidFill>
                            <a:schemeClr val="tx1"/>
                          </a:solidFill>
                          <a:latin typeface="+mn-lt"/>
                          <a:cs typeface="Times New Roman" panose="02020603050405020304" pitchFamily="18" charset="0"/>
                        </a:rPr>
                        <a:t>n/a</a:t>
                      </a:r>
                    </a:p>
                  </a:txBody>
                  <a:tcPr anchor="ctr"/>
                </a:tc>
                <a:tc>
                  <a:txBody>
                    <a:bodyPr/>
                    <a:lstStyle/>
                    <a:p>
                      <a:r>
                        <a:rPr lang="en-US" sz="1400" dirty="0">
                          <a:solidFill>
                            <a:schemeClr val="tx1"/>
                          </a:solidFill>
                          <a:latin typeface="+mn-lt"/>
                          <a:cs typeface="Times New Roman" panose="02020603050405020304" pitchFamily="18" charset="0"/>
                        </a:rPr>
                        <a:t>GOES-U SEISS CDRL79 Rev A for PLT</a:t>
                      </a:r>
                    </a:p>
                  </a:txBody>
                  <a:tcPr anchor="ctr"/>
                </a:tc>
                <a:tc>
                  <a:txBody>
                    <a:bodyPr/>
                    <a:lstStyle/>
                    <a:p>
                      <a:pPr algn="ctr"/>
                      <a:r>
                        <a:rPr lang="en-US" sz="1400" dirty="0">
                          <a:solidFill>
                            <a:schemeClr val="tx1"/>
                          </a:solidFill>
                          <a:latin typeface="+mn-lt"/>
                          <a:cs typeface="Times New Roman" panose="02020603050405020304" pitchFamily="18" charset="0"/>
                        </a:rPr>
                        <a:t>Closed</a:t>
                      </a:r>
                    </a:p>
                  </a:txBody>
                  <a:tcPr anchor="ctr"/>
                </a:tc>
                <a:tc>
                  <a:txBody>
                    <a:bodyPr/>
                    <a:lstStyle/>
                    <a:p>
                      <a:pPr algn="ctr"/>
                      <a:r>
                        <a:rPr lang="en-US" sz="1400" dirty="0">
                          <a:solidFill>
                            <a:schemeClr val="tx1"/>
                          </a:solidFill>
                          <a:latin typeface="+mn-lt"/>
                          <a:cs typeface="Times New Roman" panose="02020603050405020304" pitchFamily="18" charset="0"/>
                        </a:rPr>
                        <a:t>PR.13.07.00</a:t>
                      </a:r>
                    </a:p>
                  </a:txBody>
                  <a:tcPr anchor="ctr"/>
                </a:tc>
                <a:extLst>
                  <a:ext uri="{0D108BD9-81ED-4DB2-BD59-A6C34878D82A}">
                    <a16:rowId xmlns:a16="http://schemas.microsoft.com/office/drawing/2014/main" val="1970533499"/>
                  </a:ext>
                </a:extLst>
              </a:tr>
              <a:tr h="370840">
                <a:tc>
                  <a:txBody>
                    <a:bodyPr/>
                    <a:lstStyle/>
                    <a:p>
                      <a:pPr algn="ctr"/>
                      <a:r>
                        <a:rPr lang="en-US" sz="1400" dirty="0">
                          <a:solidFill>
                            <a:srgbClr val="FF0000"/>
                          </a:solidFill>
                          <a:latin typeface="+mn-lt"/>
                          <a:cs typeface="Times New Roman" panose="02020603050405020304" pitchFamily="18" charset="0"/>
                        </a:rPr>
                        <a:t>1411</a:t>
                      </a:r>
                    </a:p>
                  </a:txBody>
                  <a:tcPr anchor="ctr"/>
                </a:tc>
                <a:tc>
                  <a:txBody>
                    <a:bodyPr/>
                    <a:lstStyle/>
                    <a:p>
                      <a:pPr algn="ctr"/>
                      <a:r>
                        <a:rPr lang="en-US" sz="1400" dirty="0">
                          <a:solidFill>
                            <a:srgbClr val="FF0000"/>
                          </a:solidFill>
                          <a:latin typeface="+mn-lt"/>
                          <a:cs typeface="Times New Roman" panose="02020603050405020304" pitchFamily="18" charset="0"/>
                        </a:rPr>
                        <a:t>9956</a:t>
                      </a:r>
                    </a:p>
                  </a:txBody>
                  <a:tcPr anchor="ctr"/>
                </a:tc>
                <a:tc>
                  <a:txBody>
                    <a:bodyPr/>
                    <a:lstStyle/>
                    <a:p>
                      <a:r>
                        <a:rPr lang="en-US" sz="1400" dirty="0">
                          <a:solidFill>
                            <a:srgbClr val="FF0000"/>
                          </a:solidFill>
                          <a:latin typeface="+mn-lt"/>
                          <a:cs typeface="Times New Roman" panose="02020603050405020304" pitchFamily="18" charset="0"/>
                        </a:rPr>
                        <a:t>G17 EHIS HE1 and HE2 not produced from 105W</a:t>
                      </a:r>
                    </a:p>
                  </a:txBody>
                  <a:tcPr anchor="ctr"/>
                </a:tc>
                <a:tc>
                  <a:txBody>
                    <a:bodyPr/>
                    <a:lstStyle/>
                    <a:p>
                      <a:pPr algn="ctr"/>
                      <a:r>
                        <a:rPr lang="en-US" sz="1400" dirty="0">
                          <a:solidFill>
                            <a:srgbClr val="FF0000"/>
                          </a:solidFill>
                          <a:latin typeface="+mn-lt"/>
                          <a:cs typeface="Times New Roman" panose="02020603050405020304" pitchFamily="18" charset="0"/>
                        </a:rPr>
                        <a:t>In Test</a:t>
                      </a:r>
                    </a:p>
                  </a:txBody>
                  <a:tcPr anchor="ctr"/>
                </a:tc>
                <a:tc>
                  <a:txBody>
                    <a:bodyPr/>
                    <a:lstStyle/>
                    <a:p>
                      <a:pPr algn="ctr"/>
                      <a:r>
                        <a:rPr lang="en-US" sz="1400" dirty="0">
                          <a:solidFill>
                            <a:srgbClr val="FF0000"/>
                          </a:solidFill>
                          <a:latin typeface="+mn-lt"/>
                          <a:cs typeface="Times New Roman" panose="02020603050405020304" pitchFamily="18" charset="0"/>
                        </a:rPr>
                        <a:t>DO.15.00.00 (in OE tentatively in April 2025, should be in test by time of G17 reactivation in Mar)</a:t>
                      </a:r>
                    </a:p>
                  </a:txBody>
                  <a:tcPr anchor="ctr"/>
                </a:tc>
                <a:extLst>
                  <a:ext uri="{0D108BD9-81ED-4DB2-BD59-A6C34878D82A}">
                    <a16:rowId xmlns:a16="http://schemas.microsoft.com/office/drawing/2014/main" val="10005"/>
                  </a:ext>
                </a:extLst>
              </a:tr>
              <a:tr h="370840">
                <a:tc>
                  <a:txBody>
                    <a:bodyPr/>
                    <a:lstStyle/>
                    <a:p>
                      <a:pPr algn="ctr"/>
                      <a:r>
                        <a:rPr lang="en-US" sz="1400" dirty="0">
                          <a:solidFill>
                            <a:srgbClr val="7030A0"/>
                          </a:solidFill>
                          <a:latin typeface="+mn-lt"/>
                          <a:cs typeface="Times New Roman" panose="02020603050405020304" pitchFamily="18" charset="0"/>
                        </a:rPr>
                        <a:t>1531</a:t>
                      </a:r>
                    </a:p>
                  </a:txBody>
                  <a:tcPr anchor="ctr"/>
                </a:tc>
                <a:tc>
                  <a:txBody>
                    <a:bodyPr/>
                    <a:lstStyle/>
                    <a:p>
                      <a:pPr algn="ctr"/>
                      <a:r>
                        <a:rPr lang="en-US" sz="1400" dirty="0">
                          <a:solidFill>
                            <a:srgbClr val="7030A0"/>
                          </a:solidFill>
                          <a:latin typeface="+mn-lt"/>
                          <a:cs typeface="Times New Roman" panose="02020603050405020304" pitchFamily="18" charset="0"/>
                        </a:rPr>
                        <a:t>n/a</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7030A0"/>
                          </a:solidFill>
                          <a:latin typeface="+mn-lt"/>
                          <a:cs typeface="Times New Roman" panose="02020603050405020304" pitchFamily="18" charset="0"/>
                        </a:rPr>
                        <a:t>G19 SEISS EHIS LUT Update [results of PLT SEI-002]</a:t>
                      </a:r>
                    </a:p>
                  </a:txBody>
                  <a:tcPr anchor="ctr"/>
                </a:tc>
                <a:tc>
                  <a:txBody>
                    <a:bodyPr/>
                    <a:lstStyle/>
                    <a:p>
                      <a:pPr algn="ctr"/>
                      <a:r>
                        <a:rPr lang="en-US" sz="1400" dirty="0">
                          <a:solidFill>
                            <a:srgbClr val="7030A0"/>
                          </a:solidFill>
                          <a:latin typeface="+mn-lt"/>
                          <a:cs typeface="Times New Roman" panose="02020603050405020304" pitchFamily="18" charset="0"/>
                        </a:rPr>
                        <a:t>Closed</a:t>
                      </a:r>
                    </a:p>
                  </a:txBody>
                  <a:tcPr anchor="ctr"/>
                </a:tc>
                <a:tc>
                  <a:txBody>
                    <a:bodyPr/>
                    <a:lstStyle/>
                    <a:p>
                      <a:pPr algn="ctr"/>
                      <a:r>
                        <a:rPr lang="en-US" sz="1400" dirty="0">
                          <a:solidFill>
                            <a:srgbClr val="7030A0"/>
                          </a:solidFill>
                          <a:latin typeface="+mn-lt"/>
                          <a:cs typeface="Times New Roman" panose="02020603050405020304" pitchFamily="18" charset="0"/>
                        </a:rPr>
                        <a:t>PR.14.00.04</a:t>
                      </a:r>
                    </a:p>
                  </a:txBody>
                  <a:tcPr anchor="ctr"/>
                </a:tc>
                <a:extLst>
                  <a:ext uri="{0D108BD9-81ED-4DB2-BD59-A6C34878D82A}">
                    <a16:rowId xmlns:a16="http://schemas.microsoft.com/office/drawing/2014/main" val="1378227506"/>
                  </a:ext>
                </a:extLst>
              </a:tr>
            </a:tbl>
          </a:graphicData>
        </a:graphic>
      </p:graphicFrame>
    </p:spTree>
    <p:extLst>
      <p:ext uri="{BB962C8B-B14F-4D97-AF65-F5344CB8AC3E}">
        <p14:creationId xmlns:p14="http://schemas.microsoft.com/office/powerpoint/2010/main" val="3706935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0EA77-0AAD-04CD-3005-593465AFD08F}"/>
              </a:ext>
            </a:extLst>
          </p:cNvPr>
          <p:cNvSpPr>
            <a:spLocks noGrp="1"/>
          </p:cNvSpPr>
          <p:nvPr>
            <p:ph type="title"/>
          </p:nvPr>
        </p:nvSpPr>
        <p:spPr/>
        <p:txBody>
          <a:bodyPr/>
          <a:lstStyle/>
          <a:p>
            <a:r>
              <a:rPr lang="en-US" dirty="0"/>
              <a:t>ADR 1411 Affects GOES-19 </a:t>
            </a:r>
          </a:p>
        </p:txBody>
      </p:sp>
      <p:sp>
        <p:nvSpPr>
          <p:cNvPr id="3" name="Content Placeholder 2">
            <a:extLst>
              <a:ext uri="{FF2B5EF4-FFF2-40B4-BE49-F238E27FC236}">
                <a16:creationId xmlns:a16="http://schemas.microsoft.com/office/drawing/2014/main" id="{2C7B627E-62FA-AEF2-A225-CC13732EF41F}"/>
              </a:ext>
            </a:extLst>
          </p:cNvPr>
          <p:cNvSpPr>
            <a:spLocks noGrp="1"/>
          </p:cNvSpPr>
          <p:nvPr>
            <p:ph idx="1"/>
          </p:nvPr>
        </p:nvSpPr>
        <p:spPr/>
        <p:txBody>
          <a:bodyPr/>
          <a:lstStyle/>
          <a:p>
            <a:pPr>
              <a:buFont typeface="Arial" panose="020B0604020202020204" pitchFamily="34" charset="0"/>
              <a:buChar char="•"/>
            </a:pPr>
            <a:r>
              <a:rPr lang="en-US" sz="2000" dirty="0"/>
              <a:t>After ADR 1064, channels HE1 &amp; HE2 are produced from SGPS fluxes.</a:t>
            </a:r>
          </a:p>
          <a:p>
            <a:pPr>
              <a:buFont typeface="Arial" panose="020B0604020202020204" pitchFamily="34" charset="0"/>
              <a:buChar char="•"/>
            </a:pPr>
            <a:r>
              <a:rPr lang="en-US" sz="2000" dirty="0"/>
              <a:t>This change introduced a sensitivity to yaw flip status that was not present previously.</a:t>
            </a:r>
          </a:p>
          <a:p>
            <a:pPr>
              <a:buFont typeface="Arial" panose="020B0604020202020204" pitchFamily="34" charset="0"/>
              <a:buChar char="•"/>
            </a:pPr>
            <a:r>
              <a:rPr lang="en-US" sz="2000" dirty="0"/>
              <a:t>Code introduced with ADR 1064 erroneously assumes that inverted </a:t>
            </a:r>
            <a:r>
              <a:rPr lang="en-US" sz="2000"/>
              <a:t>yaw flip flag </a:t>
            </a:r>
            <a:r>
              <a:rPr lang="en-US" sz="2000" dirty="0"/>
              <a:t>= 1, whereas inverted flag is actually 2.</a:t>
            </a:r>
          </a:p>
          <a:p>
            <a:pPr lvl="1">
              <a:buFont typeface="Arial" panose="020B0604020202020204" pitchFamily="34" charset="0"/>
              <a:buChar char="•"/>
            </a:pPr>
            <a:r>
              <a:rPr lang="en-US" sz="1800" dirty="0"/>
              <a:t>Therefore, HE1 and HE2 are not calculated from SGPS when flag = 2.</a:t>
            </a:r>
          </a:p>
          <a:p>
            <a:pPr>
              <a:buFont typeface="Arial" panose="020B0604020202020204" pitchFamily="34" charset="0"/>
              <a:buChar char="•"/>
            </a:pPr>
            <a:r>
              <a:rPr lang="en-US" sz="2000" dirty="0"/>
              <a:t>ADR 1411 fixes this error.</a:t>
            </a:r>
          </a:p>
          <a:p>
            <a:pPr>
              <a:buFont typeface="Arial" panose="020B0604020202020204" pitchFamily="34" charset="0"/>
              <a:buChar char="•"/>
            </a:pPr>
            <a:r>
              <a:rPr lang="en-US" sz="2000" dirty="0"/>
              <a:t>The noticed absence of HE1 and HE2 data from GOES-17 during storage checkout at 105W occurred because it was inverted.</a:t>
            </a:r>
          </a:p>
          <a:p>
            <a:pPr>
              <a:buFont typeface="Arial" panose="020B0604020202020204" pitchFamily="34" charset="0"/>
              <a:buChar char="•"/>
            </a:pPr>
            <a:r>
              <a:rPr lang="en-US" sz="2000" dirty="0"/>
              <a:t>When GOES-19 undergoes yaw flip at end of March, it will be flying inverted, therefore HE1 &amp; HE2 will not be reported until ADR 1411 is deployed to OE (DO.15, tentatively in April).</a:t>
            </a:r>
          </a:p>
          <a:p>
            <a:pPr>
              <a:buFont typeface="Arial" panose="020B0604020202020204" pitchFamily="34" charset="0"/>
              <a:buChar char="•"/>
            </a:pPr>
            <a:endParaRPr lang="en-US" sz="2000" dirty="0"/>
          </a:p>
          <a:p>
            <a:pPr>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1E29A85E-6A96-A4E2-EA21-88F4D17E0770}"/>
              </a:ext>
            </a:extLst>
          </p:cNvPr>
          <p:cNvSpPr>
            <a:spLocks noGrp="1"/>
          </p:cNvSpPr>
          <p:nvPr>
            <p:ph type="sldNum" sz="quarter" idx="12"/>
          </p:nvPr>
        </p:nvSpPr>
        <p:spPr/>
        <p:txBody>
          <a:bodyPr/>
          <a:lstStyle/>
          <a:p>
            <a:fld id="{615ADB79-25D6-47C0-AB51-22A13A0BBB50}" type="slidenum">
              <a:rPr lang="en-US" altLang="en-US" smtClean="0"/>
              <a:pPr/>
              <a:t>12</a:t>
            </a:fld>
            <a:endParaRPr lang="en-US" altLang="en-US" dirty="0"/>
          </a:p>
        </p:txBody>
      </p:sp>
    </p:spTree>
    <p:extLst>
      <p:ext uri="{BB962C8B-B14F-4D97-AF65-F5344CB8AC3E}">
        <p14:creationId xmlns:p14="http://schemas.microsoft.com/office/powerpoint/2010/main" val="1171442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Provisional - PLPTs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17841125"/>
              </p:ext>
            </p:extLst>
          </p:nvPr>
        </p:nvGraphicFramePr>
        <p:xfrm>
          <a:off x="304799" y="1435752"/>
          <a:ext cx="8630654" cy="1942682"/>
        </p:xfrm>
        <a:graphic>
          <a:graphicData uri="http://schemas.openxmlformats.org/drawingml/2006/table">
            <a:tbl>
              <a:tblPr firstRow="1" firstCol="1" bandRow="1">
                <a:tableStyleId>{5C22544A-7EE6-4342-B048-85BDC9FD1C3A}</a:tableStyleId>
              </a:tblPr>
              <a:tblGrid>
                <a:gridCol w="1752601">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529372">
                  <a:extLst>
                    <a:ext uri="{9D8B030D-6E8A-4147-A177-3AD203B41FA5}">
                      <a16:colId xmlns:a16="http://schemas.microsoft.com/office/drawing/2014/main" val="20002"/>
                    </a:ext>
                  </a:extLst>
                </a:gridCol>
                <a:gridCol w="2605481">
                  <a:extLst>
                    <a:ext uri="{9D8B030D-6E8A-4147-A177-3AD203B41FA5}">
                      <a16:colId xmlns:a16="http://schemas.microsoft.com/office/drawing/2014/main" val="20003"/>
                    </a:ext>
                  </a:extLst>
                </a:gridCol>
              </a:tblGrid>
              <a:tr h="141436">
                <a:tc>
                  <a:txBody>
                    <a:bodyPr/>
                    <a:lstStyle/>
                    <a:p>
                      <a:pPr marL="0" marR="0">
                        <a:lnSpc>
                          <a:spcPct val="115000"/>
                        </a:lnSpc>
                        <a:spcBef>
                          <a:spcPts val="0"/>
                        </a:spcBef>
                        <a:spcAft>
                          <a:spcPts val="0"/>
                        </a:spcAft>
                      </a:pPr>
                      <a:r>
                        <a:rPr lang="en-US" sz="1400" dirty="0">
                          <a:effectLst/>
                          <a:latin typeface="+mn-lt"/>
                        </a:rPr>
                        <a:t>Title</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Activity</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Data Needed</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a:effectLst/>
                          <a:latin typeface="+mn-lt"/>
                        </a:rPr>
                        <a:t>Success Criteria</a:t>
                      </a:r>
                      <a:endParaRPr lang="en-US" sz="140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0"/>
                  </a:ext>
                </a:extLst>
              </a:tr>
              <a:tr h="565745">
                <a:tc>
                  <a:txBody>
                    <a:bodyPr/>
                    <a:lstStyle/>
                    <a:p>
                      <a:pPr marL="0" marR="0">
                        <a:lnSpc>
                          <a:spcPct val="115000"/>
                        </a:lnSpc>
                        <a:spcBef>
                          <a:spcPts val="0"/>
                        </a:spcBef>
                        <a:spcAft>
                          <a:spcPts val="0"/>
                        </a:spcAft>
                      </a:pPr>
                      <a:r>
                        <a:rPr lang="en-US" sz="1400" dirty="0">
                          <a:effectLst/>
                          <a:latin typeface="+mn-lt"/>
                        </a:rPr>
                        <a:t>A.2.3 SEP Channel Cross-Comparison [PLPT-SEI-004]</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On-orbit cross-calibration of EHIS with SGPS above 10 MeV</a:t>
                      </a:r>
                    </a:p>
                  </a:txBody>
                  <a:tcPr marL="55345" marR="55345" marT="0" marB="0"/>
                </a:tc>
                <a:tc>
                  <a:txBody>
                    <a:bodyPr/>
                    <a:lstStyle/>
                    <a:p>
                      <a:pPr marL="0" marR="0">
                        <a:lnSpc>
                          <a:spcPct val="115000"/>
                        </a:lnSpc>
                        <a:spcBef>
                          <a:spcPts val="0"/>
                        </a:spcBef>
                        <a:spcAft>
                          <a:spcPts val="0"/>
                        </a:spcAft>
                      </a:pPr>
                      <a:r>
                        <a:rPr lang="en-US" sz="1400">
                          <a:effectLst/>
                          <a:latin typeface="+mn-lt"/>
                        </a:rPr>
                        <a:t>One Solar Energetic Particle (SEP) event.</a:t>
                      </a:r>
                      <a:endParaRPr lang="en-US" sz="140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[Provisional] Differences quantified on data taken through validation phase.</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1"/>
                  </a:ext>
                </a:extLst>
              </a:tr>
              <a:tr h="990054">
                <a:tc>
                  <a:txBody>
                    <a:bodyPr/>
                    <a:lstStyle/>
                    <a:p>
                      <a:pPr marL="0" marR="0">
                        <a:lnSpc>
                          <a:spcPct val="115000"/>
                        </a:lnSpc>
                        <a:spcBef>
                          <a:spcPts val="0"/>
                        </a:spcBef>
                        <a:spcAft>
                          <a:spcPts val="0"/>
                        </a:spcAft>
                      </a:pPr>
                      <a:r>
                        <a:rPr lang="en-US" sz="1400" dirty="0">
                          <a:effectLst/>
                          <a:latin typeface="+mn-lt"/>
                        </a:rPr>
                        <a:t>A.2.5 Backgrounds Trending </a:t>
                      </a:r>
                    </a:p>
                    <a:p>
                      <a:pPr marL="0" marR="0">
                        <a:lnSpc>
                          <a:spcPct val="115000"/>
                        </a:lnSpc>
                        <a:spcBef>
                          <a:spcPts val="0"/>
                        </a:spcBef>
                        <a:spcAft>
                          <a:spcPts val="0"/>
                        </a:spcAft>
                      </a:pPr>
                      <a:r>
                        <a:rPr lang="en-US" sz="1400" dirty="0">
                          <a:effectLst/>
                          <a:latin typeface="+mn-lt"/>
                        </a:rPr>
                        <a:t>[PLPT-SEI-006]</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Evaluate</a:t>
                      </a:r>
                      <a:r>
                        <a:rPr lang="en-US" sz="1400" baseline="0" dirty="0">
                          <a:effectLst/>
                          <a:latin typeface="+mn-lt"/>
                        </a:rPr>
                        <a:t> EHIS backgrounds in terms of expected galactic cosmic ray (GCR) fluxes.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Two months of continuous data.</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[Provisional] Natural backgrounds preliminarily correlated with GCRs.</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13</a:t>
            </a:fld>
            <a:endParaRPr lang="en-US" altLang="en-US" dirty="0"/>
          </a:p>
        </p:txBody>
      </p:sp>
      <p:sp>
        <p:nvSpPr>
          <p:cNvPr id="6" name="TextBox 5"/>
          <p:cNvSpPr txBox="1"/>
          <p:nvPr/>
        </p:nvSpPr>
        <p:spPr>
          <a:xfrm>
            <a:off x="1943100" y="912296"/>
            <a:ext cx="5257800" cy="369332"/>
          </a:xfrm>
          <a:prstGeom prst="rect">
            <a:avLst/>
          </a:prstGeom>
          <a:solidFill>
            <a:schemeClr val="bg1"/>
          </a:solidFill>
        </p:spPr>
        <p:txBody>
          <a:bodyPr wrap="square" rtlCol="0">
            <a:spAutoFit/>
          </a:bodyPr>
          <a:lstStyle/>
          <a:p>
            <a:pPr algn="ctr"/>
            <a:r>
              <a:rPr lang="en-US" i="1" dirty="0">
                <a:solidFill>
                  <a:srgbClr val="008000"/>
                </a:solidFill>
              </a:rPr>
              <a:t>EHIS Provisional PLPTs from RIMP v 2.0 (09 July 2021)</a:t>
            </a:r>
          </a:p>
        </p:txBody>
      </p:sp>
      <p:sp>
        <p:nvSpPr>
          <p:cNvPr id="7" name="Content Placeholder 2">
            <a:extLst>
              <a:ext uri="{FF2B5EF4-FFF2-40B4-BE49-F238E27FC236}">
                <a16:creationId xmlns:a16="http://schemas.microsoft.com/office/drawing/2014/main" id="{F6CB6CCF-FC9E-7B40-BF00-E4044E72AACB}"/>
              </a:ext>
            </a:extLst>
          </p:cNvPr>
          <p:cNvSpPr txBox="1">
            <a:spLocks/>
          </p:cNvSpPr>
          <p:nvPr/>
        </p:nvSpPr>
        <p:spPr bwMode="auto">
          <a:xfrm>
            <a:off x="208547" y="3690553"/>
            <a:ext cx="8706853" cy="30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2000" dirty="0"/>
              <a:t>Data requirements for PLPT-SEI-004 at Provisional have been met only partially</a:t>
            </a:r>
          </a:p>
          <a:p>
            <a:pPr lvl="1">
              <a:buFont typeface="Arial" panose="020B0604020202020204" pitchFamily="34" charset="0"/>
              <a:buChar char="•"/>
            </a:pPr>
            <a:r>
              <a:rPr lang="en-US" sz="1800" dirty="0"/>
              <a:t>One SEP event required - 09-10 Oct 2024 event permits validation of EHIS H1-5, HE1, and C, N, O first energy channel, and SGPS A1-A6 (7 channels)</a:t>
            </a:r>
          </a:p>
          <a:p>
            <a:pPr>
              <a:buFont typeface="Arial" panose="020B0604020202020204" pitchFamily="34" charset="0"/>
              <a:buChar char="•"/>
            </a:pPr>
            <a:r>
              <a:rPr lang="en-US" sz="2000" dirty="0"/>
              <a:t>Data requirements for PLPT-SEI-006 at Provisional maturity have been met</a:t>
            </a:r>
          </a:p>
          <a:p>
            <a:pPr lvl="1">
              <a:buFont typeface="Arial" panose="020B0604020202020204" pitchFamily="34" charset="0"/>
              <a:buChar char="•"/>
            </a:pPr>
            <a:r>
              <a:rPr lang="en-US" sz="1800" u="sng" dirty="0"/>
              <a:t>Four</a:t>
            </a:r>
            <a:r>
              <a:rPr lang="en-US" sz="1800" dirty="0"/>
              <a:t> months of continuous data starting 23 Aug 2024</a:t>
            </a:r>
          </a:p>
          <a:p>
            <a:pPr lvl="1">
              <a:buFont typeface="Arial" panose="020B0604020202020204" pitchFamily="34" charset="0"/>
              <a:buChar char="•"/>
            </a:pPr>
            <a:r>
              <a:rPr lang="en-US" sz="1800" dirty="0"/>
              <a:t>This solar max period is dominated by solar energetic particle (SEP) events; meaningful comparison with GCR models is not possible</a:t>
            </a:r>
          </a:p>
        </p:txBody>
      </p:sp>
    </p:spTree>
    <p:extLst>
      <p:ext uri="{BB962C8B-B14F-4D97-AF65-F5344CB8AC3E}">
        <p14:creationId xmlns:p14="http://schemas.microsoft.com/office/powerpoint/2010/main" val="2852130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quality assessment</a:t>
            </a:r>
          </a:p>
        </p:txBody>
      </p:sp>
      <p:sp>
        <p:nvSpPr>
          <p:cNvPr id="3" name="Text Placeholder 2"/>
          <p:cNvSpPr>
            <a:spLocks noGrp="1"/>
          </p:cNvSpPr>
          <p:nvPr>
            <p:ph type="body" idx="1"/>
          </p:nvPr>
        </p:nvSpPr>
        <p:spPr/>
        <p:txBody>
          <a:bodyPr/>
          <a:lstStyle/>
          <a:p>
            <a:r>
              <a:rPr lang="en-US" dirty="0"/>
              <a:t>GOES-19 EHIS L1b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14</a:t>
            </a:fld>
            <a:endParaRPr lang="en-US"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536A8E7-2E42-4665-0832-CEBFB881E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0200"/>
            <a:ext cx="9144000" cy="3657600"/>
          </a:xfrm>
          <a:prstGeom prst="rect">
            <a:avLst/>
          </a:prstGeom>
        </p:spPr>
      </p:pic>
      <p:sp>
        <p:nvSpPr>
          <p:cNvPr id="5" name="Title 4">
            <a:extLst>
              <a:ext uri="{FF2B5EF4-FFF2-40B4-BE49-F238E27FC236}">
                <a16:creationId xmlns:a16="http://schemas.microsoft.com/office/drawing/2014/main" id="{E91E508D-A559-DD4A-962A-9A206C416D92}"/>
              </a:ext>
            </a:extLst>
          </p:cNvPr>
          <p:cNvSpPr>
            <a:spLocks noGrp="1"/>
          </p:cNvSpPr>
          <p:nvPr>
            <p:ph type="title"/>
          </p:nvPr>
        </p:nvSpPr>
        <p:spPr>
          <a:xfrm>
            <a:off x="1346200" y="179137"/>
            <a:ext cx="6408821" cy="968626"/>
          </a:xfrm>
        </p:spPr>
        <p:txBody>
          <a:bodyPr/>
          <a:lstStyle/>
          <a:p>
            <a:r>
              <a:rPr lang="en-US" sz="3200" dirty="0"/>
              <a:t>Solar Particle Events Since G19 SEISS Sensor Activation on 2024-08-22</a:t>
            </a:r>
          </a:p>
        </p:txBody>
      </p:sp>
      <p:sp>
        <p:nvSpPr>
          <p:cNvPr id="4" name="Slide Number Placeholder 3">
            <a:extLst>
              <a:ext uri="{FF2B5EF4-FFF2-40B4-BE49-F238E27FC236}">
                <a16:creationId xmlns:a16="http://schemas.microsoft.com/office/drawing/2014/main" id="{D6F7E33F-658D-EE4A-B076-6FE799CE3D55}"/>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15</a:t>
            </a:fld>
            <a:endParaRPr lang="en-US" dirty="0"/>
          </a:p>
        </p:txBody>
      </p:sp>
      <p:sp>
        <p:nvSpPr>
          <p:cNvPr id="8" name="TextBox 7">
            <a:extLst>
              <a:ext uri="{FF2B5EF4-FFF2-40B4-BE49-F238E27FC236}">
                <a16:creationId xmlns:a16="http://schemas.microsoft.com/office/drawing/2014/main" id="{2A386195-F008-39ED-CB67-83F95EA49270}"/>
              </a:ext>
            </a:extLst>
          </p:cNvPr>
          <p:cNvSpPr txBox="1"/>
          <p:nvPr/>
        </p:nvSpPr>
        <p:spPr>
          <a:xfrm>
            <a:off x="1362530" y="1752600"/>
            <a:ext cx="2057400" cy="646331"/>
          </a:xfrm>
          <a:prstGeom prst="rect">
            <a:avLst/>
          </a:prstGeom>
          <a:noFill/>
        </p:spPr>
        <p:txBody>
          <a:bodyPr wrap="square" rtlCol="0">
            <a:spAutoFit/>
          </a:bodyPr>
          <a:lstStyle/>
          <a:p>
            <a:pPr algn="ctr"/>
            <a:r>
              <a:rPr lang="en-US" b="1" dirty="0">
                <a:solidFill>
                  <a:srgbClr val="008000"/>
                </a:solidFill>
              </a:rPr>
              <a:t>Event analyzed for EHIS PS-PVR</a:t>
            </a:r>
          </a:p>
        </p:txBody>
      </p:sp>
      <p:sp>
        <p:nvSpPr>
          <p:cNvPr id="10" name="TextBox 9">
            <a:extLst>
              <a:ext uri="{FF2B5EF4-FFF2-40B4-BE49-F238E27FC236}">
                <a16:creationId xmlns:a16="http://schemas.microsoft.com/office/drawing/2014/main" id="{95C22ED2-A883-7B13-9BEB-97A0EE5A989E}"/>
              </a:ext>
            </a:extLst>
          </p:cNvPr>
          <p:cNvSpPr txBox="1"/>
          <p:nvPr/>
        </p:nvSpPr>
        <p:spPr>
          <a:xfrm>
            <a:off x="4894608" y="1755058"/>
            <a:ext cx="1943743" cy="646331"/>
          </a:xfrm>
          <a:prstGeom prst="rect">
            <a:avLst/>
          </a:prstGeom>
          <a:noFill/>
        </p:spPr>
        <p:txBody>
          <a:bodyPr wrap="square" rtlCol="0">
            <a:spAutoFit/>
          </a:bodyPr>
          <a:lstStyle/>
          <a:p>
            <a:pPr algn="ctr"/>
            <a:r>
              <a:rPr lang="en-US" b="1" dirty="0">
                <a:solidFill>
                  <a:schemeClr val="accent6">
                    <a:lumMod val="75000"/>
                  </a:schemeClr>
                </a:solidFill>
              </a:rPr>
              <a:t>Events analyzed for SGPS PS-PVR</a:t>
            </a:r>
          </a:p>
        </p:txBody>
      </p:sp>
      <p:cxnSp>
        <p:nvCxnSpPr>
          <p:cNvPr id="13" name="Straight Arrow Connector 12">
            <a:extLst>
              <a:ext uri="{FF2B5EF4-FFF2-40B4-BE49-F238E27FC236}">
                <a16:creationId xmlns:a16="http://schemas.microsoft.com/office/drawing/2014/main" id="{894F2EA9-2570-8B51-0778-D65AE69D11F1}"/>
              </a:ext>
            </a:extLst>
          </p:cNvPr>
          <p:cNvCxnSpPr>
            <a:cxnSpLocks/>
          </p:cNvCxnSpPr>
          <p:nvPr/>
        </p:nvCxnSpPr>
        <p:spPr>
          <a:xfrm>
            <a:off x="2997181" y="2075765"/>
            <a:ext cx="551237" cy="106072"/>
          </a:xfrm>
          <a:prstGeom prst="straightConnector1">
            <a:avLst/>
          </a:prstGeom>
          <a:ln>
            <a:solidFill>
              <a:srgbClr val="0099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4F279CF6-BC97-DE4E-6233-4BA7CADD8014}"/>
              </a:ext>
            </a:extLst>
          </p:cNvPr>
          <p:cNvCxnSpPr>
            <a:cxnSpLocks/>
          </p:cNvCxnSpPr>
          <p:nvPr/>
        </p:nvCxnSpPr>
        <p:spPr>
          <a:xfrm flipH="1">
            <a:off x="3794249" y="1981200"/>
            <a:ext cx="1228847" cy="200637"/>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7BF26A76-96D2-65A7-387B-A69991828457}"/>
              </a:ext>
            </a:extLst>
          </p:cNvPr>
          <p:cNvCxnSpPr>
            <a:cxnSpLocks/>
          </p:cNvCxnSpPr>
          <p:nvPr/>
        </p:nvCxnSpPr>
        <p:spPr>
          <a:xfrm flipH="1">
            <a:off x="5222118" y="2358781"/>
            <a:ext cx="532480" cy="197466"/>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2" name="Footer Placeholder 5">
            <a:extLst>
              <a:ext uri="{FF2B5EF4-FFF2-40B4-BE49-F238E27FC236}">
                <a16:creationId xmlns:a16="http://schemas.microsoft.com/office/drawing/2014/main" id="{8AE242D1-D47F-2103-3387-C55F3337C0A4}"/>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prstClr val="white"/>
                </a:solidFill>
              </a:rPr>
              <a:t>These GOES-19 data are preliminary, non-operational data and are undergoing testing. Users bear all responsibility for inspecting the data prior to use and for the manner in which the data are utilized.</a:t>
            </a:r>
          </a:p>
        </p:txBody>
      </p:sp>
      <p:sp>
        <p:nvSpPr>
          <p:cNvPr id="3" name="TextBox 2">
            <a:extLst>
              <a:ext uri="{FF2B5EF4-FFF2-40B4-BE49-F238E27FC236}">
                <a16:creationId xmlns:a16="http://schemas.microsoft.com/office/drawing/2014/main" id="{67DA992D-F69B-236F-BD29-60709EA3DCEF}"/>
              </a:ext>
            </a:extLst>
          </p:cNvPr>
          <p:cNvSpPr txBox="1"/>
          <p:nvPr/>
        </p:nvSpPr>
        <p:spPr>
          <a:xfrm>
            <a:off x="1167062" y="5552318"/>
            <a:ext cx="70866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b="1" i="1" dirty="0">
                <a:solidFill>
                  <a:schemeClr val="tx1"/>
                </a:solidFill>
              </a:rPr>
              <a:t>SEP event of 9-10 October 2024 is largest event to date in Solar Cycle 25 (peak &gt;10 MeV proton flux = 1810 pfu)</a:t>
            </a:r>
            <a:endParaRPr lang="en-US" b="1" i="1" baseline="30000" dirty="0">
              <a:solidFill>
                <a:schemeClr val="tx1"/>
              </a:solidFill>
            </a:endParaRPr>
          </a:p>
        </p:txBody>
      </p:sp>
    </p:spTree>
    <p:extLst>
      <p:ext uri="{BB962C8B-B14F-4D97-AF65-F5344CB8AC3E}">
        <p14:creationId xmlns:p14="http://schemas.microsoft.com/office/powerpoint/2010/main" val="4161747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Product Quality Assessment</a:t>
            </a:r>
          </a:p>
        </p:txBody>
      </p:sp>
      <p:sp>
        <p:nvSpPr>
          <p:cNvPr id="3" name="Content Placeholder 2"/>
          <p:cNvSpPr>
            <a:spLocks noGrp="1"/>
          </p:cNvSpPr>
          <p:nvPr>
            <p:ph idx="1"/>
          </p:nvPr>
        </p:nvSpPr>
        <p:spPr>
          <a:xfrm>
            <a:off x="457200" y="1465262"/>
            <a:ext cx="8229600" cy="5087937"/>
          </a:xfrm>
        </p:spPr>
        <p:txBody>
          <a:bodyPr/>
          <a:lstStyle/>
          <a:p>
            <a:pPr>
              <a:buFont typeface="Arial" panose="020B0604020202020204" pitchFamily="34" charset="0"/>
              <a:buChar char="•"/>
            </a:pPr>
            <a:r>
              <a:rPr lang="en-US" dirty="0"/>
              <a:t>PLPTs for Provisional</a:t>
            </a:r>
          </a:p>
          <a:p>
            <a:pPr>
              <a:buFont typeface="Arial" panose="020B0604020202020204" pitchFamily="34" charset="0"/>
              <a:buChar char="•"/>
            </a:pPr>
            <a:r>
              <a:rPr lang="en-US" dirty="0"/>
              <a:t>Top Level Evaluation</a:t>
            </a:r>
          </a:p>
          <a:p>
            <a:pPr>
              <a:buFont typeface="Arial" panose="020B0604020202020204" pitchFamily="34" charset="0"/>
              <a:buChar char="•"/>
            </a:pPr>
            <a:r>
              <a:rPr lang="en-US" dirty="0"/>
              <a:t>Provisional Performance Baseline Status</a:t>
            </a:r>
          </a:p>
          <a:p>
            <a:pPr>
              <a:buFont typeface="Arial" panose="020B0604020202020204" pitchFamily="34" charset="0"/>
              <a:buChar char="•"/>
            </a:pPr>
            <a:endParaRPr lang="en-US" dirty="0"/>
          </a:p>
          <a:p>
            <a:pPr>
              <a:buFont typeface="Arial" panose="020B0604020202020204" pitchFamily="34" charset="0"/>
              <a:buChar char="•"/>
            </a:pPr>
            <a:r>
              <a:rPr lang="en-US" sz="2000" dirty="0"/>
              <a:t>Note: ACE/SIS Level 2 data starting 30 Sept 2024 (BR 2606 and later) are not expected to be available until the end of January 2025.  This is due to increased temperatures &amp; noise around the December solstice as the instrument continues to age (see SIS L2 Release Notes, https://izw1.caltech.edu/ACE/ASC/DATA/level2/sis/</a:t>
            </a:r>
            <a:r>
              <a:rPr lang="en-US" sz="2000" dirty="0" err="1"/>
              <a:t>sis_release_notes</a:t>
            </a:r>
            <a:r>
              <a:rPr lang="en-US" sz="2000" dirty="0"/>
              <a:t>). </a:t>
            </a:r>
          </a:p>
          <a:p>
            <a:pPr>
              <a:buFont typeface="Arial" panose="020B0604020202020204" pitchFamily="34" charset="0"/>
              <a:buChar char="•"/>
            </a:pPr>
            <a:r>
              <a:rPr lang="en-US" sz="2000" dirty="0"/>
              <a:t>Therefore, in this PS-PVR, evaluation of G19 EHIS during the 9-10 Oct 2024 SEP event is limited to comparisons with G19 SGPS and G16 &amp; G18 EHIS.</a:t>
            </a:r>
          </a:p>
          <a:p>
            <a:pPr>
              <a:buFont typeface="Arial" panose="020B0604020202020204" pitchFamily="34" charset="0"/>
              <a:buChar char="•"/>
            </a:pPr>
            <a:r>
              <a:rPr lang="en-US" sz="2000" dirty="0"/>
              <a:t>This still satisfies the RIMP criteria.</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16</a:t>
            </a:fld>
            <a:endParaRPr lang="en-US" altLang="en-US" dirty="0"/>
          </a:p>
        </p:txBody>
      </p:sp>
    </p:spTree>
    <p:extLst>
      <p:ext uri="{BB962C8B-B14F-4D97-AF65-F5344CB8AC3E}">
        <p14:creationId xmlns:p14="http://schemas.microsoft.com/office/powerpoint/2010/main" val="1897654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PLPTs for Provisional</a:t>
            </a:r>
          </a:p>
        </p:txBody>
      </p:sp>
      <p:sp>
        <p:nvSpPr>
          <p:cNvPr id="3" name="Content Placeholder 2"/>
          <p:cNvSpPr>
            <a:spLocks noGrp="1"/>
          </p:cNvSpPr>
          <p:nvPr>
            <p:ph idx="1"/>
          </p:nvPr>
        </p:nvSpPr>
        <p:spPr>
          <a:xfrm>
            <a:off x="457200" y="1263381"/>
            <a:ext cx="8382000" cy="5264401"/>
          </a:xfrm>
        </p:spPr>
        <p:txBody>
          <a:bodyPr/>
          <a:lstStyle/>
          <a:p>
            <a:pPr>
              <a:buFont typeface="Arial" panose="020B0604020202020204" pitchFamily="34" charset="0"/>
              <a:buChar char="•"/>
            </a:pPr>
            <a:r>
              <a:rPr lang="en-US" sz="1800" dirty="0"/>
              <a:t>PLPT-SEI-004: Solar Energetic Particle (SEP) Cross-Comparison</a:t>
            </a:r>
          </a:p>
          <a:p>
            <a:pPr lvl="1">
              <a:buFont typeface="Arial" panose="020B0604020202020204" pitchFamily="34" charset="0"/>
              <a:buChar char="•"/>
            </a:pPr>
            <a:r>
              <a:rPr lang="en-US" sz="1600" dirty="0"/>
              <a:t>Event on 09-10 Oct 2024 (largest event since G19 launch) permits cross-calibration of H1-H5, HE1-HE2 and a few heavy ion species (C, O) in lowest energy channel</a:t>
            </a:r>
          </a:p>
          <a:p>
            <a:pPr lvl="1">
              <a:buFont typeface="Arial" panose="020B0604020202020204" pitchFamily="34" charset="0"/>
              <a:buChar char="•"/>
            </a:pPr>
            <a:r>
              <a:rPr lang="en-US" sz="1600" dirty="0"/>
              <a:t>Solar wind dynamic pressure (</a:t>
            </a:r>
            <a:r>
              <a:rPr lang="en-US" sz="1600" dirty="0" err="1"/>
              <a:t>Pdyn</a:t>
            </a:r>
            <a:r>
              <a:rPr lang="en-US" sz="1600" dirty="0"/>
              <a:t>) was greater than 10 </a:t>
            </a:r>
            <a:r>
              <a:rPr lang="en-US" sz="1600" dirty="0" err="1"/>
              <a:t>nPa</a:t>
            </a:r>
            <a:r>
              <a:rPr lang="en-US" sz="1600" dirty="0"/>
              <a:t> for several hours during this event (10 Oct 2024, 16-22 UT)</a:t>
            </a:r>
          </a:p>
          <a:p>
            <a:pPr lvl="2"/>
            <a:r>
              <a:rPr lang="en-US" sz="1400" dirty="0"/>
              <a:t>When </a:t>
            </a:r>
            <a:r>
              <a:rPr lang="en-US" sz="1400" dirty="0" err="1"/>
              <a:t>Pdyn</a:t>
            </a:r>
            <a:r>
              <a:rPr lang="en-US" sz="1400" dirty="0"/>
              <a:t> &gt; 10 </a:t>
            </a:r>
            <a:r>
              <a:rPr lang="en-US" sz="1400" dirty="0" err="1"/>
              <a:t>nPa</a:t>
            </a:r>
            <a:r>
              <a:rPr lang="en-US" sz="1400" dirty="0"/>
              <a:t>, SEP anisotropies and local time differences in the magnetosphere are greatly reduced</a:t>
            </a:r>
          </a:p>
          <a:p>
            <a:pPr lvl="2"/>
            <a:r>
              <a:rPr lang="en-US" sz="1400" dirty="0"/>
              <a:t>This permits reliable cross-calibration between different look directions and satellites (Rodriguez et al., 2014)</a:t>
            </a:r>
          </a:p>
          <a:p>
            <a:pPr>
              <a:buFont typeface="Arial" panose="020B0604020202020204" pitchFamily="34" charset="0"/>
              <a:buChar char="•"/>
            </a:pPr>
            <a:r>
              <a:rPr lang="en-US" sz="1800" dirty="0"/>
              <a:t>PLPT-SEI-006: Backgrounds</a:t>
            </a:r>
          </a:p>
          <a:p>
            <a:pPr lvl="1">
              <a:buFont typeface="Arial" panose="020B0604020202020204" pitchFamily="34" charset="0"/>
              <a:buChar char="•"/>
            </a:pPr>
            <a:r>
              <a:rPr lang="en-US" sz="1600" dirty="0"/>
              <a:t>Important indicator of instrument performance</a:t>
            </a:r>
          </a:p>
          <a:p>
            <a:pPr lvl="1">
              <a:buFont typeface="Arial" panose="020B0604020202020204" pitchFamily="34" charset="0"/>
              <a:buChar char="•"/>
            </a:pPr>
            <a:r>
              <a:rPr lang="en-US" sz="1600" dirty="0"/>
              <a:t>The original purpose of this PLPT was to determine whether backgrounds are consistent with model predictions of galactic cosmic ray (GCR) fluxes</a:t>
            </a:r>
          </a:p>
          <a:p>
            <a:pPr lvl="1">
              <a:buFont typeface="Arial" panose="020B0604020202020204" pitchFamily="34" charset="0"/>
              <a:buChar char="•"/>
            </a:pPr>
            <a:r>
              <a:rPr lang="en-US" sz="1600" dirty="0"/>
              <a:t>Past results (GOES 16-18) have been mixed</a:t>
            </a:r>
          </a:p>
          <a:p>
            <a:pPr lvl="1">
              <a:buFont typeface="Arial" panose="020B0604020202020204" pitchFamily="34" charset="0"/>
              <a:buChar char="•"/>
            </a:pPr>
            <a:r>
              <a:rPr lang="en-US" sz="1600" dirty="0"/>
              <a:t>The 4-month period following the turn-on of GOES-19 EHIS has been dominated by SEP events; meaningful comparison with GCR models is not possible</a:t>
            </a:r>
          </a:p>
          <a:p>
            <a:pPr lvl="1">
              <a:buFont typeface="Arial" panose="020B0604020202020204" pitchFamily="34" charset="0"/>
              <a:buChar char="•"/>
            </a:pPr>
            <a:r>
              <a:rPr lang="en-US" sz="1600" dirty="0"/>
              <a:t>Instead, a comparison with GOES-16 and GOES-18 EHIS shows that the GOES-19 EHIS backgrounds are in-family - no anomalous noise sources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17</a:t>
            </a:fld>
            <a:endParaRPr lang="en-US" altLang="en-US" dirty="0"/>
          </a:p>
        </p:txBody>
      </p:sp>
    </p:spTree>
    <p:extLst>
      <p:ext uri="{BB962C8B-B14F-4D97-AF65-F5344CB8AC3E}">
        <p14:creationId xmlns:p14="http://schemas.microsoft.com/office/powerpoint/2010/main" val="755760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02A08-2E45-EC41-882E-C10C7F0DE99F}"/>
              </a:ext>
            </a:extLst>
          </p:cNvPr>
          <p:cNvSpPr>
            <a:spLocks noGrp="1"/>
          </p:cNvSpPr>
          <p:nvPr>
            <p:ph type="title"/>
          </p:nvPr>
        </p:nvSpPr>
        <p:spPr/>
        <p:txBody>
          <a:bodyPr/>
          <a:lstStyle/>
          <a:p>
            <a:r>
              <a:rPr lang="en-US" dirty="0"/>
              <a:t>PLPT-SEI-004: </a:t>
            </a:r>
            <a:br>
              <a:rPr lang="en-US" dirty="0"/>
            </a:br>
            <a:r>
              <a:rPr lang="en-US" dirty="0"/>
              <a:t>SEP Cross-Comparison</a:t>
            </a:r>
          </a:p>
        </p:txBody>
      </p:sp>
      <p:sp>
        <p:nvSpPr>
          <p:cNvPr id="3" name="Content Placeholder 2">
            <a:extLst>
              <a:ext uri="{FF2B5EF4-FFF2-40B4-BE49-F238E27FC236}">
                <a16:creationId xmlns:a16="http://schemas.microsoft.com/office/drawing/2014/main" id="{ECF77043-0C95-364B-ABD9-CEFD141FC50C}"/>
              </a:ext>
            </a:extLst>
          </p:cNvPr>
          <p:cNvSpPr>
            <a:spLocks noGrp="1"/>
          </p:cNvSpPr>
          <p:nvPr>
            <p:ph sz="half" idx="1"/>
          </p:nvPr>
        </p:nvSpPr>
        <p:spPr/>
        <p:txBody>
          <a:bodyPr/>
          <a:lstStyle/>
          <a:p>
            <a:pPr>
              <a:buFont typeface="Arial" panose="020B0604020202020204" pitchFamily="34" charset="0"/>
              <a:buChar char="•"/>
            </a:pPr>
            <a:r>
              <a:rPr lang="en-US" sz="2800" dirty="0"/>
              <a:t>H and He: G19/EHIS vs. G16 and G18/EHIS and G19/SGPS </a:t>
            </a:r>
          </a:p>
          <a:p>
            <a:pPr lvl="1">
              <a:buFont typeface="Arial" panose="020B0604020202020204" pitchFamily="34" charset="0"/>
              <a:buChar char="•"/>
            </a:pPr>
            <a:r>
              <a:rPr lang="en-US" sz="2400" dirty="0"/>
              <a:t>10 Oct 2024, 16-22 UT: </a:t>
            </a:r>
            <a:r>
              <a:rPr lang="en-US" sz="2400" dirty="0" err="1"/>
              <a:t>Pdyn</a:t>
            </a:r>
            <a:r>
              <a:rPr lang="en-US" sz="2400" dirty="0"/>
              <a:t> &gt; 10 </a:t>
            </a:r>
            <a:r>
              <a:rPr lang="en-US" sz="2400" dirty="0" err="1"/>
              <a:t>nPa</a:t>
            </a:r>
            <a:endParaRPr lang="en-US" sz="2400" dirty="0"/>
          </a:p>
          <a:p>
            <a:pPr>
              <a:buFont typeface="Arial" panose="020B0604020202020204" pitchFamily="34" charset="0"/>
              <a:buChar char="•"/>
            </a:pPr>
            <a:r>
              <a:rPr lang="en-US" sz="2800" dirty="0"/>
              <a:t>Heavy ions (</a:t>
            </a:r>
            <a:r>
              <a:rPr lang="en-US" dirty="0"/>
              <a:t>C, N, O</a:t>
            </a:r>
            <a:r>
              <a:rPr lang="en-US" sz="2800" dirty="0"/>
              <a:t>): G19/EHIS vs. G16 and G18/EHIS </a:t>
            </a:r>
          </a:p>
          <a:p>
            <a:pPr lvl="1">
              <a:buFont typeface="Arial" panose="020B0604020202020204" pitchFamily="34" charset="0"/>
              <a:buChar char="•"/>
            </a:pPr>
            <a:r>
              <a:rPr lang="en-US" dirty="0"/>
              <a:t>09 Oct 2024 06 UT - 10 Oct 2024 18 UT</a:t>
            </a:r>
          </a:p>
          <a:p>
            <a:pPr lvl="1">
              <a:buFont typeface="Arial" panose="020B0604020202020204" pitchFamily="34" charset="0"/>
              <a:buChar char="•"/>
            </a:pPr>
            <a:endParaRPr lang="en-US" sz="2400" dirty="0"/>
          </a:p>
          <a:p>
            <a:pPr>
              <a:buFont typeface="Arial" panose="020B0604020202020204" pitchFamily="34" charset="0"/>
              <a:buChar char="•"/>
            </a:pPr>
            <a:endParaRPr lang="en-US" sz="2800" dirty="0"/>
          </a:p>
        </p:txBody>
      </p:sp>
      <p:pic>
        <p:nvPicPr>
          <p:cNvPr id="8" name="Content Placeholder 7">
            <a:extLst>
              <a:ext uri="{FF2B5EF4-FFF2-40B4-BE49-F238E27FC236}">
                <a16:creationId xmlns:a16="http://schemas.microsoft.com/office/drawing/2014/main" id="{22928F0E-7D38-2761-4C4A-F5617071165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23999" y="1137059"/>
            <a:ext cx="3829663" cy="3829663"/>
          </a:xfrm>
        </p:spPr>
      </p:pic>
      <p:sp>
        <p:nvSpPr>
          <p:cNvPr id="4" name="Slide Number Placeholder 3">
            <a:extLst>
              <a:ext uri="{FF2B5EF4-FFF2-40B4-BE49-F238E27FC236}">
                <a16:creationId xmlns:a16="http://schemas.microsoft.com/office/drawing/2014/main" id="{C9E30044-A9B3-3642-AC91-2B5FBB7E5D33}"/>
              </a:ext>
            </a:extLst>
          </p:cNvPr>
          <p:cNvSpPr>
            <a:spLocks noGrp="1"/>
          </p:cNvSpPr>
          <p:nvPr>
            <p:ph type="sldNum" sz="quarter" idx="12"/>
          </p:nvPr>
        </p:nvSpPr>
        <p:spPr/>
        <p:txBody>
          <a:bodyPr/>
          <a:lstStyle/>
          <a:p>
            <a:fld id="{615ADB79-25D6-47C0-AB51-22A13A0BBB50}" type="slidenum">
              <a:rPr lang="en-US" altLang="en-US" smtClean="0"/>
              <a:pPr/>
              <a:t>18</a:t>
            </a:fld>
            <a:endParaRPr lang="en-US" altLang="en-US" dirty="0"/>
          </a:p>
        </p:txBody>
      </p:sp>
      <p:pic>
        <p:nvPicPr>
          <p:cNvPr id="10" name="Picture 9">
            <a:extLst>
              <a:ext uri="{FF2B5EF4-FFF2-40B4-BE49-F238E27FC236}">
                <a16:creationId xmlns:a16="http://schemas.microsoft.com/office/drawing/2014/main" id="{501D2700-A4BE-DEB0-06E8-C55308F123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0328" y="5003866"/>
            <a:ext cx="4154072" cy="1364645"/>
          </a:xfrm>
          <a:prstGeom prst="rect">
            <a:avLst/>
          </a:prstGeom>
        </p:spPr>
      </p:pic>
      <p:sp>
        <p:nvSpPr>
          <p:cNvPr id="11" name="TextBox 10">
            <a:extLst>
              <a:ext uri="{FF2B5EF4-FFF2-40B4-BE49-F238E27FC236}">
                <a16:creationId xmlns:a16="http://schemas.microsoft.com/office/drawing/2014/main" id="{80151466-EC7F-D427-DC10-95C696D6EFAB}"/>
              </a:ext>
            </a:extLst>
          </p:cNvPr>
          <p:cNvSpPr txBox="1"/>
          <p:nvPr/>
        </p:nvSpPr>
        <p:spPr>
          <a:xfrm>
            <a:off x="5029200" y="5202230"/>
            <a:ext cx="1981200" cy="400110"/>
          </a:xfrm>
          <a:prstGeom prst="rect">
            <a:avLst/>
          </a:prstGeom>
          <a:noFill/>
        </p:spPr>
        <p:txBody>
          <a:bodyPr wrap="square" rtlCol="0">
            <a:spAutoFit/>
          </a:bodyPr>
          <a:lstStyle/>
          <a:p>
            <a:r>
              <a:rPr lang="en-US" sz="1000" dirty="0">
                <a:solidFill>
                  <a:srgbClr val="7030A0"/>
                </a:solidFill>
              </a:rPr>
              <a:t>NASA GSFC </a:t>
            </a:r>
            <a:r>
              <a:rPr lang="en-US" sz="1000" dirty="0" err="1">
                <a:solidFill>
                  <a:srgbClr val="7030A0"/>
                </a:solidFill>
              </a:rPr>
              <a:t>CDAWeb</a:t>
            </a:r>
            <a:r>
              <a:rPr lang="en-US" sz="1000" dirty="0">
                <a:solidFill>
                  <a:srgbClr val="7030A0"/>
                </a:solidFill>
              </a:rPr>
              <a:t> OMNI data (J. H. King and N. </a:t>
            </a:r>
            <a:r>
              <a:rPr lang="en-US" sz="1000" dirty="0" err="1">
                <a:solidFill>
                  <a:srgbClr val="7030A0"/>
                </a:solidFill>
              </a:rPr>
              <a:t>Papitashvili</a:t>
            </a:r>
            <a:r>
              <a:rPr lang="en-US" sz="1000" dirty="0">
                <a:solidFill>
                  <a:srgbClr val="7030A0"/>
                </a:solidFill>
              </a:rPr>
              <a:t>)</a:t>
            </a:r>
          </a:p>
        </p:txBody>
      </p:sp>
      <p:sp>
        <p:nvSpPr>
          <p:cNvPr id="12" name="Footer Placeholder 5">
            <a:extLst>
              <a:ext uri="{FF2B5EF4-FFF2-40B4-BE49-F238E27FC236}">
                <a16:creationId xmlns:a16="http://schemas.microsoft.com/office/drawing/2014/main" id="{0D1B27AC-BC50-92BE-933B-8403DC34CBEF}"/>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prstClr val="white"/>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815460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FF2AE92F-1D29-D97B-0A64-6B224C3BE6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634" y="1371600"/>
            <a:ext cx="8147303" cy="4526280"/>
          </a:xfrm>
        </p:spPr>
      </p:pic>
      <p:sp>
        <p:nvSpPr>
          <p:cNvPr id="5" name="Title 4">
            <a:extLst>
              <a:ext uri="{FF2B5EF4-FFF2-40B4-BE49-F238E27FC236}">
                <a16:creationId xmlns:a16="http://schemas.microsoft.com/office/drawing/2014/main" id="{25AC7AC7-7685-79A4-E068-C871D59FD39F}"/>
              </a:ext>
            </a:extLst>
          </p:cNvPr>
          <p:cNvSpPr>
            <a:spLocks noGrp="1"/>
          </p:cNvSpPr>
          <p:nvPr>
            <p:ph type="title"/>
          </p:nvPr>
        </p:nvSpPr>
        <p:spPr/>
        <p:txBody>
          <a:bodyPr/>
          <a:lstStyle/>
          <a:p>
            <a:r>
              <a:rPr lang="en-US" dirty="0"/>
              <a:t>PLPT-SEI-004: G19 vs. G16 EHIS Hydrogen H1</a:t>
            </a:r>
          </a:p>
        </p:txBody>
      </p:sp>
      <p:sp>
        <p:nvSpPr>
          <p:cNvPr id="9" name="Rectangle 8">
            <a:extLst>
              <a:ext uri="{FF2B5EF4-FFF2-40B4-BE49-F238E27FC236}">
                <a16:creationId xmlns:a16="http://schemas.microsoft.com/office/drawing/2014/main" id="{FDB717DE-FE20-A31E-9E1C-24AD967BC960}"/>
              </a:ext>
            </a:extLst>
          </p:cNvPr>
          <p:cNvSpPr/>
          <p:nvPr/>
        </p:nvSpPr>
        <p:spPr>
          <a:xfrm>
            <a:off x="1623414" y="5791200"/>
            <a:ext cx="5965350" cy="584775"/>
          </a:xfrm>
          <a:prstGeom prst="rect">
            <a:avLst/>
          </a:prstGeom>
          <a:solidFill>
            <a:schemeClr val="tx2">
              <a:lumMod val="20000"/>
              <a:lumOff val="80000"/>
            </a:schemeClr>
          </a:solidFill>
        </p:spPr>
        <p:txBody>
          <a:bodyPr wrap="square">
            <a:spAutoFit/>
          </a:bodyPr>
          <a:lstStyle/>
          <a:p>
            <a:pPr algn="ctr"/>
            <a:r>
              <a:rPr lang="en-US" sz="1600" b="1" i="1" dirty="0"/>
              <a:t>G19 EHIS H1 fluxes are 1.76x the G16 EHIS H1 fluxes (non-prime) based on ODR fit: m = 1.76 +/- 0.04</a:t>
            </a:r>
          </a:p>
        </p:txBody>
      </p:sp>
      <p:sp>
        <p:nvSpPr>
          <p:cNvPr id="3" name="Footer Placeholder 5">
            <a:extLst>
              <a:ext uri="{FF2B5EF4-FFF2-40B4-BE49-F238E27FC236}">
                <a16:creationId xmlns:a16="http://schemas.microsoft.com/office/drawing/2014/main" id="{EA344C24-8F47-C770-00FD-356150FCC24C}"/>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prstClr val="white"/>
                </a:solidFill>
              </a:rPr>
              <a:t>These GOES-19 data are preliminary, non-operational data and are undergoing testing. Users bear all responsibility for inspecting the data prior to use and for the manner in which the data are utilized.</a:t>
            </a:r>
          </a:p>
        </p:txBody>
      </p:sp>
      <p:sp>
        <p:nvSpPr>
          <p:cNvPr id="2" name="Rectangle 1">
            <a:extLst>
              <a:ext uri="{FF2B5EF4-FFF2-40B4-BE49-F238E27FC236}">
                <a16:creationId xmlns:a16="http://schemas.microsoft.com/office/drawing/2014/main" id="{193B17B7-8187-AB62-B66B-8D7BAD5F714D}"/>
              </a:ext>
            </a:extLst>
          </p:cNvPr>
          <p:cNvSpPr/>
          <p:nvPr/>
        </p:nvSpPr>
        <p:spPr>
          <a:xfrm>
            <a:off x="5791200" y="4114800"/>
            <a:ext cx="2549692" cy="276999"/>
          </a:xfrm>
          <a:prstGeom prst="rect">
            <a:avLst/>
          </a:prstGeom>
          <a:solidFill>
            <a:schemeClr val="tx2">
              <a:lumMod val="20000"/>
              <a:lumOff val="80000"/>
            </a:schemeClr>
          </a:solidFill>
        </p:spPr>
        <p:txBody>
          <a:bodyPr wrap="square">
            <a:spAutoFit/>
          </a:bodyPr>
          <a:lstStyle/>
          <a:p>
            <a:pPr algn="ctr"/>
            <a:r>
              <a:rPr lang="en-US" sz="1200" b="1" i="1" dirty="0"/>
              <a:t>Outliers are due to natural variability</a:t>
            </a:r>
          </a:p>
        </p:txBody>
      </p:sp>
    </p:spTree>
    <p:extLst>
      <p:ext uri="{BB962C8B-B14F-4D97-AF65-F5344CB8AC3E}">
        <p14:creationId xmlns:p14="http://schemas.microsoft.com/office/powerpoint/2010/main" val="895780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Outline</a:t>
            </a:r>
          </a:p>
        </p:txBody>
      </p:sp>
      <p:sp>
        <p:nvSpPr>
          <p:cNvPr id="3" name="Content Placeholder 2"/>
          <p:cNvSpPr>
            <a:spLocks noGrp="1"/>
          </p:cNvSpPr>
          <p:nvPr>
            <p:ph idx="1"/>
          </p:nvPr>
        </p:nvSpPr>
        <p:spPr>
          <a:xfrm>
            <a:off x="457200" y="1465262"/>
            <a:ext cx="8229600" cy="5011738"/>
          </a:xfrm>
        </p:spPr>
        <p:txBody>
          <a:bodyPr>
            <a:normAutofit/>
          </a:bodyPr>
          <a:lstStyle/>
          <a:p>
            <a:pPr>
              <a:buFont typeface="Arial" panose="020B0604020202020204" pitchFamily="34" charset="0"/>
              <a:buChar char="•"/>
            </a:pPr>
            <a:r>
              <a:rPr lang="en-US" dirty="0"/>
              <a:t>Introduction </a:t>
            </a:r>
          </a:p>
          <a:p>
            <a:pPr>
              <a:buFont typeface="Arial" panose="020B0604020202020204" pitchFamily="34" charset="0"/>
              <a:buChar char="•"/>
            </a:pPr>
            <a:r>
              <a:rPr lang="en-US" dirty="0"/>
              <a:t>Path to Provisional</a:t>
            </a:r>
          </a:p>
          <a:p>
            <a:pPr>
              <a:buFont typeface="Arial" panose="020B0604020202020204" pitchFamily="34" charset="0"/>
              <a:buChar char="•"/>
            </a:pPr>
            <a:r>
              <a:rPr lang="en-US" dirty="0"/>
              <a:t>Product Quality Evaluation (PLPTs)</a:t>
            </a:r>
          </a:p>
          <a:p>
            <a:pPr>
              <a:buFont typeface="Arial" panose="020B0604020202020204" pitchFamily="34" charset="0"/>
              <a:buChar char="•"/>
            </a:pPr>
            <a:r>
              <a:rPr lang="en-US" dirty="0"/>
              <a:t>Provisional Maturity Assessment</a:t>
            </a:r>
          </a:p>
          <a:p>
            <a:pPr>
              <a:buFont typeface="Arial" panose="020B0604020202020204" pitchFamily="34" charset="0"/>
              <a:buChar char="•"/>
            </a:pPr>
            <a:r>
              <a:rPr lang="en-US" dirty="0"/>
              <a:t>Path to Full Validation Maturity</a:t>
            </a:r>
          </a:p>
          <a:p>
            <a:pPr>
              <a:buFont typeface="Arial" panose="020B0604020202020204" pitchFamily="34" charset="0"/>
              <a:buChar char="•"/>
            </a:pPr>
            <a:r>
              <a:rPr lang="en-US" dirty="0"/>
              <a:t>Summary and Recommendations</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2</a:t>
            </a:fld>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C5BA2FA-199E-4CD5-EEFC-E7935761D4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634" y="1371600"/>
            <a:ext cx="8146731" cy="4525962"/>
          </a:xfrm>
        </p:spPr>
      </p:pic>
      <p:sp>
        <p:nvSpPr>
          <p:cNvPr id="5" name="Title 4">
            <a:extLst>
              <a:ext uri="{FF2B5EF4-FFF2-40B4-BE49-F238E27FC236}">
                <a16:creationId xmlns:a16="http://schemas.microsoft.com/office/drawing/2014/main" id="{25AC7AC7-7685-79A4-E068-C871D59FD39F}"/>
              </a:ext>
            </a:extLst>
          </p:cNvPr>
          <p:cNvSpPr>
            <a:spLocks noGrp="1"/>
          </p:cNvSpPr>
          <p:nvPr>
            <p:ph type="title"/>
          </p:nvPr>
        </p:nvSpPr>
        <p:spPr/>
        <p:txBody>
          <a:bodyPr/>
          <a:lstStyle/>
          <a:p>
            <a:r>
              <a:rPr lang="en-US" dirty="0"/>
              <a:t>PLPT-SEI-004: G19 vs. G16 EHIS Hydrogen H3</a:t>
            </a:r>
          </a:p>
        </p:txBody>
      </p:sp>
      <p:sp>
        <p:nvSpPr>
          <p:cNvPr id="9" name="Rectangle 8">
            <a:extLst>
              <a:ext uri="{FF2B5EF4-FFF2-40B4-BE49-F238E27FC236}">
                <a16:creationId xmlns:a16="http://schemas.microsoft.com/office/drawing/2014/main" id="{FDB717DE-FE20-A31E-9E1C-24AD967BC960}"/>
              </a:ext>
            </a:extLst>
          </p:cNvPr>
          <p:cNvSpPr/>
          <p:nvPr/>
        </p:nvSpPr>
        <p:spPr>
          <a:xfrm>
            <a:off x="1623414" y="5791200"/>
            <a:ext cx="5965350" cy="584775"/>
          </a:xfrm>
          <a:prstGeom prst="rect">
            <a:avLst/>
          </a:prstGeom>
          <a:solidFill>
            <a:schemeClr val="tx2">
              <a:lumMod val="20000"/>
              <a:lumOff val="80000"/>
            </a:schemeClr>
          </a:solidFill>
        </p:spPr>
        <p:txBody>
          <a:bodyPr wrap="square">
            <a:spAutoFit/>
          </a:bodyPr>
          <a:lstStyle/>
          <a:p>
            <a:pPr algn="ctr"/>
            <a:r>
              <a:rPr lang="en-US" sz="1600" b="1" i="1" dirty="0"/>
              <a:t>G19 EHIS H3 fluxes are 1.55x the G16 EHIS H3 fluxes (non-prime) based on ODR fit: m = 1.55 +/- 0.16</a:t>
            </a:r>
          </a:p>
        </p:txBody>
      </p:sp>
      <p:sp>
        <p:nvSpPr>
          <p:cNvPr id="3" name="Footer Placeholder 5">
            <a:extLst>
              <a:ext uri="{FF2B5EF4-FFF2-40B4-BE49-F238E27FC236}">
                <a16:creationId xmlns:a16="http://schemas.microsoft.com/office/drawing/2014/main" id="{EA344C24-8F47-C770-00FD-356150FCC24C}"/>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prstClr val="white"/>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3514012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1EA73217-74E3-2CE2-E1D9-8EAFA90070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634" y="1341438"/>
            <a:ext cx="8146731" cy="4525962"/>
          </a:xfrm>
        </p:spPr>
      </p:pic>
      <p:sp>
        <p:nvSpPr>
          <p:cNvPr id="2" name="Title 1">
            <a:extLst>
              <a:ext uri="{FF2B5EF4-FFF2-40B4-BE49-F238E27FC236}">
                <a16:creationId xmlns:a16="http://schemas.microsoft.com/office/drawing/2014/main" id="{92C8E61D-D57A-CF14-91FD-6C1891F04DE3}"/>
              </a:ext>
            </a:extLst>
          </p:cNvPr>
          <p:cNvSpPr>
            <a:spLocks noGrp="1"/>
          </p:cNvSpPr>
          <p:nvPr>
            <p:ph type="title"/>
          </p:nvPr>
        </p:nvSpPr>
        <p:spPr/>
        <p:txBody>
          <a:bodyPr/>
          <a:lstStyle/>
          <a:p>
            <a:r>
              <a:rPr lang="en-US" dirty="0"/>
              <a:t>PLPT-SEI-004: G19 vs. G16 EHIS Helium HE1</a:t>
            </a:r>
          </a:p>
        </p:txBody>
      </p:sp>
      <p:sp>
        <p:nvSpPr>
          <p:cNvPr id="4" name="Slide Number Placeholder 3">
            <a:extLst>
              <a:ext uri="{FF2B5EF4-FFF2-40B4-BE49-F238E27FC236}">
                <a16:creationId xmlns:a16="http://schemas.microsoft.com/office/drawing/2014/main" id="{2D5C24B8-D513-B3B4-0AE4-AB3D90ACDF11}"/>
              </a:ext>
            </a:extLst>
          </p:cNvPr>
          <p:cNvSpPr>
            <a:spLocks noGrp="1"/>
          </p:cNvSpPr>
          <p:nvPr>
            <p:ph type="sldNum" sz="quarter" idx="12"/>
          </p:nvPr>
        </p:nvSpPr>
        <p:spPr/>
        <p:txBody>
          <a:bodyPr/>
          <a:lstStyle/>
          <a:p>
            <a:fld id="{615ADB79-25D6-47C0-AB51-22A13A0BBB50}" type="slidenum">
              <a:rPr lang="en-US" altLang="en-US" smtClean="0"/>
              <a:pPr/>
              <a:t>21</a:t>
            </a:fld>
            <a:endParaRPr lang="en-US" altLang="en-US" dirty="0"/>
          </a:p>
        </p:txBody>
      </p:sp>
      <p:sp>
        <p:nvSpPr>
          <p:cNvPr id="7" name="Rectangle 6">
            <a:extLst>
              <a:ext uri="{FF2B5EF4-FFF2-40B4-BE49-F238E27FC236}">
                <a16:creationId xmlns:a16="http://schemas.microsoft.com/office/drawing/2014/main" id="{1851B29B-A0A5-6FFD-0DB3-3A4A832B3099}"/>
              </a:ext>
            </a:extLst>
          </p:cNvPr>
          <p:cNvSpPr/>
          <p:nvPr/>
        </p:nvSpPr>
        <p:spPr>
          <a:xfrm>
            <a:off x="1623414" y="5771575"/>
            <a:ext cx="5965350" cy="584775"/>
          </a:xfrm>
          <a:prstGeom prst="rect">
            <a:avLst/>
          </a:prstGeom>
          <a:solidFill>
            <a:schemeClr val="tx2">
              <a:lumMod val="20000"/>
              <a:lumOff val="80000"/>
            </a:schemeClr>
          </a:solidFill>
        </p:spPr>
        <p:txBody>
          <a:bodyPr wrap="square">
            <a:spAutoFit/>
          </a:bodyPr>
          <a:lstStyle/>
          <a:p>
            <a:pPr algn="ctr"/>
            <a:r>
              <a:rPr lang="en-US" sz="1600" b="1" i="1" dirty="0"/>
              <a:t>G19 EHIS HE1 fluxes are 1.81x the G16 EHIS HE1 fluxes (non-prime) based on ODR fit: m = 1.81 +/- 0.04</a:t>
            </a:r>
          </a:p>
        </p:txBody>
      </p:sp>
      <p:sp>
        <p:nvSpPr>
          <p:cNvPr id="13" name="Footer Placeholder 5">
            <a:extLst>
              <a:ext uri="{FF2B5EF4-FFF2-40B4-BE49-F238E27FC236}">
                <a16:creationId xmlns:a16="http://schemas.microsoft.com/office/drawing/2014/main" id="{5B043852-447C-69A4-53E0-3CB09FE5621D}"/>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prstClr val="white"/>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896109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7B1FC-7A4C-1978-19FE-C6BA4D304156}"/>
              </a:ext>
            </a:extLst>
          </p:cNvPr>
          <p:cNvSpPr>
            <a:spLocks noGrp="1"/>
          </p:cNvSpPr>
          <p:nvPr>
            <p:ph type="title"/>
          </p:nvPr>
        </p:nvSpPr>
        <p:spPr/>
        <p:txBody>
          <a:bodyPr/>
          <a:lstStyle/>
          <a:p>
            <a:r>
              <a:rPr lang="en-US" dirty="0"/>
              <a:t>PLPT-SEI-004: EHIS H and He cross-comparisons, L1b (prime) </a:t>
            </a:r>
          </a:p>
        </p:txBody>
      </p:sp>
      <p:graphicFrame>
        <p:nvGraphicFramePr>
          <p:cNvPr id="6" name="Content Placeholder 5">
            <a:extLst>
              <a:ext uri="{FF2B5EF4-FFF2-40B4-BE49-F238E27FC236}">
                <a16:creationId xmlns:a16="http://schemas.microsoft.com/office/drawing/2014/main" id="{63E6F688-33D8-CBC5-7A58-3209B242667B}"/>
              </a:ext>
            </a:extLst>
          </p:cNvPr>
          <p:cNvGraphicFramePr>
            <a:graphicFrameLocks noGrp="1"/>
          </p:cNvGraphicFramePr>
          <p:nvPr>
            <p:ph idx="1"/>
            <p:extLst>
              <p:ext uri="{D42A27DB-BD31-4B8C-83A1-F6EECF244321}">
                <p14:modId xmlns:p14="http://schemas.microsoft.com/office/powerpoint/2010/main" val="1020737175"/>
              </p:ext>
            </p:extLst>
          </p:nvPr>
        </p:nvGraphicFramePr>
        <p:xfrm>
          <a:off x="457200" y="1465263"/>
          <a:ext cx="8229600" cy="25958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979957964"/>
                    </a:ext>
                  </a:extLst>
                </a:gridCol>
                <a:gridCol w="2057400">
                  <a:extLst>
                    <a:ext uri="{9D8B030D-6E8A-4147-A177-3AD203B41FA5}">
                      <a16:colId xmlns:a16="http://schemas.microsoft.com/office/drawing/2014/main" val="2164158980"/>
                    </a:ext>
                  </a:extLst>
                </a:gridCol>
                <a:gridCol w="2590800">
                  <a:extLst>
                    <a:ext uri="{9D8B030D-6E8A-4147-A177-3AD203B41FA5}">
                      <a16:colId xmlns:a16="http://schemas.microsoft.com/office/drawing/2014/main" val="280348329"/>
                    </a:ext>
                  </a:extLst>
                </a:gridCol>
                <a:gridCol w="2362200">
                  <a:extLst>
                    <a:ext uri="{9D8B030D-6E8A-4147-A177-3AD203B41FA5}">
                      <a16:colId xmlns:a16="http://schemas.microsoft.com/office/drawing/2014/main" val="3178782498"/>
                    </a:ext>
                  </a:extLst>
                </a:gridCol>
              </a:tblGrid>
              <a:tr h="370840">
                <a:tc>
                  <a:txBody>
                    <a:bodyPr/>
                    <a:lstStyle/>
                    <a:p>
                      <a:pPr algn="ctr"/>
                      <a:endParaRPr lang="en-US"/>
                    </a:p>
                  </a:txBody>
                  <a:tcPr/>
                </a:tc>
                <a:tc>
                  <a:txBody>
                    <a:bodyPr/>
                    <a:lstStyle/>
                    <a:p>
                      <a:pPr algn="ctr"/>
                      <a:r>
                        <a:rPr lang="en-US" dirty="0"/>
                        <a:t>G19 vs. G16</a:t>
                      </a:r>
                    </a:p>
                  </a:txBody>
                  <a:tcPr/>
                </a:tc>
                <a:tc>
                  <a:txBody>
                    <a:bodyPr/>
                    <a:lstStyle/>
                    <a:p>
                      <a:pPr algn="ctr"/>
                      <a:r>
                        <a:rPr lang="en-US" dirty="0"/>
                        <a:t>G19 vs. G18</a:t>
                      </a:r>
                    </a:p>
                  </a:txBody>
                  <a:tcPr/>
                </a:tc>
                <a:tc>
                  <a:txBody>
                    <a:bodyPr/>
                    <a:lstStyle/>
                    <a:p>
                      <a:pPr algn="ctr"/>
                      <a:r>
                        <a:rPr lang="en-US" dirty="0"/>
                        <a:t>G18 vs. G16</a:t>
                      </a:r>
                    </a:p>
                  </a:txBody>
                  <a:tcPr/>
                </a:tc>
                <a:extLst>
                  <a:ext uri="{0D108BD9-81ED-4DB2-BD59-A6C34878D82A}">
                    <a16:rowId xmlns:a16="http://schemas.microsoft.com/office/drawing/2014/main" val="1955645896"/>
                  </a:ext>
                </a:extLst>
              </a:tr>
              <a:tr h="370840">
                <a:tc>
                  <a:txBody>
                    <a:bodyPr/>
                    <a:lstStyle/>
                    <a:p>
                      <a:pPr algn="ctr"/>
                      <a:r>
                        <a:rPr lang="en-US" dirty="0"/>
                        <a:t>H1</a:t>
                      </a:r>
                    </a:p>
                  </a:txBody>
                  <a:tcPr/>
                </a:tc>
                <a:tc>
                  <a:txBody>
                    <a:bodyPr/>
                    <a:lstStyle/>
                    <a:p>
                      <a:pPr algn="ctr"/>
                      <a:r>
                        <a:rPr lang="en-US" dirty="0"/>
                        <a:t>1.53 ± 0.09</a:t>
                      </a:r>
                    </a:p>
                  </a:txBody>
                  <a:tcPr/>
                </a:tc>
                <a:tc>
                  <a:txBody>
                    <a:bodyPr/>
                    <a:lstStyle/>
                    <a:p>
                      <a:pPr algn="ctr"/>
                      <a:r>
                        <a:rPr lang="en-US" dirty="0"/>
                        <a:t>1.64 ± 0.14</a:t>
                      </a:r>
                    </a:p>
                  </a:txBody>
                  <a:tcPr/>
                </a:tc>
                <a:tc>
                  <a:txBody>
                    <a:bodyPr/>
                    <a:lstStyle/>
                    <a:p>
                      <a:pPr algn="ctr"/>
                      <a:r>
                        <a:rPr lang="en-US" dirty="0"/>
                        <a:t>0.92 ± 0.10</a:t>
                      </a:r>
                    </a:p>
                  </a:txBody>
                  <a:tcPr/>
                </a:tc>
                <a:extLst>
                  <a:ext uri="{0D108BD9-81ED-4DB2-BD59-A6C34878D82A}">
                    <a16:rowId xmlns:a16="http://schemas.microsoft.com/office/drawing/2014/main" val="1613048359"/>
                  </a:ext>
                </a:extLst>
              </a:tr>
              <a:tr h="370840">
                <a:tc>
                  <a:txBody>
                    <a:bodyPr/>
                    <a:lstStyle/>
                    <a:p>
                      <a:pPr algn="ctr"/>
                      <a:r>
                        <a:rPr lang="en-US" dirty="0"/>
                        <a:t>H2</a:t>
                      </a:r>
                    </a:p>
                  </a:txBody>
                  <a:tcPr/>
                </a:tc>
                <a:tc>
                  <a:txBody>
                    <a:bodyPr/>
                    <a:lstStyle/>
                    <a:p>
                      <a:pPr algn="ctr"/>
                      <a:r>
                        <a:rPr lang="en-US" dirty="0"/>
                        <a:t>0.71 ± 0.07</a:t>
                      </a:r>
                    </a:p>
                  </a:txBody>
                  <a:tcPr/>
                </a:tc>
                <a:tc>
                  <a:txBody>
                    <a:bodyPr/>
                    <a:lstStyle/>
                    <a:p>
                      <a:pPr algn="ctr"/>
                      <a:r>
                        <a:rPr lang="en-US" dirty="0"/>
                        <a:t>0.96 ± 0.08</a:t>
                      </a:r>
                    </a:p>
                  </a:txBody>
                  <a:tcPr/>
                </a:tc>
                <a:tc>
                  <a:txBody>
                    <a:bodyPr/>
                    <a:lstStyle/>
                    <a:p>
                      <a:pPr algn="ctr"/>
                      <a:r>
                        <a:rPr lang="en-US" dirty="0"/>
                        <a:t>0.74 ± 0.08</a:t>
                      </a:r>
                    </a:p>
                  </a:txBody>
                  <a:tcPr/>
                </a:tc>
                <a:extLst>
                  <a:ext uri="{0D108BD9-81ED-4DB2-BD59-A6C34878D82A}">
                    <a16:rowId xmlns:a16="http://schemas.microsoft.com/office/drawing/2014/main" val="1380977578"/>
                  </a:ext>
                </a:extLst>
              </a:tr>
              <a:tr h="370840">
                <a:tc>
                  <a:txBody>
                    <a:bodyPr/>
                    <a:lstStyle/>
                    <a:p>
                      <a:pPr algn="ctr"/>
                      <a:r>
                        <a:rPr lang="en-US" dirty="0"/>
                        <a:t>H3</a:t>
                      </a:r>
                    </a:p>
                  </a:txBody>
                  <a:tcPr/>
                </a:tc>
                <a:tc>
                  <a:txBody>
                    <a:bodyPr/>
                    <a:lstStyle/>
                    <a:p>
                      <a:pPr algn="ctr"/>
                      <a:r>
                        <a:rPr lang="en-US" dirty="0"/>
                        <a:t>1.55 ± 0.18</a:t>
                      </a:r>
                    </a:p>
                  </a:txBody>
                  <a:tcPr/>
                </a:tc>
                <a:tc>
                  <a:txBody>
                    <a:bodyPr/>
                    <a:lstStyle/>
                    <a:p>
                      <a:pPr algn="ctr"/>
                      <a:r>
                        <a:rPr lang="en-US" dirty="0"/>
                        <a:t>1.14 ± 0.12</a:t>
                      </a:r>
                    </a:p>
                  </a:txBody>
                  <a:tcPr/>
                </a:tc>
                <a:tc>
                  <a:txBody>
                    <a:bodyPr/>
                    <a:lstStyle/>
                    <a:p>
                      <a:pPr algn="ctr"/>
                      <a:r>
                        <a:rPr lang="en-US" dirty="0"/>
                        <a:t>1.37 ± 0.17</a:t>
                      </a:r>
                    </a:p>
                  </a:txBody>
                  <a:tcPr/>
                </a:tc>
                <a:extLst>
                  <a:ext uri="{0D108BD9-81ED-4DB2-BD59-A6C34878D82A}">
                    <a16:rowId xmlns:a16="http://schemas.microsoft.com/office/drawing/2014/main" val="257615169"/>
                  </a:ext>
                </a:extLst>
              </a:tr>
              <a:tr h="370840">
                <a:tc>
                  <a:txBody>
                    <a:bodyPr/>
                    <a:lstStyle/>
                    <a:p>
                      <a:pPr algn="ctr"/>
                      <a:r>
                        <a:rPr lang="en-US" dirty="0"/>
                        <a:t>H4</a:t>
                      </a:r>
                    </a:p>
                  </a:txBody>
                  <a:tcPr/>
                </a:tc>
                <a:tc>
                  <a:txBody>
                    <a:bodyPr/>
                    <a:lstStyle/>
                    <a:p>
                      <a:pPr algn="ctr"/>
                      <a:r>
                        <a:rPr lang="en-US" dirty="0"/>
                        <a:t>1.47 ± 0.22</a:t>
                      </a:r>
                    </a:p>
                  </a:txBody>
                  <a:tcPr/>
                </a:tc>
                <a:tc>
                  <a:txBody>
                    <a:bodyPr/>
                    <a:lstStyle/>
                    <a:p>
                      <a:pPr algn="ctr"/>
                      <a:r>
                        <a:rPr lang="en-US" dirty="0"/>
                        <a:t>1.34 ± 0.19</a:t>
                      </a:r>
                    </a:p>
                  </a:txBody>
                  <a:tcPr/>
                </a:tc>
                <a:tc>
                  <a:txBody>
                    <a:bodyPr/>
                    <a:lstStyle/>
                    <a:p>
                      <a:pPr algn="ctr"/>
                      <a:r>
                        <a:rPr lang="en-US" dirty="0"/>
                        <a:t>1.12 ± 0.19</a:t>
                      </a:r>
                    </a:p>
                  </a:txBody>
                  <a:tcPr/>
                </a:tc>
                <a:extLst>
                  <a:ext uri="{0D108BD9-81ED-4DB2-BD59-A6C34878D82A}">
                    <a16:rowId xmlns:a16="http://schemas.microsoft.com/office/drawing/2014/main" val="3057910859"/>
                  </a:ext>
                </a:extLst>
              </a:tr>
              <a:tr h="370840">
                <a:tc>
                  <a:txBody>
                    <a:bodyPr/>
                    <a:lstStyle/>
                    <a:p>
                      <a:pPr algn="ctr"/>
                      <a:r>
                        <a:rPr lang="en-US" dirty="0"/>
                        <a:t>H5</a:t>
                      </a:r>
                    </a:p>
                  </a:txBody>
                  <a:tcPr/>
                </a:tc>
                <a:tc>
                  <a:txBody>
                    <a:bodyPr/>
                    <a:lstStyle/>
                    <a:p>
                      <a:pPr algn="ctr"/>
                      <a:r>
                        <a:rPr lang="en-US" dirty="0"/>
                        <a:t>1.07 ± 0.21</a:t>
                      </a:r>
                    </a:p>
                  </a:txBody>
                  <a:tcPr/>
                </a:tc>
                <a:tc>
                  <a:txBody>
                    <a:bodyPr/>
                    <a:lstStyle/>
                    <a:p>
                      <a:pPr algn="ctr"/>
                      <a:r>
                        <a:rPr lang="en-US" dirty="0"/>
                        <a:t>1.16 ± 0.22</a:t>
                      </a:r>
                    </a:p>
                  </a:txBody>
                  <a:tcPr/>
                </a:tc>
                <a:tc>
                  <a:txBody>
                    <a:bodyPr/>
                    <a:lstStyle/>
                    <a:p>
                      <a:pPr algn="ctr"/>
                      <a:r>
                        <a:rPr lang="en-US" dirty="0"/>
                        <a:t>0.92 ± 0.17</a:t>
                      </a:r>
                    </a:p>
                  </a:txBody>
                  <a:tcPr/>
                </a:tc>
                <a:extLst>
                  <a:ext uri="{0D108BD9-81ED-4DB2-BD59-A6C34878D82A}">
                    <a16:rowId xmlns:a16="http://schemas.microsoft.com/office/drawing/2014/main" val="2847358330"/>
                  </a:ext>
                </a:extLst>
              </a:tr>
              <a:tr h="370840">
                <a:tc>
                  <a:txBody>
                    <a:bodyPr/>
                    <a:lstStyle/>
                    <a:p>
                      <a:pPr algn="ctr"/>
                      <a:r>
                        <a:rPr lang="en-US" dirty="0"/>
                        <a:t>HE1</a:t>
                      </a:r>
                    </a:p>
                  </a:txBody>
                  <a:tcPr/>
                </a:tc>
                <a:tc>
                  <a:txBody>
                    <a:bodyPr/>
                    <a:lstStyle/>
                    <a:p>
                      <a:pPr algn="ctr"/>
                      <a:r>
                        <a:rPr lang="en-US" dirty="0"/>
                        <a:t>1.32 ± 0.06</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1.62 ± 0.07</a:t>
                      </a:r>
                    </a:p>
                  </a:txBody>
                  <a:tcPr/>
                </a:tc>
                <a:tc>
                  <a:txBody>
                    <a:bodyPr/>
                    <a:lstStyle/>
                    <a:p>
                      <a:pPr algn="ctr"/>
                      <a:r>
                        <a:rPr lang="en-US" dirty="0"/>
                        <a:t>0.81 ± 0.04</a:t>
                      </a:r>
                    </a:p>
                  </a:txBody>
                  <a:tcPr/>
                </a:tc>
                <a:extLst>
                  <a:ext uri="{0D108BD9-81ED-4DB2-BD59-A6C34878D82A}">
                    <a16:rowId xmlns:a16="http://schemas.microsoft.com/office/drawing/2014/main" val="1212562900"/>
                  </a:ext>
                </a:extLst>
              </a:tr>
            </a:tbl>
          </a:graphicData>
        </a:graphic>
      </p:graphicFrame>
      <p:sp>
        <p:nvSpPr>
          <p:cNvPr id="4" name="Slide Number Placeholder 3">
            <a:extLst>
              <a:ext uri="{FF2B5EF4-FFF2-40B4-BE49-F238E27FC236}">
                <a16:creationId xmlns:a16="http://schemas.microsoft.com/office/drawing/2014/main" id="{2191F41F-787F-0755-BC72-2E46DF3C7B00}"/>
              </a:ext>
            </a:extLst>
          </p:cNvPr>
          <p:cNvSpPr>
            <a:spLocks noGrp="1"/>
          </p:cNvSpPr>
          <p:nvPr>
            <p:ph type="sldNum" sz="quarter" idx="12"/>
          </p:nvPr>
        </p:nvSpPr>
        <p:spPr/>
        <p:txBody>
          <a:bodyPr/>
          <a:lstStyle/>
          <a:p>
            <a:fld id="{615ADB79-25D6-47C0-AB51-22A13A0BBB50}" type="slidenum">
              <a:rPr lang="en-US" altLang="en-US" smtClean="0"/>
              <a:pPr/>
              <a:t>22</a:t>
            </a:fld>
            <a:endParaRPr lang="en-US" altLang="en-US" dirty="0"/>
          </a:p>
        </p:txBody>
      </p:sp>
      <p:sp>
        <p:nvSpPr>
          <p:cNvPr id="5" name="Footer Placeholder 5">
            <a:extLst>
              <a:ext uri="{FF2B5EF4-FFF2-40B4-BE49-F238E27FC236}">
                <a16:creationId xmlns:a16="http://schemas.microsoft.com/office/drawing/2014/main" id="{0DF0F9A5-ACBD-0AF3-F758-96DBD9C8B996}"/>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prstClr val="white"/>
                </a:solidFill>
              </a:rPr>
              <a:t>These GOES-19 data are preliminary, non-operational data and are undergoing testing. Users bear all responsibility for inspecting the data prior to use and for the manner in which the data are utilized.</a:t>
            </a:r>
          </a:p>
        </p:txBody>
      </p:sp>
      <p:sp>
        <p:nvSpPr>
          <p:cNvPr id="7" name="TextBox 6">
            <a:extLst>
              <a:ext uri="{FF2B5EF4-FFF2-40B4-BE49-F238E27FC236}">
                <a16:creationId xmlns:a16="http://schemas.microsoft.com/office/drawing/2014/main" id="{FCA9248D-68BB-AE8F-DACA-C8A3689DEF2C}"/>
              </a:ext>
            </a:extLst>
          </p:cNvPr>
          <p:cNvSpPr txBox="1"/>
          <p:nvPr/>
        </p:nvSpPr>
        <p:spPr>
          <a:xfrm>
            <a:off x="457200" y="4114800"/>
            <a:ext cx="8229600"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Prime fluxes (side scintillator not in logic circuit)</a:t>
            </a:r>
          </a:p>
          <a:p>
            <a:pPr marL="285750" indent="-285750">
              <a:buFont typeface="Arial" panose="020B0604020202020204" pitchFamily="34" charset="0"/>
              <a:buChar char="•"/>
            </a:pPr>
            <a:r>
              <a:rPr lang="en-US" dirty="0">
                <a:solidFill>
                  <a:schemeClr val="bg1"/>
                </a:solidFill>
              </a:rPr>
              <a:t>10 Oct 2024, 16-19 UT: period of </a:t>
            </a:r>
            <a:r>
              <a:rPr lang="en-US" dirty="0" err="1">
                <a:solidFill>
                  <a:schemeClr val="bg1"/>
                </a:solidFill>
              </a:rPr>
              <a:t>Pdyn</a:t>
            </a:r>
            <a:r>
              <a:rPr lang="en-US" dirty="0">
                <a:solidFill>
                  <a:schemeClr val="bg1"/>
                </a:solidFill>
              </a:rPr>
              <a:t> &gt; 10 </a:t>
            </a:r>
            <a:r>
              <a:rPr lang="en-US" dirty="0" err="1">
                <a:solidFill>
                  <a:schemeClr val="bg1"/>
                </a:solidFill>
              </a:rPr>
              <a:t>nPa</a:t>
            </a:r>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Period shortened to avoid period of G19 repeated prime/non-prime switching </a:t>
            </a:r>
          </a:p>
          <a:p>
            <a:pPr marL="285750" indent="-285750">
              <a:buFont typeface="Arial" panose="020B0604020202020204" pitchFamily="34" charset="0"/>
              <a:buChar char="•"/>
            </a:pPr>
            <a:r>
              <a:rPr lang="en-US" dirty="0">
                <a:solidFill>
                  <a:schemeClr val="bg1"/>
                </a:solidFill>
              </a:rPr>
              <a:t>HE2-HE5 are too close to backgrounds for accurate analysis</a:t>
            </a:r>
          </a:p>
          <a:p>
            <a:pPr marL="285750" indent="-285750">
              <a:buFont typeface="Arial" panose="020B0604020202020204" pitchFamily="34" charset="0"/>
              <a:buChar char="•"/>
            </a:pPr>
            <a:r>
              <a:rPr lang="en-US" dirty="0">
                <a:solidFill>
                  <a:schemeClr val="bg1"/>
                </a:solidFill>
              </a:rPr>
              <a:t>Orthogonal Distance Regression (ODR) fit: </a:t>
            </a:r>
          </a:p>
          <a:p>
            <a:pPr marL="742950" lvl="1" indent="-285750">
              <a:buFont typeface="Arial" panose="020B0604020202020204" pitchFamily="34" charset="0"/>
              <a:buChar char="•"/>
            </a:pPr>
            <a:r>
              <a:rPr lang="en-US" dirty="0">
                <a:solidFill>
                  <a:schemeClr val="bg1"/>
                </a:solidFill>
              </a:rPr>
              <a:t>Accounts for uncertainty in both x and y variables</a:t>
            </a:r>
          </a:p>
          <a:p>
            <a:pPr marL="742950" lvl="1" indent="-285750">
              <a:buFont typeface="Arial" panose="020B0604020202020204" pitchFamily="34" charset="0"/>
              <a:buChar char="•"/>
            </a:pPr>
            <a:r>
              <a:rPr lang="en-US" dirty="0">
                <a:solidFill>
                  <a:schemeClr val="bg1"/>
                </a:solidFill>
              </a:rPr>
              <a:t>Uncertainty in fit increases as data become more noisy</a:t>
            </a:r>
          </a:p>
          <a:p>
            <a:pPr marL="285750" indent="-285750">
              <a:buFont typeface="Arial" panose="020B0604020202020204" pitchFamily="34" charset="0"/>
              <a:buChar char="•"/>
            </a:pPr>
            <a:r>
              <a:rPr lang="en-US" dirty="0">
                <a:solidFill>
                  <a:schemeClr val="bg1"/>
                </a:solidFill>
              </a:rPr>
              <a:t>HE1 is interpolated from SGPS fluxes (ADR 1064)</a:t>
            </a:r>
          </a:p>
        </p:txBody>
      </p:sp>
    </p:spTree>
    <p:extLst>
      <p:ext uri="{BB962C8B-B14F-4D97-AF65-F5344CB8AC3E}">
        <p14:creationId xmlns:p14="http://schemas.microsoft.com/office/powerpoint/2010/main" val="3153217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7B1FC-7A4C-1978-19FE-C6BA4D304156}"/>
              </a:ext>
            </a:extLst>
          </p:cNvPr>
          <p:cNvSpPr>
            <a:spLocks noGrp="1"/>
          </p:cNvSpPr>
          <p:nvPr>
            <p:ph type="title"/>
          </p:nvPr>
        </p:nvSpPr>
        <p:spPr/>
        <p:txBody>
          <a:bodyPr/>
          <a:lstStyle/>
          <a:p>
            <a:r>
              <a:rPr lang="en-US" dirty="0"/>
              <a:t>PLPT-SEI-004: EHIS H and He cross-comparisons, non-prime </a:t>
            </a:r>
          </a:p>
        </p:txBody>
      </p:sp>
      <p:graphicFrame>
        <p:nvGraphicFramePr>
          <p:cNvPr id="6" name="Content Placeholder 5">
            <a:extLst>
              <a:ext uri="{FF2B5EF4-FFF2-40B4-BE49-F238E27FC236}">
                <a16:creationId xmlns:a16="http://schemas.microsoft.com/office/drawing/2014/main" id="{63E6F688-33D8-CBC5-7A58-3209B242667B}"/>
              </a:ext>
            </a:extLst>
          </p:cNvPr>
          <p:cNvGraphicFramePr>
            <a:graphicFrameLocks noGrp="1"/>
          </p:cNvGraphicFramePr>
          <p:nvPr>
            <p:ph idx="1"/>
            <p:extLst>
              <p:ext uri="{D42A27DB-BD31-4B8C-83A1-F6EECF244321}">
                <p14:modId xmlns:p14="http://schemas.microsoft.com/office/powerpoint/2010/main" val="2098017326"/>
              </p:ext>
            </p:extLst>
          </p:nvPr>
        </p:nvGraphicFramePr>
        <p:xfrm>
          <a:off x="457200" y="1465263"/>
          <a:ext cx="8229600" cy="2595880"/>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val="979957964"/>
                    </a:ext>
                  </a:extLst>
                </a:gridCol>
                <a:gridCol w="2438400">
                  <a:extLst>
                    <a:ext uri="{9D8B030D-6E8A-4147-A177-3AD203B41FA5}">
                      <a16:colId xmlns:a16="http://schemas.microsoft.com/office/drawing/2014/main" val="2164158980"/>
                    </a:ext>
                  </a:extLst>
                </a:gridCol>
                <a:gridCol w="2590800">
                  <a:extLst>
                    <a:ext uri="{9D8B030D-6E8A-4147-A177-3AD203B41FA5}">
                      <a16:colId xmlns:a16="http://schemas.microsoft.com/office/drawing/2014/main" val="280348329"/>
                    </a:ext>
                  </a:extLst>
                </a:gridCol>
                <a:gridCol w="2362200">
                  <a:extLst>
                    <a:ext uri="{9D8B030D-6E8A-4147-A177-3AD203B41FA5}">
                      <a16:colId xmlns:a16="http://schemas.microsoft.com/office/drawing/2014/main" val="3178782498"/>
                    </a:ext>
                  </a:extLst>
                </a:gridCol>
              </a:tblGrid>
              <a:tr h="370840">
                <a:tc>
                  <a:txBody>
                    <a:bodyPr/>
                    <a:lstStyle/>
                    <a:p>
                      <a:pPr algn="ctr"/>
                      <a:endParaRPr lang="en-US"/>
                    </a:p>
                  </a:txBody>
                  <a:tcPr/>
                </a:tc>
                <a:tc>
                  <a:txBody>
                    <a:bodyPr/>
                    <a:lstStyle/>
                    <a:p>
                      <a:pPr algn="ctr"/>
                      <a:r>
                        <a:rPr lang="en-US" dirty="0"/>
                        <a:t>G19 vs. G16</a:t>
                      </a:r>
                    </a:p>
                  </a:txBody>
                  <a:tcPr/>
                </a:tc>
                <a:tc>
                  <a:txBody>
                    <a:bodyPr/>
                    <a:lstStyle/>
                    <a:p>
                      <a:pPr algn="ctr"/>
                      <a:r>
                        <a:rPr lang="en-US" dirty="0"/>
                        <a:t>G19 vs. G18</a:t>
                      </a:r>
                    </a:p>
                  </a:txBody>
                  <a:tcPr/>
                </a:tc>
                <a:tc>
                  <a:txBody>
                    <a:bodyPr/>
                    <a:lstStyle/>
                    <a:p>
                      <a:pPr algn="ctr"/>
                      <a:r>
                        <a:rPr lang="en-US" dirty="0"/>
                        <a:t>G18 vs. G16</a:t>
                      </a:r>
                    </a:p>
                  </a:txBody>
                  <a:tcPr/>
                </a:tc>
                <a:extLst>
                  <a:ext uri="{0D108BD9-81ED-4DB2-BD59-A6C34878D82A}">
                    <a16:rowId xmlns:a16="http://schemas.microsoft.com/office/drawing/2014/main" val="1955645896"/>
                  </a:ext>
                </a:extLst>
              </a:tr>
              <a:tr h="370840">
                <a:tc>
                  <a:txBody>
                    <a:bodyPr/>
                    <a:lstStyle/>
                    <a:p>
                      <a:pPr algn="ctr"/>
                      <a:r>
                        <a:rPr lang="en-US" dirty="0"/>
                        <a:t>H1</a:t>
                      </a:r>
                    </a:p>
                  </a:txBody>
                  <a:tcPr/>
                </a:tc>
                <a:tc>
                  <a:txBody>
                    <a:bodyPr/>
                    <a:lstStyle/>
                    <a:p>
                      <a:pPr algn="ctr"/>
                      <a:r>
                        <a:rPr lang="en-US" dirty="0"/>
                        <a:t>1.76 ± 0.04</a:t>
                      </a:r>
                    </a:p>
                  </a:txBody>
                  <a:tcPr/>
                </a:tc>
                <a:tc>
                  <a:txBody>
                    <a:bodyPr/>
                    <a:lstStyle/>
                    <a:p>
                      <a:pPr algn="ctr"/>
                      <a:r>
                        <a:rPr lang="en-US" dirty="0"/>
                        <a:t>1.29 ± 0.04</a:t>
                      </a:r>
                    </a:p>
                  </a:txBody>
                  <a:tcPr/>
                </a:tc>
                <a:tc>
                  <a:txBody>
                    <a:bodyPr/>
                    <a:lstStyle/>
                    <a:p>
                      <a:pPr algn="ctr"/>
                      <a:r>
                        <a:rPr lang="en-US" dirty="0"/>
                        <a:t>1.38 ± 0.06</a:t>
                      </a:r>
                    </a:p>
                  </a:txBody>
                  <a:tcPr/>
                </a:tc>
                <a:extLst>
                  <a:ext uri="{0D108BD9-81ED-4DB2-BD59-A6C34878D82A}">
                    <a16:rowId xmlns:a16="http://schemas.microsoft.com/office/drawing/2014/main" val="1613048359"/>
                  </a:ext>
                </a:extLst>
              </a:tr>
              <a:tr h="370840">
                <a:tc>
                  <a:txBody>
                    <a:bodyPr/>
                    <a:lstStyle/>
                    <a:p>
                      <a:pPr algn="ctr"/>
                      <a:r>
                        <a:rPr lang="en-US" dirty="0"/>
                        <a:t>H2</a:t>
                      </a:r>
                    </a:p>
                  </a:txBody>
                  <a:tcPr/>
                </a:tc>
                <a:tc>
                  <a:txBody>
                    <a:bodyPr/>
                    <a:lstStyle/>
                    <a:p>
                      <a:pPr algn="ctr"/>
                      <a:r>
                        <a:rPr lang="en-US" dirty="0"/>
                        <a:t>0.71 ± 0.04</a:t>
                      </a:r>
                    </a:p>
                  </a:txBody>
                  <a:tcPr/>
                </a:tc>
                <a:tc>
                  <a:txBody>
                    <a:bodyPr/>
                    <a:lstStyle/>
                    <a:p>
                      <a:pPr algn="ctr"/>
                      <a:r>
                        <a:rPr lang="en-US" dirty="0"/>
                        <a:t>0.91 ± 0.04</a:t>
                      </a:r>
                    </a:p>
                  </a:txBody>
                  <a:tcPr/>
                </a:tc>
                <a:tc>
                  <a:txBody>
                    <a:bodyPr/>
                    <a:lstStyle/>
                    <a:p>
                      <a:pPr algn="ctr"/>
                      <a:r>
                        <a:rPr lang="en-US" dirty="0"/>
                        <a:t>0.78 ± 0.05</a:t>
                      </a:r>
                    </a:p>
                  </a:txBody>
                  <a:tcPr/>
                </a:tc>
                <a:extLst>
                  <a:ext uri="{0D108BD9-81ED-4DB2-BD59-A6C34878D82A}">
                    <a16:rowId xmlns:a16="http://schemas.microsoft.com/office/drawing/2014/main" val="1380977578"/>
                  </a:ext>
                </a:extLst>
              </a:tr>
              <a:tr h="370840">
                <a:tc>
                  <a:txBody>
                    <a:bodyPr/>
                    <a:lstStyle/>
                    <a:p>
                      <a:pPr algn="ctr"/>
                      <a:r>
                        <a:rPr lang="en-US" dirty="0"/>
                        <a:t>H3</a:t>
                      </a:r>
                    </a:p>
                  </a:txBody>
                  <a:tcPr/>
                </a:tc>
                <a:tc>
                  <a:txBody>
                    <a:bodyPr/>
                    <a:lstStyle/>
                    <a:p>
                      <a:pPr algn="ctr"/>
                      <a:r>
                        <a:rPr lang="en-US" dirty="0"/>
                        <a:t>1.55 ± 0.16</a:t>
                      </a:r>
                    </a:p>
                  </a:txBody>
                  <a:tcPr/>
                </a:tc>
                <a:tc>
                  <a:txBody>
                    <a:bodyPr/>
                    <a:lstStyle/>
                    <a:p>
                      <a:pPr algn="ctr"/>
                      <a:r>
                        <a:rPr lang="en-US" dirty="0"/>
                        <a:t>1.00 ± 0.08</a:t>
                      </a:r>
                    </a:p>
                  </a:txBody>
                  <a:tcPr/>
                </a:tc>
                <a:tc>
                  <a:txBody>
                    <a:bodyPr/>
                    <a:lstStyle/>
                    <a:p>
                      <a:pPr algn="ctr"/>
                      <a:r>
                        <a:rPr lang="en-US" dirty="0"/>
                        <a:t>1.54 ± 0.16</a:t>
                      </a:r>
                    </a:p>
                  </a:txBody>
                  <a:tcPr/>
                </a:tc>
                <a:extLst>
                  <a:ext uri="{0D108BD9-81ED-4DB2-BD59-A6C34878D82A}">
                    <a16:rowId xmlns:a16="http://schemas.microsoft.com/office/drawing/2014/main" val="257615169"/>
                  </a:ext>
                </a:extLst>
              </a:tr>
              <a:tr h="370840">
                <a:tc>
                  <a:txBody>
                    <a:bodyPr/>
                    <a:lstStyle/>
                    <a:p>
                      <a:pPr algn="ctr"/>
                      <a:r>
                        <a:rPr lang="en-US" dirty="0"/>
                        <a:t>H4</a:t>
                      </a:r>
                    </a:p>
                  </a:txBody>
                  <a:tcPr/>
                </a:tc>
                <a:tc>
                  <a:txBody>
                    <a:bodyPr/>
                    <a:lstStyle/>
                    <a:p>
                      <a:pPr algn="ctr"/>
                      <a:r>
                        <a:rPr lang="en-US" dirty="0"/>
                        <a:t>1.79 ± 0.18</a:t>
                      </a:r>
                    </a:p>
                  </a:txBody>
                  <a:tcPr/>
                </a:tc>
                <a:tc>
                  <a:txBody>
                    <a:bodyPr/>
                    <a:lstStyle/>
                    <a:p>
                      <a:pPr algn="ctr"/>
                      <a:r>
                        <a:rPr lang="en-US" dirty="0"/>
                        <a:t>1.52 ± 0.18</a:t>
                      </a:r>
                    </a:p>
                  </a:txBody>
                  <a:tcPr/>
                </a:tc>
                <a:tc>
                  <a:txBody>
                    <a:bodyPr/>
                    <a:lstStyle/>
                    <a:p>
                      <a:pPr algn="ctr"/>
                      <a:r>
                        <a:rPr lang="en-US" dirty="0"/>
                        <a:t>1.19 ± 0.14</a:t>
                      </a:r>
                    </a:p>
                  </a:txBody>
                  <a:tcPr/>
                </a:tc>
                <a:extLst>
                  <a:ext uri="{0D108BD9-81ED-4DB2-BD59-A6C34878D82A}">
                    <a16:rowId xmlns:a16="http://schemas.microsoft.com/office/drawing/2014/main" val="3057910859"/>
                  </a:ext>
                </a:extLst>
              </a:tr>
              <a:tr h="370840">
                <a:tc>
                  <a:txBody>
                    <a:bodyPr/>
                    <a:lstStyle/>
                    <a:p>
                      <a:pPr algn="ctr"/>
                      <a:r>
                        <a:rPr lang="en-US" dirty="0"/>
                        <a:t>H5</a:t>
                      </a:r>
                    </a:p>
                  </a:txBody>
                  <a:tcPr/>
                </a:tc>
                <a:tc>
                  <a:txBody>
                    <a:bodyPr/>
                    <a:lstStyle/>
                    <a:p>
                      <a:pPr algn="ctr"/>
                      <a:r>
                        <a:rPr lang="en-US" dirty="0"/>
                        <a:t>1.65 ± 0.27</a:t>
                      </a:r>
                    </a:p>
                  </a:txBody>
                  <a:tcPr/>
                </a:tc>
                <a:tc>
                  <a:txBody>
                    <a:bodyPr/>
                    <a:lstStyle/>
                    <a:p>
                      <a:pPr algn="ctr"/>
                      <a:r>
                        <a:rPr lang="en-US" dirty="0"/>
                        <a:t>1.32 ± 0.22</a:t>
                      </a:r>
                    </a:p>
                  </a:txBody>
                  <a:tcPr/>
                </a:tc>
                <a:tc>
                  <a:txBody>
                    <a:bodyPr/>
                    <a:lstStyle/>
                    <a:p>
                      <a:pPr algn="ctr"/>
                      <a:r>
                        <a:rPr lang="en-US" dirty="0"/>
                        <a:t>1.23 ± 0.21</a:t>
                      </a:r>
                    </a:p>
                  </a:txBody>
                  <a:tcPr/>
                </a:tc>
                <a:extLst>
                  <a:ext uri="{0D108BD9-81ED-4DB2-BD59-A6C34878D82A}">
                    <a16:rowId xmlns:a16="http://schemas.microsoft.com/office/drawing/2014/main" val="2847358330"/>
                  </a:ext>
                </a:extLst>
              </a:tr>
              <a:tr h="370840">
                <a:tc>
                  <a:txBody>
                    <a:bodyPr/>
                    <a:lstStyle/>
                    <a:p>
                      <a:pPr algn="ctr"/>
                      <a:r>
                        <a:rPr lang="en-US" dirty="0"/>
                        <a:t>HE1</a:t>
                      </a:r>
                    </a:p>
                  </a:txBody>
                  <a:tcPr/>
                </a:tc>
                <a:tc>
                  <a:txBody>
                    <a:bodyPr/>
                    <a:lstStyle/>
                    <a:p>
                      <a:pPr algn="ctr"/>
                      <a:r>
                        <a:rPr lang="en-US" dirty="0"/>
                        <a:t>1.81 ± 0.04</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1.27 ± 0.03</a:t>
                      </a:r>
                    </a:p>
                  </a:txBody>
                  <a:tcPr/>
                </a:tc>
                <a:tc>
                  <a:txBody>
                    <a:bodyPr/>
                    <a:lstStyle/>
                    <a:p>
                      <a:pPr algn="ctr"/>
                      <a:r>
                        <a:rPr lang="en-US" dirty="0"/>
                        <a:t>1.44 ± 0.05</a:t>
                      </a:r>
                    </a:p>
                  </a:txBody>
                  <a:tcPr/>
                </a:tc>
                <a:extLst>
                  <a:ext uri="{0D108BD9-81ED-4DB2-BD59-A6C34878D82A}">
                    <a16:rowId xmlns:a16="http://schemas.microsoft.com/office/drawing/2014/main" val="1212562900"/>
                  </a:ext>
                </a:extLst>
              </a:tr>
            </a:tbl>
          </a:graphicData>
        </a:graphic>
      </p:graphicFrame>
      <p:sp>
        <p:nvSpPr>
          <p:cNvPr id="4" name="Slide Number Placeholder 3">
            <a:extLst>
              <a:ext uri="{FF2B5EF4-FFF2-40B4-BE49-F238E27FC236}">
                <a16:creationId xmlns:a16="http://schemas.microsoft.com/office/drawing/2014/main" id="{2191F41F-787F-0755-BC72-2E46DF3C7B00}"/>
              </a:ext>
            </a:extLst>
          </p:cNvPr>
          <p:cNvSpPr>
            <a:spLocks noGrp="1"/>
          </p:cNvSpPr>
          <p:nvPr>
            <p:ph type="sldNum" sz="quarter" idx="12"/>
          </p:nvPr>
        </p:nvSpPr>
        <p:spPr/>
        <p:txBody>
          <a:bodyPr/>
          <a:lstStyle/>
          <a:p>
            <a:fld id="{615ADB79-25D6-47C0-AB51-22A13A0BBB50}" type="slidenum">
              <a:rPr lang="en-US" altLang="en-US" smtClean="0"/>
              <a:pPr/>
              <a:t>23</a:t>
            </a:fld>
            <a:endParaRPr lang="en-US" altLang="en-US" dirty="0"/>
          </a:p>
        </p:txBody>
      </p:sp>
      <p:sp>
        <p:nvSpPr>
          <p:cNvPr id="5" name="Footer Placeholder 5">
            <a:extLst>
              <a:ext uri="{FF2B5EF4-FFF2-40B4-BE49-F238E27FC236}">
                <a16:creationId xmlns:a16="http://schemas.microsoft.com/office/drawing/2014/main" id="{0DF0F9A5-ACBD-0AF3-F758-96DBD9C8B996}"/>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prstClr val="white"/>
                </a:solidFill>
              </a:rPr>
              <a:t>These GOES-19 data are preliminary, non-operational data and are undergoing testing. Users bear all responsibility for inspecting the data prior to use and for the manner in which the data are utilized.</a:t>
            </a:r>
          </a:p>
        </p:txBody>
      </p:sp>
      <p:sp>
        <p:nvSpPr>
          <p:cNvPr id="7" name="TextBox 6">
            <a:extLst>
              <a:ext uri="{FF2B5EF4-FFF2-40B4-BE49-F238E27FC236}">
                <a16:creationId xmlns:a16="http://schemas.microsoft.com/office/drawing/2014/main" id="{FCA9248D-68BB-AE8F-DACA-C8A3689DEF2C}"/>
              </a:ext>
            </a:extLst>
          </p:cNvPr>
          <p:cNvSpPr txBox="1"/>
          <p:nvPr/>
        </p:nvSpPr>
        <p:spPr>
          <a:xfrm>
            <a:off x="1608221" y="4331583"/>
            <a:ext cx="61722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Non-prime fluxes (side scintillator in anti-coincidence)</a:t>
            </a:r>
          </a:p>
          <a:p>
            <a:pPr marL="285750" indent="-285750">
              <a:buFont typeface="Arial" panose="020B0604020202020204" pitchFamily="34" charset="0"/>
              <a:buChar char="•"/>
            </a:pPr>
            <a:r>
              <a:rPr lang="en-US" dirty="0">
                <a:solidFill>
                  <a:schemeClr val="bg1"/>
                </a:solidFill>
              </a:rPr>
              <a:t>10 Oct 2024, 16-22 UT: period of </a:t>
            </a:r>
            <a:r>
              <a:rPr lang="en-US" dirty="0" err="1">
                <a:solidFill>
                  <a:schemeClr val="bg1"/>
                </a:solidFill>
              </a:rPr>
              <a:t>Pdyn</a:t>
            </a:r>
            <a:r>
              <a:rPr lang="en-US" dirty="0">
                <a:solidFill>
                  <a:schemeClr val="bg1"/>
                </a:solidFill>
              </a:rPr>
              <a:t> &gt; 10 </a:t>
            </a:r>
            <a:r>
              <a:rPr lang="en-US" dirty="0" err="1">
                <a:solidFill>
                  <a:schemeClr val="bg1"/>
                </a:solidFill>
              </a:rPr>
              <a:t>nPa</a:t>
            </a:r>
            <a:r>
              <a:rPr lang="en-US" dirty="0">
                <a:solidFill>
                  <a:schemeClr val="bg1"/>
                </a:solidFill>
              </a:rPr>
              <a:t> </a:t>
            </a:r>
          </a:p>
          <a:p>
            <a:pPr marL="285750" indent="-285750">
              <a:buFont typeface="Arial" panose="020B0604020202020204" pitchFamily="34" charset="0"/>
              <a:buChar char="•"/>
            </a:pPr>
            <a:r>
              <a:rPr lang="en-US" dirty="0">
                <a:solidFill>
                  <a:schemeClr val="bg1"/>
                </a:solidFill>
              </a:rPr>
              <a:t>HE2-HE5 are too close to backgrounds for accurate analysis</a:t>
            </a:r>
          </a:p>
          <a:p>
            <a:pPr marL="285750" indent="-285750">
              <a:buFont typeface="Arial" panose="020B0604020202020204" pitchFamily="34" charset="0"/>
              <a:buChar char="•"/>
            </a:pPr>
            <a:r>
              <a:rPr lang="en-US" dirty="0">
                <a:solidFill>
                  <a:schemeClr val="bg1"/>
                </a:solidFill>
              </a:rPr>
              <a:t>Orthogonal Distance Regression (ODR) fit: </a:t>
            </a:r>
          </a:p>
          <a:p>
            <a:pPr marL="742950" lvl="1" indent="-285750">
              <a:buFont typeface="Arial" panose="020B0604020202020204" pitchFamily="34" charset="0"/>
              <a:buChar char="•"/>
            </a:pPr>
            <a:r>
              <a:rPr lang="en-US" dirty="0">
                <a:solidFill>
                  <a:schemeClr val="bg1"/>
                </a:solidFill>
              </a:rPr>
              <a:t>Accounts for uncertainty in both x and y variables</a:t>
            </a:r>
          </a:p>
          <a:p>
            <a:pPr marL="742950" lvl="1" indent="-285750">
              <a:buFont typeface="Arial" panose="020B0604020202020204" pitchFamily="34" charset="0"/>
              <a:buChar char="•"/>
            </a:pPr>
            <a:r>
              <a:rPr lang="en-US" dirty="0">
                <a:solidFill>
                  <a:schemeClr val="bg1"/>
                </a:solidFill>
              </a:rPr>
              <a:t>Uncertainty in fit increases as data become more noisy</a:t>
            </a:r>
          </a:p>
        </p:txBody>
      </p:sp>
    </p:spTree>
    <p:extLst>
      <p:ext uri="{BB962C8B-B14F-4D97-AF65-F5344CB8AC3E}">
        <p14:creationId xmlns:p14="http://schemas.microsoft.com/office/powerpoint/2010/main" val="3790967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6753D-1A42-1C66-9BF5-F1093778B60F}"/>
              </a:ext>
            </a:extLst>
          </p:cNvPr>
          <p:cNvSpPr>
            <a:spLocks noGrp="1"/>
          </p:cNvSpPr>
          <p:nvPr>
            <p:ph type="title"/>
          </p:nvPr>
        </p:nvSpPr>
        <p:spPr/>
        <p:txBody>
          <a:bodyPr/>
          <a:lstStyle/>
          <a:p>
            <a:r>
              <a:rPr lang="en-US" dirty="0"/>
              <a:t>PLPT-SEI-004: Same Satellite, Different Instruments</a:t>
            </a:r>
          </a:p>
        </p:txBody>
      </p:sp>
      <p:graphicFrame>
        <p:nvGraphicFramePr>
          <p:cNvPr id="5" name="Table 5">
            <a:extLst>
              <a:ext uri="{FF2B5EF4-FFF2-40B4-BE49-F238E27FC236}">
                <a16:creationId xmlns:a16="http://schemas.microsoft.com/office/drawing/2014/main" id="{2A4EE138-9E22-9FB0-3D21-3AC9FDA752BC}"/>
              </a:ext>
            </a:extLst>
          </p:cNvPr>
          <p:cNvGraphicFramePr>
            <a:graphicFrameLocks noGrp="1"/>
          </p:cNvGraphicFramePr>
          <p:nvPr>
            <p:ph idx="1"/>
            <p:extLst>
              <p:ext uri="{D42A27DB-BD31-4B8C-83A1-F6EECF244321}">
                <p14:modId xmlns:p14="http://schemas.microsoft.com/office/powerpoint/2010/main" val="2593678823"/>
              </p:ext>
            </p:extLst>
          </p:nvPr>
        </p:nvGraphicFramePr>
        <p:xfrm>
          <a:off x="457200" y="1219200"/>
          <a:ext cx="8229600" cy="375412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1909127967"/>
                    </a:ext>
                  </a:extLst>
                </a:gridCol>
                <a:gridCol w="2743200">
                  <a:extLst>
                    <a:ext uri="{9D8B030D-6E8A-4147-A177-3AD203B41FA5}">
                      <a16:colId xmlns:a16="http://schemas.microsoft.com/office/drawing/2014/main" val="2492207882"/>
                    </a:ext>
                  </a:extLst>
                </a:gridCol>
                <a:gridCol w="2819400">
                  <a:extLst>
                    <a:ext uri="{9D8B030D-6E8A-4147-A177-3AD203B41FA5}">
                      <a16:colId xmlns:a16="http://schemas.microsoft.com/office/drawing/2014/main" val="3273752451"/>
                    </a:ext>
                  </a:extLst>
                </a:gridCol>
              </a:tblGrid>
              <a:tr h="370840">
                <a:tc>
                  <a:txBody>
                    <a:bodyPr/>
                    <a:lstStyle/>
                    <a:p>
                      <a:r>
                        <a:rPr lang="en-US" sz="1600" dirty="0"/>
                        <a:t>Characteristic</a:t>
                      </a:r>
                    </a:p>
                  </a:txBody>
                  <a:tcPr/>
                </a:tc>
                <a:tc>
                  <a:txBody>
                    <a:bodyPr/>
                    <a:lstStyle/>
                    <a:p>
                      <a:r>
                        <a:rPr lang="en-US" sz="1600" dirty="0"/>
                        <a:t>EHIS</a:t>
                      </a:r>
                    </a:p>
                  </a:txBody>
                  <a:tcPr/>
                </a:tc>
                <a:tc>
                  <a:txBody>
                    <a:bodyPr/>
                    <a:lstStyle/>
                    <a:p>
                      <a:r>
                        <a:rPr lang="en-US" sz="1600" dirty="0"/>
                        <a:t>SGPS</a:t>
                      </a:r>
                    </a:p>
                  </a:txBody>
                  <a:tcPr/>
                </a:tc>
                <a:extLst>
                  <a:ext uri="{0D108BD9-81ED-4DB2-BD59-A6C34878D82A}">
                    <a16:rowId xmlns:a16="http://schemas.microsoft.com/office/drawing/2014/main" val="683867324"/>
                  </a:ext>
                </a:extLst>
              </a:tr>
              <a:tr h="370840">
                <a:tc>
                  <a:txBody>
                    <a:bodyPr/>
                    <a:lstStyle/>
                    <a:p>
                      <a:r>
                        <a:rPr lang="en-US" sz="1600" dirty="0"/>
                        <a:t>Look Directions</a:t>
                      </a:r>
                    </a:p>
                  </a:txBody>
                  <a:tcPr/>
                </a:tc>
                <a:tc>
                  <a:txBody>
                    <a:bodyPr/>
                    <a:lstStyle/>
                    <a:p>
                      <a:r>
                        <a:rPr lang="en-US" sz="1600" dirty="0"/>
                        <a:t>1, radially outward</a:t>
                      </a:r>
                    </a:p>
                  </a:txBody>
                  <a:tcPr/>
                </a:tc>
                <a:tc>
                  <a:txBody>
                    <a:bodyPr/>
                    <a:lstStyle/>
                    <a:p>
                      <a:r>
                        <a:rPr lang="en-US" sz="1600" dirty="0"/>
                        <a:t>2, westward and eastward</a:t>
                      </a:r>
                    </a:p>
                  </a:txBody>
                  <a:tcPr/>
                </a:tc>
                <a:extLst>
                  <a:ext uri="{0D108BD9-81ED-4DB2-BD59-A6C34878D82A}">
                    <a16:rowId xmlns:a16="http://schemas.microsoft.com/office/drawing/2014/main" val="4188301042"/>
                  </a:ext>
                </a:extLst>
              </a:tr>
              <a:tr h="370840">
                <a:tc>
                  <a:txBody>
                    <a:bodyPr/>
                    <a:lstStyle/>
                    <a:p>
                      <a:r>
                        <a:rPr lang="en-US" sz="1600" dirty="0"/>
                        <a:t>Field-of-view, full angle</a:t>
                      </a:r>
                    </a:p>
                  </a:txBody>
                  <a:tcPr/>
                </a:tc>
                <a:tc>
                  <a:txBody>
                    <a:bodyPr/>
                    <a:lstStyle/>
                    <a:p>
                      <a:r>
                        <a:rPr lang="en-US" sz="1600" dirty="0"/>
                        <a:t>60</a:t>
                      </a:r>
                      <a:r>
                        <a:rPr lang="en-US" sz="1600" dirty="0">
                          <a:latin typeface="Times New Roman" panose="02020603050405020304" pitchFamily="18" charset="0"/>
                          <a:cs typeface="Times New Roman" panose="02020603050405020304" pitchFamily="18" charset="0"/>
                        </a:rPr>
                        <a:t>º</a:t>
                      </a:r>
                      <a:endParaRPr lang="en-US" sz="1600" dirty="0"/>
                    </a:p>
                  </a:txBody>
                  <a:tcPr/>
                </a:tc>
                <a:tc>
                  <a:txBody>
                    <a:bodyPr/>
                    <a:lstStyle/>
                    <a:p>
                      <a:r>
                        <a:rPr lang="en-US" sz="1600" dirty="0"/>
                        <a:t>T1 &amp; T2: 60</a:t>
                      </a:r>
                      <a:r>
                        <a:rPr lang="en-US" sz="1600" dirty="0">
                          <a:latin typeface="Times New Roman" panose="02020603050405020304" pitchFamily="18" charset="0"/>
                          <a:cs typeface="Times New Roman" panose="02020603050405020304" pitchFamily="18" charset="0"/>
                        </a:rPr>
                        <a:t>º</a:t>
                      </a:r>
                      <a:r>
                        <a:rPr lang="en-US" sz="1600" dirty="0"/>
                        <a:t>, T3: 90</a:t>
                      </a:r>
                      <a:r>
                        <a:rPr lang="en-US" sz="1600" dirty="0">
                          <a:latin typeface="Times New Roman" panose="02020603050405020304" pitchFamily="18" charset="0"/>
                          <a:cs typeface="Times New Roman" panose="02020603050405020304" pitchFamily="18" charset="0"/>
                        </a:rPr>
                        <a:t>º</a:t>
                      </a:r>
                      <a:endParaRPr lang="en-US" sz="1600" dirty="0"/>
                    </a:p>
                  </a:txBody>
                  <a:tcPr/>
                </a:tc>
                <a:extLst>
                  <a:ext uri="{0D108BD9-81ED-4DB2-BD59-A6C34878D82A}">
                    <a16:rowId xmlns:a16="http://schemas.microsoft.com/office/drawing/2014/main" val="1605545155"/>
                  </a:ext>
                </a:extLst>
              </a:tr>
              <a:tr h="370840">
                <a:tc>
                  <a:txBody>
                    <a:bodyPr/>
                    <a:lstStyle/>
                    <a:p>
                      <a:r>
                        <a:rPr lang="en-US" sz="1600" dirty="0"/>
                        <a:t>Energy range, hydrogen (H)</a:t>
                      </a:r>
                    </a:p>
                  </a:txBody>
                  <a:tcPr/>
                </a:tc>
                <a:tc>
                  <a:txBody>
                    <a:bodyPr/>
                    <a:lstStyle/>
                    <a:p>
                      <a:r>
                        <a:rPr lang="en-US" sz="1600" dirty="0"/>
                        <a:t>11 – 239 MeV</a:t>
                      </a:r>
                    </a:p>
                  </a:txBody>
                  <a:tcPr/>
                </a:tc>
                <a:tc>
                  <a:txBody>
                    <a:bodyPr/>
                    <a:lstStyle/>
                    <a:p>
                      <a:r>
                        <a:rPr lang="en-US" sz="1600" dirty="0"/>
                        <a:t>1.0 – 500 MeV, &gt;500 MeV</a:t>
                      </a:r>
                    </a:p>
                  </a:txBody>
                  <a:tcPr/>
                </a:tc>
                <a:extLst>
                  <a:ext uri="{0D108BD9-81ED-4DB2-BD59-A6C34878D82A}">
                    <a16:rowId xmlns:a16="http://schemas.microsoft.com/office/drawing/2014/main" val="257815002"/>
                  </a:ext>
                </a:extLst>
              </a:tr>
              <a:tr h="370840">
                <a:tc>
                  <a:txBody>
                    <a:bodyPr/>
                    <a:lstStyle/>
                    <a:p>
                      <a:r>
                        <a:rPr lang="en-US" sz="1600" dirty="0"/>
                        <a:t>Number of channels, H</a:t>
                      </a:r>
                    </a:p>
                  </a:txBody>
                  <a:tcPr/>
                </a:tc>
                <a:tc>
                  <a:txBody>
                    <a:bodyPr/>
                    <a:lstStyle/>
                    <a:p>
                      <a:r>
                        <a:rPr lang="en-US" sz="1600" dirty="0"/>
                        <a:t>5 differential</a:t>
                      </a:r>
                    </a:p>
                  </a:txBody>
                  <a:tcPr/>
                </a:tc>
                <a:tc>
                  <a:txBody>
                    <a:bodyPr/>
                    <a:lstStyle/>
                    <a:p>
                      <a:r>
                        <a:rPr lang="en-US" sz="1600" dirty="0"/>
                        <a:t>13 differential, 1 integral</a:t>
                      </a:r>
                    </a:p>
                  </a:txBody>
                  <a:tcPr/>
                </a:tc>
                <a:extLst>
                  <a:ext uri="{0D108BD9-81ED-4DB2-BD59-A6C34878D82A}">
                    <a16:rowId xmlns:a16="http://schemas.microsoft.com/office/drawing/2014/main" val="374402415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Geometric factors, H (prime)</a:t>
                      </a:r>
                    </a:p>
                  </a:txBody>
                  <a:tcPr/>
                </a:tc>
                <a:tc>
                  <a:txBody>
                    <a:bodyPr/>
                    <a:lstStyle/>
                    <a:p>
                      <a:r>
                        <a:rPr lang="en-US" sz="1600" dirty="0"/>
                        <a:t>2.13, 1.05, 0.84, 0.56, 0.56 cm</a:t>
                      </a:r>
                      <a:r>
                        <a:rPr lang="en-US" sz="1600" baseline="30000" dirty="0"/>
                        <a:t>2</a:t>
                      </a:r>
                      <a:r>
                        <a:rPr lang="en-US" sz="1600" dirty="0"/>
                        <a:t> </a:t>
                      </a:r>
                      <a:r>
                        <a:rPr lang="en-US" sz="1600" dirty="0" err="1"/>
                        <a:t>sr</a:t>
                      </a:r>
                      <a:endParaRPr lang="en-US" sz="1600" dirty="0"/>
                    </a:p>
                  </a:txBody>
                  <a:tcPr/>
                </a:tc>
                <a:tc>
                  <a:txBody>
                    <a:bodyPr/>
                    <a:lstStyle/>
                    <a:p>
                      <a:r>
                        <a:rPr lang="en-US" sz="1600" dirty="0"/>
                        <a:t>T1: 0.10-0.12, T2: 0.38-0.50, T3: 0.43-2.5 cm</a:t>
                      </a:r>
                      <a:r>
                        <a:rPr lang="en-US" sz="1600" baseline="30000" dirty="0"/>
                        <a:t>2</a:t>
                      </a:r>
                      <a:r>
                        <a:rPr lang="en-US" sz="1600" dirty="0"/>
                        <a:t> </a:t>
                      </a:r>
                      <a:r>
                        <a:rPr lang="en-US" sz="1600" dirty="0" err="1"/>
                        <a:t>sr</a:t>
                      </a:r>
                      <a:endParaRPr lang="en-US" sz="1600" dirty="0"/>
                    </a:p>
                  </a:txBody>
                  <a:tcPr/>
                </a:tc>
                <a:extLst>
                  <a:ext uri="{0D108BD9-81ED-4DB2-BD59-A6C34878D82A}">
                    <a16:rowId xmlns:a16="http://schemas.microsoft.com/office/drawing/2014/main" val="425503100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Energy range, helium (He)</a:t>
                      </a:r>
                    </a:p>
                  </a:txBody>
                  <a:tcPr/>
                </a:tc>
                <a:tc>
                  <a:txBody>
                    <a:bodyPr/>
                    <a:lstStyle/>
                    <a:p>
                      <a:r>
                        <a:rPr lang="en-US" sz="1600" dirty="0"/>
                        <a:t>11 – 165 MeV/n</a:t>
                      </a:r>
                    </a:p>
                  </a:txBody>
                  <a:tcPr/>
                </a:tc>
                <a:tc>
                  <a:txBody>
                    <a:bodyPr/>
                    <a:lstStyle/>
                    <a:p>
                      <a:r>
                        <a:rPr lang="en-US" sz="1600" dirty="0"/>
                        <a:t>1.0 – 224 MeV/n</a:t>
                      </a:r>
                    </a:p>
                  </a:txBody>
                  <a:tcPr/>
                </a:tc>
                <a:extLst>
                  <a:ext uri="{0D108BD9-81ED-4DB2-BD59-A6C34878D82A}">
                    <a16:rowId xmlns:a16="http://schemas.microsoft.com/office/drawing/2014/main" val="2025956408"/>
                  </a:ext>
                </a:extLst>
              </a:tr>
              <a:tr h="370840">
                <a:tc>
                  <a:txBody>
                    <a:bodyPr/>
                    <a:lstStyle/>
                    <a:p>
                      <a:r>
                        <a:rPr lang="en-US" sz="1600" dirty="0"/>
                        <a:t>Number of channels, He</a:t>
                      </a:r>
                    </a:p>
                  </a:txBody>
                  <a:tcPr/>
                </a:tc>
                <a:tc>
                  <a:txBody>
                    <a:bodyPr/>
                    <a:lstStyle/>
                    <a:p>
                      <a:r>
                        <a:rPr lang="en-US" sz="1600" dirty="0"/>
                        <a:t>5 differential</a:t>
                      </a:r>
                    </a:p>
                  </a:txBody>
                  <a:tcPr/>
                </a:tc>
                <a:tc>
                  <a:txBody>
                    <a:bodyPr/>
                    <a:lstStyle/>
                    <a:p>
                      <a:r>
                        <a:rPr lang="en-US" sz="1600" dirty="0"/>
                        <a:t>11 differential</a:t>
                      </a:r>
                    </a:p>
                  </a:txBody>
                  <a:tcPr/>
                </a:tc>
                <a:extLst>
                  <a:ext uri="{0D108BD9-81ED-4DB2-BD59-A6C34878D82A}">
                    <a16:rowId xmlns:a16="http://schemas.microsoft.com/office/drawing/2014/main" val="275907536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Geometric factors, He (prime)</a:t>
                      </a:r>
                    </a:p>
                  </a:txBody>
                  <a:tcPr/>
                </a:tc>
                <a:tc>
                  <a:txBody>
                    <a:bodyPr/>
                    <a:lstStyle/>
                    <a:p>
                      <a:r>
                        <a:rPr lang="en-US" sz="1600" dirty="0"/>
                        <a:t>2.15, 1.05, 0.72, 0.56, 0.56 cm</a:t>
                      </a:r>
                      <a:r>
                        <a:rPr lang="en-US" sz="1600" baseline="30000" dirty="0"/>
                        <a:t>2</a:t>
                      </a:r>
                      <a:r>
                        <a:rPr lang="en-US" sz="1600" dirty="0"/>
                        <a:t> </a:t>
                      </a:r>
                      <a:r>
                        <a:rPr lang="en-US" sz="1600" dirty="0" err="1"/>
                        <a:t>sr</a:t>
                      </a:r>
                      <a:endParaRPr lang="en-US" sz="1600" dirty="0"/>
                    </a:p>
                  </a:txBody>
                  <a:tcPr/>
                </a:tc>
                <a:tc>
                  <a:txBody>
                    <a:bodyPr/>
                    <a:lstStyle/>
                    <a:p>
                      <a:r>
                        <a:rPr lang="en-US" sz="1600" dirty="0"/>
                        <a:t>T1: 0.05-0.11, T2: 0.29-0.31, T3: 0.72-2.5 cm</a:t>
                      </a:r>
                      <a:r>
                        <a:rPr lang="en-US" sz="1600" baseline="30000" dirty="0"/>
                        <a:t>2</a:t>
                      </a:r>
                      <a:r>
                        <a:rPr lang="en-US" sz="1600" dirty="0"/>
                        <a:t> </a:t>
                      </a:r>
                      <a:r>
                        <a:rPr lang="en-US" sz="1600" dirty="0" err="1"/>
                        <a:t>sr</a:t>
                      </a:r>
                      <a:endParaRPr lang="en-US" sz="1600" dirty="0"/>
                    </a:p>
                  </a:txBody>
                  <a:tcPr/>
                </a:tc>
                <a:extLst>
                  <a:ext uri="{0D108BD9-81ED-4DB2-BD59-A6C34878D82A}">
                    <a16:rowId xmlns:a16="http://schemas.microsoft.com/office/drawing/2014/main" val="1992707643"/>
                  </a:ext>
                </a:extLst>
              </a:tr>
            </a:tbl>
          </a:graphicData>
        </a:graphic>
      </p:graphicFrame>
      <p:sp>
        <p:nvSpPr>
          <p:cNvPr id="4" name="Slide Number Placeholder 3">
            <a:extLst>
              <a:ext uri="{FF2B5EF4-FFF2-40B4-BE49-F238E27FC236}">
                <a16:creationId xmlns:a16="http://schemas.microsoft.com/office/drawing/2014/main" id="{8F331362-F020-B2EA-B799-2F7010DDA183}"/>
              </a:ext>
            </a:extLst>
          </p:cNvPr>
          <p:cNvSpPr>
            <a:spLocks noGrp="1"/>
          </p:cNvSpPr>
          <p:nvPr>
            <p:ph type="sldNum" sz="quarter" idx="12"/>
          </p:nvPr>
        </p:nvSpPr>
        <p:spPr/>
        <p:txBody>
          <a:bodyPr/>
          <a:lstStyle/>
          <a:p>
            <a:fld id="{615ADB79-25D6-47C0-AB51-22A13A0BBB50}" type="slidenum">
              <a:rPr lang="en-US" altLang="en-US" smtClean="0"/>
              <a:pPr/>
              <a:t>24</a:t>
            </a:fld>
            <a:endParaRPr lang="en-US" altLang="en-US" dirty="0"/>
          </a:p>
        </p:txBody>
      </p:sp>
      <p:sp>
        <p:nvSpPr>
          <p:cNvPr id="6" name="Content Placeholder 5">
            <a:extLst>
              <a:ext uri="{FF2B5EF4-FFF2-40B4-BE49-F238E27FC236}">
                <a16:creationId xmlns:a16="http://schemas.microsoft.com/office/drawing/2014/main" id="{07841E0C-0738-DCE6-0751-133BD9AADE56}"/>
              </a:ext>
            </a:extLst>
          </p:cNvPr>
          <p:cNvSpPr txBox="1">
            <a:spLocks/>
          </p:cNvSpPr>
          <p:nvPr/>
        </p:nvSpPr>
        <p:spPr bwMode="auto">
          <a:xfrm>
            <a:off x="332873" y="5034213"/>
            <a:ext cx="8478253"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1600" dirty="0"/>
              <a:t>EHIS H1 (11.0-24.0 MeV) and SGPS P5 (11.64-23.27 MeV) have nearly the same energy range, can be compared directly</a:t>
            </a:r>
          </a:p>
          <a:p>
            <a:pPr lvl="1">
              <a:buFont typeface="Arial" panose="020B0604020202020204" pitchFamily="34" charset="0"/>
              <a:buChar char="•"/>
            </a:pPr>
            <a:r>
              <a:rPr lang="en-US" sz="1400" dirty="0"/>
              <a:t>GF (H1) = 2.13 cm</a:t>
            </a:r>
            <a:r>
              <a:rPr lang="en-US" sz="1400" baseline="30000" dirty="0"/>
              <a:t>2</a:t>
            </a:r>
            <a:r>
              <a:rPr lang="en-US" sz="1400" dirty="0"/>
              <a:t> </a:t>
            </a:r>
            <a:r>
              <a:rPr lang="en-US" sz="1400" dirty="0" err="1"/>
              <a:t>sr</a:t>
            </a:r>
            <a:r>
              <a:rPr lang="en-US" sz="1400" dirty="0"/>
              <a:t>, GF (P5) = 0.12 cm</a:t>
            </a:r>
            <a:r>
              <a:rPr lang="en-US" sz="1400" baseline="30000" dirty="0"/>
              <a:t>2</a:t>
            </a:r>
            <a:r>
              <a:rPr lang="en-US" sz="1400" dirty="0"/>
              <a:t> </a:t>
            </a:r>
            <a:r>
              <a:rPr lang="en-US" sz="1400" dirty="0" err="1"/>
              <a:t>sr</a:t>
            </a:r>
            <a:r>
              <a:rPr lang="en-US" sz="1400" dirty="0"/>
              <a:t>: </a:t>
            </a:r>
            <a:r>
              <a:rPr lang="en-US" sz="1400" i="1" dirty="0"/>
              <a:t>H1 is 18x more sensitive than P5</a:t>
            </a:r>
          </a:p>
          <a:p>
            <a:pPr>
              <a:buFont typeface="Arial" panose="020B0604020202020204" pitchFamily="34" charset="0"/>
              <a:buChar char="•"/>
            </a:pPr>
            <a:r>
              <a:rPr lang="en-US" sz="1600" dirty="0"/>
              <a:t>EHIS HE1 (11-25.2 MeV/n) is bracketed by SGPS A4 (7.5-12.3 MeV/n) and A5 (14.0-24.9 MeV/n)</a:t>
            </a:r>
          </a:p>
          <a:p>
            <a:pPr lvl="1">
              <a:buFont typeface="Arial" panose="020B0604020202020204" pitchFamily="34" charset="0"/>
              <a:buChar char="•"/>
            </a:pPr>
            <a:r>
              <a:rPr lang="en-US" sz="1400" dirty="0"/>
              <a:t>GF (HE1) = 2.15 cm</a:t>
            </a:r>
            <a:r>
              <a:rPr lang="en-US" sz="1400" baseline="30000" dirty="0"/>
              <a:t>2</a:t>
            </a:r>
            <a:r>
              <a:rPr lang="en-US" sz="1400" dirty="0"/>
              <a:t> </a:t>
            </a:r>
            <a:r>
              <a:rPr lang="en-US" sz="1400" dirty="0" err="1"/>
              <a:t>sr</a:t>
            </a:r>
            <a:r>
              <a:rPr lang="en-US" sz="1400" dirty="0"/>
              <a:t>, GF (A4, A5) = 0.10 cm</a:t>
            </a:r>
            <a:r>
              <a:rPr lang="en-US" sz="1400" baseline="30000" dirty="0"/>
              <a:t>2</a:t>
            </a:r>
            <a:r>
              <a:rPr lang="en-US" sz="1400" dirty="0"/>
              <a:t> </a:t>
            </a:r>
            <a:r>
              <a:rPr lang="en-US" sz="1400" dirty="0" err="1"/>
              <a:t>sr</a:t>
            </a:r>
            <a:r>
              <a:rPr lang="en-US" sz="1400" dirty="0"/>
              <a:t>: </a:t>
            </a:r>
            <a:r>
              <a:rPr lang="en-US" sz="1400" i="1" dirty="0"/>
              <a:t>HE1 is &gt;20x more sensitive than A4 and A5</a:t>
            </a:r>
          </a:p>
        </p:txBody>
      </p:sp>
    </p:spTree>
    <p:extLst>
      <p:ext uri="{BB962C8B-B14F-4D97-AF65-F5344CB8AC3E}">
        <p14:creationId xmlns:p14="http://schemas.microsoft.com/office/powerpoint/2010/main" val="3890456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15BDDA-9CE9-9107-59D8-BD3EA548523D}"/>
              </a:ext>
            </a:extLst>
          </p:cNvPr>
          <p:cNvSpPr>
            <a:spLocks noGrp="1"/>
          </p:cNvSpPr>
          <p:nvPr>
            <p:ph type="title"/>
          </p:nvPr>
        </p:nvSpPr>
        <p:spPr/>
        <p:txBody>
          <a:bodyPr/>
          <a:lstStyle/>
          <a:p>
            <a:r>
              <a:rPr lang="en-US" dirty="0"/>
              <a:t>PLPT-SEI-004: </a:t>
            </a:r>
            <a:br>
              <a:rPr lang="en-US" dirty="0"/>
            </a:br>
            <a:r>
              <a:rPr lang="en-US" dirty="0"/>
              <a:t>G19 EHIS and SGPS Hydrogen (1)</a:t>
            </a:r>
          </a:p>
        </p:txBody>
      </p:sp>
      <p:sp>
        <p:nvSpPr>
          <p:cNvPr id="4" name="Slide Number Placeholder 3">
            <a:extLst>
              <a:ext uri="{FF2B5EF4-FFF2-40B4-BE49-F238E27FC236}">
                <a16:creationId xmlns:a16="http://schemas.microsoft.com/office/drawing/2014/main" id="{08BF5390-5DD0-7B23-4ADC-5A37EE47894C}"/>
              </a:ext>
            </a:extLst>
          </p:cNvPr>
          <p:cNvSpPr>
            <a:spLocks noGrp="1"/>
          </p:cNvSpPr>
          <p:nvPr>
            <p:ph type="sldNum" sz="quarter" idx="12"/>
          </p:nvPr>
        </p:nvSpPr>
        <p:spPr/>
        <p:txBody>
          <a:bodyPr/>
          <a:lstStyle/>
          <a:p>
            <a:fld id="{615ADB79-25D6-47C0-AB51-22A13A0BBB50}" type="slidenum">
              <a:rPr lang="en-US" altLang="en-US" smtClean="0"/>
              <a:pPr/>
              <a:t>25</a:t>
            </a:fld>
            <a:endParaRPr lang="en-US" altLang="en-US" dirty="0"/>
          </a:p>
        </p:txBody>
      </p:sp>
      <p:sp>
        <p:nvSpPr>
          <p:cNvPr id="6" name="Footer Placeholder 5">
            <a:extLst>
              <a:ext uri="{FF2B5EF4-FFF2-40B4-BE49-F238E27FC236}">
                <a16:creationId xmlns:a16="http://schemas.microsoft.com/office/drawing/2014/main" id="{1AEB7A28-C717-877D-91F8-5ACCEE2F75E1}"/>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prstClr val="white"/>
                </a:solidFill>
              </a:rPr>
              <a:t>These GOES-19 data are preliminary, non-operational data and are undergoing testing. Users bear all responsibility for inspecting the data prior to use and for the manner in which the data are utilized.</a:t>
            </a:r>
          </a:p>
        </p:txBody>
      </p:sp>
      <p:sp>
        <p:nvSpPr>
          <p:cNvPr id="13" name="Content Placeholder 12">
            <a:extLst>
              <a:ext uri="{FF2B5EF4-FFF2-40B4-BE49-F238E27FC236}">
                <a16:creationId xmlns:a16="http://schemas.microsoft.com/office/drawing/2014/main" id="{9C65EF79-7723-356C-3249-E29D904EB656}"/>
              </a:ext>
            </a:extLst>
          </p:cNvPr>
          <p:cNvSpPr>
            <a:spLocks noGrp="1"/>
          </p:cNvSpPr>
          <p:nvPr>
            <p:ph sz="half" idx="1"/>
          </p:nvPr>
        </p:nvSpPr>
        <p:spPr/>
        <p:txBody>
          <a:bodyPr/>
          <a:lstStyle/>
          <a:p>
            <a:r>
              <a:rPr lang="en-US" dirty="0"/>
              <a:t>All EHIS and SGPS proton channels exhibit SEP fluxes above backgrounds during this event</a:t>
            </a:r>
          </a:p>
          <a:p>
            <a:r>
              <a:rPr lang="en-US" dirty="0"/>
              <a:t>EHIS HE1 and HE2 and SGPS A1-A6 exhibit SEP fluxes well above backgrounds during this event</a:t>
            </a:r>
          </a:p>
          <a:p>
            <a:endParaRPr lang="en-US" dirty="0"/>
          </a:p>
        </p:txBody>
      </p:sp>
      <p:pic>
        <p:nvPicPr>
          <p:cNvPr id="17" name="Content Placeholder 16">
            <a:extLst>
              <a:ext uri="{FF2B5EF4-FFF2-40B4-BE49-F238E27FC236}">
                <a16:creationId xmlns:a16="http://schemas.microsoft.com/office/drawing/2014/main" id="{9CC4AA4C-1636-86FE-AB62-36E018ED0BA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46333" y="1292245"/>
            <a:ext cx="4389120" cy="5120640"/>
          </a:xfrm>
        </p:spPr>
      </p:pic>
      <p:sp>
        <p:nvSpPr>
          <p:cNvPr id="2" name="Rectangle 1">
            <a:extLst>
              <a:ext uri="{FF2B5EF4-FFF2-40B4-BE49-F238E27FC236}">
                <a16:creationId xmlns:a16="http://schemas.microsoft.com/office/drawing/2014/main" id="{A5570C31-FEF4-BE7C-C0F4-24BFBD0560E5}"/>
              </a:ext>
            </a:extLst>
          </p:cNvPr>
          <p:cNvSpPr/>
          <p:nvPr/>
        </p:nvSpPr>
        <p:spPr>
          <a:xfrm>
            <a:off x="8176614" y="4953000"/>
            <a:ext cx="510186" cy="276999"/>
          </a:xfrm>
          <a:prstGeom prst="rect">
            <a:avLst/>
          </a:prstGeom>
          <a:solidFill>
            <a:schemeClr val="tx2">
              <a:lumMod val="20000"/>
              <a:lumOff val="80000"/>
            </a:schemeClr>
          </a:solidFill>
        </p:spPr>
        <p:txBody>
          <a:bodyPr wrap="square">
            <a:spAutoFit/>
          </a:bodyPr>
          <a:lstStyle/>
          <a:p>
            <a:pPr algn="ctr"/>
            <a:r>
              <a:rPr lang="en-US" sz="1200" b="1" i="1" dirty="0"/>
              <a:t>EHIS</a:t>
            </a:r>
          </a:p>
        </p:txBody>
      </p:sp>
    </p:spTree>
    <p:extLst>
      <p:ext uri="{BB962C8B-B14F-4D97-AF65-F5344CB8AC3E}">
        <p14:creationId xmlns:p14="http://schemas.microsoft.com/office/powerpoint/2010/main" val="1360120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15BDDA-9CE9-9107-59D8-BD3EA548523D}"/>
              </a:ext>
            </a:extLst>
          </p:cNvPr>
          <p:cNvSpPr>
            <a:spLocks noGrp="1"/>
          </p:cNvSpPr>
          <p:nvPr>
            <p:ph type="title"/>
          </p:nvPr>
        </p:nvSpPr>
        <p:spPr/>
        <p:txBody>
          <a:bodyPr/>
          <a:lstStyle/>
          <a:p>
            <a:r>
              <a:rPr lang="en-US" dirty="0"/>
              <a:t>PLPT-SEI-004: </a:t>
            </a:r>
            <a:br>
              <a:rPr lang="en-US" dirty="0"/>
            </a:br>
            <a:r>
              <a:rPr lang="en-US" dirty="0"/>
              <a:t>G19 EHIS and SGPS Hydrogen (2)</a:t>
            </a:r>
          </a:p>
        </p:txBody>
      </p:sp>
      <p:sp>
        <p:nvSpPr>
          <p:cNvPr id="4" name="Slide Number Placeholder 3">
            <a:extLst>
              <a:ext uri="{FF2B5EF4-FFF2-40B4-BE49-F238E27FC236}">
                <a16:creationId xmlns:a16="http://schemas.microsoft.com/office/drawing/2014/main" id="{08BF5390-5DD0-7B23-4ADC-5A37EE47894C}"/>
              </a:ext>
            </a:extLst>
          </p:cNvPr>
          <p:cNvSpPr>
            <a:spLocks noGrp="1"/>
          </p:cNvSpPr>
          <p:nvPr>
            <p:ph type="sldNum" sz="quarter" idx="12"/>
          </p:nvPr>
        </p:nvSpPr>
        <p:spPr/>
        <p:txBody>
          <a:bodyPr/>
          <a:lstStyle/>
          <a:p>
            <a:fld id="{615ADB79-25D6-47C0-AB51-22A13A0BBB50}" type="slidenum">
              <a:rPr lang="en-US" altLang="en-US" smtClean="0"/>
              <a:pPr/>
              <a:t>26</a:t>
            </a:fld>
            <a:endParaRPr lang="en-US" altLang="en-US" dirty="0"/>
          </a:p>
        </p:txBody>
      </p:sp>
      <p:sp>
        <p:nvSpPr>
          <p:cNvPr id="6" name="Footer Placeholder 5">
            <a:extLst>
              <a:ext uri="{FF2B5EF4-FFF2-40B4-BE49-F238E27FC236}">
                <a16:creationId xmlns:a16="http://schemas.microsoft.com/office/drawing/2014/main" id="{1AEB7A28-C717-877D-91F8-5ACCEE2F75E1}"/>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prstClr val="white"/>
                </a:solidFill>
              </a:rPr>
              <a:t>These GOES-19 data are preliminary, non-operational data and are undergoing testing. Users bear all responsibility for inspecting the data prior to use and for the manner in which the data are utilized.</a:t>
            </a:r>
          </a:p>
        </p:txBody>
      </p:sp>
      <p:pic>
        <p:nvPicPr>
          <p:cNvPr id="18" name="Content Placeholder 17">
            <a:extLst>
              <a:ext uri="{FF2B5EF4-FFF2-40B4-BE49-F238E27FC236}">
                <a16:creationId xmlns:a16="http://schemas.microsoft.com/office/drawing/2014/main" id="{74927D9D-3D37-BA89-286A-D8EC9BD87E7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02480" y="1264364"/>
            <a:ext cx="4389120" cy="5120640"/>
          </a:xfrm>
        </p:spPr>
      </p:pic>
      <p:pic>
        <p:nvPicPr>
          <p:cNvPr id="21" name="Content Placeholder 20">
            <a:extLst>
              <a:ext uri="{FF2B5EF4-FFF2-40B4-BE49-F238E27FC236}">
                <a16:creationId xmlns:a16="http://schemas.microsoft.com/office/drawing/2014/main" id="{71BEE09E-BCD1-7A38-8583-28F0988C3BE8}"/>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76200" y="1248568"/>
            <a:ext cx="4416198" cy="5152232"/>
          </a:xfrm>
        </p:spPr>
      </p:pic>
      <p:sp>
        <p:nvSpPr>
          <p:cNvPr id="2" name="Rectangle 1">
            <a:extLst>
              <a:ext uri="{FF2B5EF4-FFF2-40B4-BE49-F238E27FC236}">
                <a16:creationId xmlns:a16="http://schemas.microsoft.com/office/drawing/2014/main" id="{EB4F6872-D936-09C5-4552-5F1F7210C43B}"/>
              </a:ext>
            </a:extLst>
          </p:cNvPr>
          <p:cNvSpPr/>
          <p:nvPr/>
        </p:nvSpPr>
        <p:spPr>
          <a:xfrm>
            <a:off x="8284250" y="1340407"/>
            <a:ext cx="510186" cy="276999"/>
          </a:xfrm>
          <a:prstGeom prst="rect">
            <a:avLst/>
          </a:prstGeom>
          <a:solidFill>
            <a:schemeClr val="tx2">
              <a:lumMod val="20000"/>
              <a:lumOff val="80000"/>
            </a:schemeClr>
          </a:solidFill>
        </p:spPr>
        <p:txBody>
          <a:bodyPr wrap="square">
            <a:spAutoFit/>
          </a:bodyPr>
          <a:lstStyle/>
          <a:p>
            <a:pPr algn="ctr"/>
            <a:r>
              <a:rPr lang="en-US" sz="1200" b="1" i="1" dirty="0"/>
              <a:t>EHIS</a:t>
            </a:r>
          </a:p>
        </p:txBody>
      </p:sp>
      <p:sp>
        <p:nvSpPr>
          <p:cNvPr id="3" name="Rectangle 2">
            <a:extLst>
              <a:ext uri="{FF2B5EF4-FFF2-40B4-BE49-F238E27FC236}">
                <a16:creationId xmlns:a16="http://schemas.microsoft.com/office/drawing/2014/main" id="{698D870A-8F98-D4D3-69BD-7C428784BD26}"/>
              </a:ext>
            </a:extLst>
          </p:cNvPr>
          <p:cNvSpPr/>
          <p:nvPr/>
        </p:nvSpPr>
        <p:spPr>
          <a:xfrm>
            <a:off x="8284250" y="2820149"/>
            <a:ext cx="510186" cy="276999"/>
          </a:xfrm>
          <a:prstGeom prst="rect">
            <a:avLst/>
          </a:prstGeom>
          <a:solidFill>
            <a:schemeClr val="tx2">
              <a:lumMod val="20000"/>
              <a:lumOff val="80000"/>
            </a:schemeClr>
          </a:solidFill>
        </p:spPr>
        <p:txBody>
          <a:bodyPr wrap="square">
            <a:spAutoFit/>
          </a:bodyPr>
          <a:lstStyle/>
          <a:p>
            <a:pPr algn="ctr"/>
            <a:r>
              <a:rPr lang="en-US" sz="1200" b="1" i="1" dirty="0"/>
              <a:t>EHIS</a:t>
            </a:r>
          </a:p>
        </p:txBody>
      </p:sp>
      <p:sp>
        <p:nvSpPr>
          <p:cNvPr id="8" name="Rectangle 7">
            <a:extLst>
              <a:ext uri="{FF2B5EF4-FFF2-40B4-BE49-F238E27FC236}">
                <a16:creationId xmlns:a16="http://schemas.microsoft.com/office/drawing/2014/main" id="{6F364C99-F7E7-652A-7CF1-5DA91F7997F0}"/>
              </a:ext>
            </a:extLst>
          </p:cNvPr>
          <p:cNvSpPr/>
          <p:nvPr/>
        </p:nvSpPr>
        <p:spPr>
          <a:xfrm>
            <a:off x="381000" y="3824684"/>
            <a:ext cx="510186" cy="276999"/>
          </a:xfrm>
          <a:prstGeom prst="rect">
            <a:avLst/>
          </a:prstGeom>
          <a:solidFill>
            <a:schemeClr val="tx2">
              <a:lumMod val="20000"/>
              <a:lumOff val="80000"/>
            </a:schemeClr>
          </a:solidFill>
        </p:spPr>
        <p:txBody>
          <a:bodyPr wrap="square">
            <a:spAutoFit/>
          </a:bodyPr>
          <a:lstStyle/>
          <a:p>
            <a:pPr algn="ctr"/>
            <a:r>
              <a:rPr lang="en-US" sz="1200" b="1" i="1" dirty="0"/>
              <a:t>EHIS</a:t>
            </a:r>
          </a:p>
        </p:txBody>
      </p:sp>
      <p:sp>
        <p:nvSpPr>
          <p:cNvPr id="9" name="Rectangle 8">
            <a:extLst>
              <a:ext uri="{FF2B5EF4-FFF2-40B4-BE49-F238E27FC236}">
                <a16:creationId xmlns:a16="http://schemas.microsoft.com/office/drawing/2014/main" id="{275B2674-F8F2-4618-1DC2-9234C0A608E6}"/>
              </a:ext>
            </a:extLst>
          </p:cNvPr>
          <p:cNvSpPr/>
          <p:nvPr/>
        </p:nvSpPr>
        <p:spPr>
          <a:xfrm>
            <a:off x="381000" y="2133600"/>
            <a:ext cx="510186" cy="276999"/>
          </a:xfrm>
          <a:prstGeom prst="rect">
            <a:avLst/>
          </a:prstGeom>
          <a:solidFill>
            <a:schemeClr val="tx2">
              <a:lumMod val="20000"/>
              <a:lumOff val="80000"/>
            </a:schemeClr>
          </a:solidFill>
        </p:spPr>
        <p:txBody>
          <a:bodyPr wrap="square">
            <a:spAutoFit/>
          </a:bodyPr>
          <a:lstStyle/>
          <a:p>
            <a:pPr algn="ctr"/>
            <a:r>
              <a:rPr lang="en-US" sz="1200" b="1" i="1" dirty="0"/>
              <a:t>EHIS</a:t>
            </a:r>
          </a:p>
        </p:txBody>
      </p:sp>
    </p:spTree>
    <p:extLst>
      <p:ext uri="{BB962C8B-B14F-4D97-AF65-F5344CB8AC3E}">
        <p14:creationId xmlns:p14="http://schemas.microsoft.com/office/powerpoint/2010/main" val="3283358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15BDDA-9CE9-9107-59D8-BD3EA548523D}"/>
              </a:ext>
            </a:extLst>
          </p:cNvPr>
          <p:cNvSpPr>
            <a:spLocks noGrp="1"/>
          </p:cNvSpPr>
          <p:nvPr>
            <p:ph type="title"/>
          </p:nvPr>
        </p:nvSpPr>
        <p:spPr/>
        <p:txBody>
          <a:bodyPr/>
          <a:lstStyle/>
          <a:p>
            <a:r>
              <a:rPr lang="en-US" dirty="0"/>
              <a:t>PLPT-SEI-004: </a:t>
            </a:r>
            <a:br>
              <a:rPr lang="en-US" dirty="0"/>
            </a:br>
            <a:r>
              <a:rPr lang="en-US" dirty="0"/>
              <a:t>G19 EHIS and SGPS Helium</a:t>
            </a:r>
          </a:p>
        </p:txBody>
      </p:sp>
      <p:sp>
        <p:nvSpPr>
          <p:cNvPr id="4" name="Slide Number Placeholder 3">
            <a:extLst>
              <a:ext uri="{FF2B5EF4-FFF2-40B4-BE49-F238E27FC236}">
                <a16:creationId xmlns:a16="http://schemas.microsoft.com/office/drawing/2014/main" id="{08BF5390-5DD0-7B23-4ADC-5A37EE47894C}"/>
              </a:ext>
            </a:extLst>
          </p:cNvPr>
          <p:cNvSpPr>
            <a:spLocks noGrp="1"/>
          </p:cNvSpPr>
          <p:nvPr>
            <p:ph type="sldNum" sz="quarter" idx="12"/>
          </p:nvPr>
        </p:nvSpPr>
        <p:spPr/>
        <p:txBody>
          <a:bodyPr/>
          <a:lstStyle/>
          <a:p>
            <a:fld id="{615ADB79-25D6-47C0-AB51-22A13A0BBB50}" type="slidenum">
              <a:rPr lang="en-US" altLang="en-US" smtClean="0"/>
              <a:pPr/>
              <a:t>27</a:t>
            </a:fld>
            <a:endParaRPr lang="en-US" altLang="en-US" dirty="0"/>
          </a:p>
        </p:txBody>
      </p:sp>
      <p:sp>
        <p:nvSpPr>
          <p:cNvPr id="6" name="Footer Placeholder 5">
            <a:extLst>
              <a:ext uri="{FF2B5EF4-FFF2-40B4-BE49-F238E27FC236}">
                <a16:creationId xmlns:a16="http://schemas.microsoft.com/office/drawing/2014/main" id="{1AEB7A28-C717-877D-91F8-5ACCEE2F75E1}"/>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prstClr val="white"/>
                </a:solidFill>
              </a:rPr>
              <a:t>These GOES-19 data are preliminary, non-operational data and are undergoing testing. Users bear all responsibility for inspecting the data prior to use and for the manner in which the data are utilized.</a:t>
            </a:r>
          </a:p>
        </p:txBody>
      </p:sp>
      <p:pic>
        <p:nvPicPr>
          <p:cNvPr id="17" name="Content Placeholder 16">
            <a:extLst>
              <a:ext uri="{FF2B5EF4-FFF2-40B4-BE49-F238E27FC236}">
                <a16:creationId xmlns:a16="http://schemas.microsoft.com/office/drawing/2014/main" id="{AE7D3AC8-08A5-2DA4-DE3A-F6CF4798849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2400" y="1280160"/>
            <a:ext cx="4389120" cy="5120640"/>
          </a:xfrm>
        </p:spPr>
      </p:pic>
      <p:pic>
        <p:nvPicPr>
          <p:cNvPr id="20" name="Content Placeholder 19">
            <a:extLst>
              <a:ext uri="{FF2B5EF4-FFF2-40B4-BE49-F238E27FC236}">
                <a16:creationId xmlns:a16="http://schemas.microsoft.com/office/drawing/2014/main" id="{3E165143-E980-6E9D-4D0A-27B6CA017963}"/>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78680" y="1280160"/>
            <a:ext cx="4389120" cy="5120640"/>
          </a:xfrm>
        </p:spPr>
      </p:pic>
      <p:sp>
        <p:nvSpPr>
          <p:cNvPr id="13" name="Rectangle 12">
            <a:extLst>
              <a:ext uri="{FF2B5EF4-FFF2-40B4-BE49-F238E27FC236}">
                <a16:creationId xmlns:a16="http://schemas.microsoft.com/office/drawing/2014/main" id="{9C213850-2F79-9202-E2AE-734A570A707D}"/>
              </a:ext>
            </a:extLst>
          </p:cNvPr>
          <p:cNvSpPr/>
          <p:nvPr/>
        </p:nvSpPr>
        <p:spPr>
          <a:xfrm>
            <a:off x="2062316" y="1067466"/>
            <a:ext cx="5105400" cy="276999"/>
          </a:xfrm>
          <a:prstGeom prst="rect">
            <a:avLst/>
          </a:prstGeom>
          <a:solidFill>
            <a:schemeClr val="tx2">
              <a:lumMod val="20000"/>
              <a:lumOff val="80000"/>
            </a:schemeClr>
          </a:solidFill>
        </p:spPr>
        <p:txBody>
          <a:bodyPr wrap="square">
            <a:spAutoFit/>
          </a:bodyPr>
          <a:lstStyle/>
          <a:p>
            <a:pPr algn="ctr"/>
            <a:r>
              <a:rPr lang="en-US" sz="1200" b="1" i="1" dirty="0"/>
              <a:t>EHIS HE1 and HE2 and SGPS A1-A6 exhibit SEP fluxes well above backgrounds</a:t>
            </a:r>
          </a:p>
        </p:txBody>
      </p:sp>
      <p:sp>
        <p:nvSpPr>
          <p:cNvPr id="2" name="Rectangle 1">
            <a:extLst>
              <a:ext uri="{FF2B5EF4-FFF2-40B4-BE49-F238E27FC236}">
                <a16:creationId xmlns:a16="http://schemas.microsoft.com/office/drawing/2014/main" id="{83E40E9A-8F0C-AAA1-4B09-424508FC1A84}"/>
              </a:ext>
            </a:extLst>
          </p:cNvPr>
          <p:cNvSpPr/>
          <p:nvPr/>
        </p:nvSpPr>
        <p:spPr>
          <a:xfrm>
            <a:off x="457200" y="4953000"/>
            <a:ext cx="510186" cy="276999"/>
          </a:xfrm>
          <a:prstGeom prst="rect">
            <a:avLst/>
          </a:prstGeom>
          <a:solidFill>
            <a:schemeClr val="tx2">
              <a:lumMod val="20000"/>
              <a:lumOff val="80000"/>
            </a:schemeClr>
          </a:solidFill>
        </p:spPr>
        <p:txBody>
          <a:bodyPr wrap="square">
            <a:spAutoFit/>
          </a:bodyPr>
          <a:lstStyle/>
          <a:p>
            <a:pPr algn="ctr"/>
            <a:r>
              <a:rPr lang="en-US" sz="1200" b="1" i="1" dirty="0"/>
              <a:t>EHIS</a:t>
            </a:r>
          </a:p>
        </p:txBody>
      </p:sp>
      <p:sp>
        <p:nvSpPr>
          <p:cNvPr id="3" name="Rectangle 2">
            <a:extLst>
              <a:ext uri="{FF2B5EF4-FFF2-40B4-BE49-F238E27FC236}">
                <a16:creationId xmlns:a16="http://schemas.microsoft.com/office/drawing/2014/main" id="{479824BB-9D6D-3A7A-B08A-173A4D61C913}"/>
              </a:ext>
            </a:extLst>
          </p:cNvPr>
          <p:cNvSpPr/>
          <p:nvPr/>
        </p:nvSpPr>
        <p:spPr>
          <a:xfrm>
            <a:off x="8305800" y="2437631"/>
            <a:ext cx="510186" cy="276999"/>
          </a:xfrm>
          <a:prstGeom prst="rect">
            <a:avLst/>
          </a:prstGeom>
          <a:solidFill>
            <a:schemeClr val="tx2">
              <a:lumMod val="20000"/>
              <a:lumOff val="80000"/>
            </a:schemeClr>
          </a:solidFill>
        </p:spPr>
        <p:txBody>
          <a:bodyPr wrap="square">
            <a:spAutoFit/>
          </a:bodyPr>
          <a:lstStyle/>
          <a:p>
            <a:pPr algn="ctr"/>
            <a:r>
              <a:rPr lang="en-US" sz="1200" b="1" i="1" dirty="0"/>
              <a:t>EHIS</a:t>
            </a:r>
          </a:p>
        </p:txBody>
      </p:sp>
      <p:sp>
        <p:nvSpPr>
          <p:cNvPr id="7" name="Rectangle 6">
            <a:extLst>
              <a:ext uri="{FF2B5EF4-FFF2-40B4-BE49-F238E27FC236}">
                <a16:creationId xmlns:a16="http://schemas.microsoft.com/office/drawing/2014/main" id="{D505F273-3761-25D8-0645-660209522454}"/>
              </a:ext>
            </a:extLst>
          </p:cNvPr>
          <p:cNvSpPr/>
          <p:nvPr/>
        </p:nvSpPr>
        <p:spPr>
          <a:xfrm>
            <a:off x="8305800" y="3048000"/>
            <a:ext cx="510186" cy="276999"/>
          </a:xfrm>
          <a:prstGeom prst="rect">
            <a:avLst/>
          </a:prstGeom>
          <a:solidFill>
            <a:schemeClr val="tx2">
              <a:lumMod val="20000"/>
              <a:lumOff val="80000"/>
            </a:schemeClr>
          </a:solidFill>
        </p:spPr>
        <p:txBody>
          <a:bodyPr wrap="square">
            <a:spAutoFit/>
          </a:bodyPr>
          <a:lstStyle/>
          <a:p>
            <a:pPr algn="ctr"/>
            <a:r>
              <a:rPr lang="en-US" sz="1200" b="1" i="1" dirty="0"/>
              <a:t>EHIS</a:t>
            </a:r>
          </a:p>
        </p:txBody>
      </p:sp>
      <p:sp>
        <p:nvSpPr>
          <p:cNvPr id="8" name="Rectangle 7">
            <a:extLst>
              <a:ext uri="{FF2B5EF4-FFF2-40B4-BE49-F238E27FC236}">
                <a16:creationId xmlns:a16="http://schemas.microsoft.com/office/drawing/2014/main" id="{ED8E0FCB-D034-0D34-FD54-29F08D92E7F3}"/>
              </a:ext>
            </a:extLst>
          </p:cNvPr>
          <p:cNvSpPr/>
          <p:nvPr/>
        </p:nvSpPr>
        <p:spPr>
          <a:xfrm>
            <a:off x="4953000" y="4543369"/>
            <a:ext cx="510186" cy="276999"/>
          </a:xfrm>
          <a:prstGeom prst="rect">
            <a:avLst/>
          </a:prstGeom>
          <a:solidFill>
            <a:schemeClr val="tx2">
              <a:lumMod val="20000"/>
              <a:lumOff val="80000"/>
            </a:schemeClr>
          </a:solidFill>
        </p:spPr>
        <p:txBody>
          <a:bodyPr wrap="square">
            <a:spAutoFit/>
          </a:bodyPr>
          <a:lstStyle/>
          <a:p>
            <a:pPr algn="ctr"/>
            <a:r>
              <a:rPr lang="en-US" sz="1200" b="1" i="1" dirty="0"/>
              <a:t>EHIS</a:t>
            </a:r>
          </a:p>
        </p:txBody>
      </p:sp>
    </p:spTree>
    <p:extLst>
      <p:ext uri="{BB962C8B-B14F-4D97-AF65-F5344CB8AC3E}">
        <p14:creationId xmlns:p14="http://schemas.microsoft.com/office/powerpoint/2010/main" val="482248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AB278416-D64F-AC75-9CB1-CEFB9E6492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13644"/>
            <a:ext cx="9144000" cy="4572000"/>
          </a:xfrm>
        </p:spPr>
      </p:pic>
      <p:sp>
        <p:nvSpPr>
          <p:cNvPr id="2" name="Title 1">
            <a:extLst>
              <a:ext uri="{FF2B5EF4-FFF2-40B4-BE49-F238E27FC236}">
                <a16:creationId xmlns:a16="http://schemas.microsoft.com/office/drawing/2014/main" id="{D90C484B-6855-681A-5EBF-DEE7DA9B5713}"/>
              </a:ext>
            </a:extLst>
          </p:cNvPr>
          <p:cNvSpPr>
            <a:spLocks noGrp="1"/>
          </p:cNvSpPr>
          <p:nvPr>
            <p:ph type="title"/>
          </p:nvPr>
        </p:nvSpPr>
        <p:spPr>
          <a:xfrm>
            <a:off x="990600" y="128337"/>
            <a:ext cx="7110662" cy="968626"/>
          </a:xfrm>
        </p:spPr>
        <p:txBody>
          <a:bodyPr/>
          <a:lstStyle/>
          <a:p>
            <a:r>
              <a:rPr lang="en-US" sz="2800" dirty="0"/>
              <a:t>PLPT-SEI-004: Compare G19/EHIS H1 and G19/SGPS P5 16 MeV Proton Fluxes </a:t>
            </a:r>
          </a:p>
        </p:txBody>
      </p:sp>
      <p:sp>
        <p:nvSpPr>
          <p:cNvPr id="4" name="Slide Number Placeholder 3">
            <a:extLst>
              <a:ext uri="{FF2B5EF4-FFF2-40B4-BE49-F238E27FC236}">
                <a16:creationId xmlns:a16="http://schemas.microsoft.com/office/drawing/2014/main" id="{A866574B-2498-A1B8-C3AD-8AF042A077BA}"/>
              </a:ext>
            </a:extLst>
          </p:cNvPr>
          <p:cNvSpPr>
            <a:spLocks noGrp="1"/>
          </p:cNvSpPr>
          <p:nvPr>
            <p:ph type="sldNum" sz="quarter" idx="12"/>
          </p:nvPr>
        </p:nvSpPr>
        <p:spPr/>
        <p:txBody>
          <a:bodyPr/>
          <a:lstStyle/>
          <a:p>
            <a:fld id="{615ADB79-25D6-47C0-AB51-22A13A0BBB50}" type="slidenum">
              <a:rPr lang="en-US" altLang="en-US" smtClean="0"/>
              <a:pPr/>
              <a:t>28</a:t>
            </a:fld>
            <a:endParaRPr lang="en-US" altLang="en-US" dirty="0"/>
          </a:p>
        </p:txBody>
      </p:sp>
      <p:sp>
        <p:nvSpPr>
          <p:cNvPr id="8" name="Rectangle 7">
            <a:extLst>
              <a:ext uri="{FF2B5EF4-FFF2-40B4-BE49-F238E27FC236}">
                <a16:creationId xmlns:a16="http://schemas.microsoft.com/office/drawing/2014/main" id="{4C3DECE1-E51C-56E4-AB3A-2DEFAD2EB26E}"/>
              </a:ext>
            </a:extLst>
          </p:cNvPr>
          <p:cNvSpPr/>
          <p:nvPr/>
        </p:nvSpPr>
        <p:spPr>
          <a:xfrm>
            <a:off x="1447800" y="3047614"/>
            <a:ext cx="2549692" cy="276999"/>
          </a:xfrm>
          <a:prstGeom prst="rect">
            <a:avLst/>
          </a:prstGeom>
          <a:solidFill>
            <a:schemeClr val="tx2">
              <a:lumMod val="20000"/>
              <a:lumOff val="80000"/>
            </a:schemeClr>
          </a:solidFill>
        </p:spPr>
        <p:txBody>
          <a:bodyPr wrap="square">
            <a:spAutoFit/>
          </a:bodyPr>
          <a:lstStyle/>
          <a:p>
            <a:pPr algn="ctr"/>
            <a:r>
              <a:rPr lang="en-US" sz="1200" b="1" i="1" dirty="0"/>
              <a:t>Outliers are due to natural variability</a:t>
            </a:r>
          </a:p>
        </p:txBody>
      </p:sp>
      <p:sp>
        <p:nvSpPr>
          <p:cNvPr id="9" name="Rectangle 8">
            <a:extLst>
              <a:ext uri="{FF2B5EF4-FFF2-40B4-BE49-F238E27FC236}">
                <a16:creationId xmlns:a16="http://schemas.microsoft.com/office/drawing/2014/main" id="{DB890137-2D4D-BF8D-BF5C-53D29CC3C166}"/>
              </a:ext>
            </a:extLst>
          </p:cNvPr>
          <p:cNvSpPr/>
          <p:nvPr/>
        </p:nvSpPr>
        <p:spPr>
          <a:xfrm>
            <a:off x="1261813" y="5771575"/>
            <a:ext cx="6620374" cy="584775"/>
          </a:xfrm>
          <a:prstGeom prst="rect">
            <a:avLst/>
          </a:prstGeom>
          <a:solidFill>
            <a:schemeClr val="tx2">
              <a:lumMod val="20000"/>
              <a:lumOff val="80000"/>
            </a:schemeClr>
          </a:solidFill>
        </p:spPr>
        <p:txBody>
          <a:bodyPr wrap="square">
            <a:spAutoFit/>
          </a:bodyPr>
          <a:lstStyle/>
          <a:p>
            <a:pPr algn="ctr"/>
            <a:r>
              <a:rPr lang="en-US" sz="1600" b="1" i="1" dirty="0"/>
              <a:t>Due to presence of natural outliers, Theil-Sen fit gives more reliable cross-calibration result: G19 EHIS H1 response is 50% that of G19 SGPS P5</a:t>
            </a:r>
          </a:p>
        </p:txBody>
      </p:sp>
      <p:sp>
        <p:nvSpPr>
          <p:cNvPr id="5" name="Footer Placeholder 5">
            <a:extLst>
              <a:ext uri="{FF2B5EF4-FFF2-40B4-BE49-F238E27FC236}">
                <a16:creationId xmlns:a16="http://schemas.microsoft.com/office/drawing/2014/main" id="{2E5688A3-93B0-C0C7-FC48-60C26D7AE817}"/>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prstClr val="white"/>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4004092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09B64080-C631-376B-C7FC-BB25283287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184433"/>
            <a:ext cx="7818120" cy="5212080"/>
          </a:xfrm>
        </p:spPr>
      </p:pic>
      <p:sp>
        <p:nvSpPr>
          <p:cNvPr id="2" name="Title 1">
            <a:extLst>
              <a:ext uri="{FF2B5EF4-FFF2-40B4-BE49-F238E27FC236}">
                <a16:creationId xmlns:a16="http://schemas.microsoft.com/office/drawing/2014/main" id="{EA6F2459-E576-0507-33D4-BB36DD8E9556}"/>
              </a:ext>
            </a:extLst>
          </p:cNvPr>
          <p:cNvSpPr>
            <a:spLocks noGrp="1"/>
          </p:cNvSpPr>
          <p:nvPr>
            <p:ph type="title"/>
          </p:nvPr>
        </p:nvSpPr>
        <p:spPr/>
        <p:txBody>
          <a:bodyPr/>
          <a:lstStyle/>
          <a:p>
            <a:r>
              <a:rPr lang="en-US" dirty="0"/>
              <a:t>PLPT-SEI-004: H Fluence Spectra</a:t>
            </a:r>
          </a:p>
        </p:txBody>
      </p:sp>
      <p:sp>
        <p:nvSpPr>
          <p:cNvPr id="4" name="Slide Number Placeholder 3">
            <a:extLst>
              <a:ext uri="{FF2B5EF4-FFF2-40B4-BE49-F238E27FC236}">
                <a16:creationId xmlns:a16="http://schemas.microsoft.com/office/drawing/2014/main" id="{88D8FF67-70F3-FD3F-908E-19B7C1A690E0}"/>
              </a:ext>
            </a:extLst>
          </p:cNvPr>
          <p:cNvSpPr>
            <a:spLocks noGrp="1"/>
          </p:cNvSpPr>
          <p:nvPr>
            <p:ph type="sldNum" sz="quarter" idx="12"/>
          </p:nvPr>
        </p:nvSpPr>
        <p:spPr/>
        <p:txBody>
          <a:bodyPr/>
          <a:lstStyle/>
          <a:p>
            <a:fld id="{615ADB79-25D6-47C0-AB51-22A13A0BBB50}" type="slidenum">
              <a:rPr lang="en-US" altLang="en-US" smtClean="0"/>
              <a:pPr/>
              <a:t>29</a:t>
            </a:fld>
            <a:endParaRPr lang="en-US" altLang="en-US" dirty="0"/>
          </a:p>
        </p:txBody>
      </p:sp>
      <p:sp>
        <p:nvSpPr>
          <p:cNvPr id="9" name="Rectangle 8">
            <a:extLst>
              <a:ext uri="{FF2B5EF4-FFF2-40B4-BE49-F238E27FC236}">
                <a16:creationId xmlns:a16="http://schemas.microsoft.com/office/drawing/2014/main" id="{0695E547-3A30-701A-6DBA-2043944E789B}"/>
              </a:ext>
            </a:extLst>
          </p:cNvPr>
          <p:cNvSpPr/>
          <p:nvPr/>
        </p:nvSpPr>
        <p:spPr>
          <a:xfrm>
            <a:off x="2057400" y="3790473"/>
            <a:ext cx="2514600" cy="1015663"/>
          </a:xfrm>
          <a:prstGeom prst="rect">
            <a:avLst/>
          </a:prstGeom>
          <a:solidFill>
            <a:schemeClr val="tx2">
              <a:lumMod val="20000"/>
              <a:lumOff val="80000"/>
            </a:schemeClr>
          </a:solidFill>
        </p:spPr>
        <p:txBody>
          <a:bodyPr wrap="square">
            <a:spAutoFit/>
          </a:bodyPr>
          <a:lstStyle/>
          <a:p>
            <a:pPr algn="ctr"/>
            <a:r>
              <a:rPr lang="en-US" sz="1200" b="1" i="1" dirty="0"/>
              <a:t>EHIS np/SGPS-X = 0.60 @ H1 energy</a:t>
            </a:r>
          </a:p>
          <a:p>
            <a:pPr algn="ctr"/>
            <a:r>
              <a:rPr lang="en-US" sz="1200" b="1" i="1" dirty="0"/>
              <a:t>EHIS np/SGPS-X = 0.15 @ H2 energy</a:t>
            </a:r>
          </a:p>
          <a:p>
            <a:pPr algn="ctr"/>
            <a:r>
              <a:rPr lang="en-US" sz="1200" b="1" i="1" dirty="0"/>
              <a:t>EHIS np/SGPS-X = 0.37 @ H3 energy</a:t>
            </a:r>
          </a:p>
          <a:p>
            <a:pPr algn="ctr"/>
            <a:r>
              <a:rPr lang="en-US" sz="1200" b="1" i="1" dirty="0"/>
              <a:t>EHIS np/SGPS-X = 1.24 @ H4 energy</a:t>
            </a:r>
          </a:p>
          <a:p>
            <a:pPr algn="ctr"/>
            <a:r>
              <a:rPr lang="en-US" sz="1200" b="1" i="1" dirty="0"/>
              <a:t>EHIS np/SGPS-X = 3.47 @ H5 energy</a:t>
            </a:r>
          </a:p>
        </p:txBody>
      </p:sp>
      <p:sp>
        <p:nvSpPr>
          <p:cNvPr id="12" name="Rectangle 11">
            <a:extLst>
              <a:ext uri="{FF2B5EF4-FFF2-40B4-BE49-F238E27FC236}">
                <a16:creationId xmlns:a16="http://schemas.microsoft.com/office/drawing/2014/main" id="{AED40A83-91D7-1584-02C5-F30FA43A5573}"/>
              </a:ext>
            </a:extLst>
          </p:cNvPr>
          <p:cNvSpPr/>
          <p:nvPr/>
        </p:nvSpPr>
        <p:spPr>
          <a:xfrm>
            <a:off x="5806439" y="6056079"/>
            <a:ext cx="2621281" cy="338554"/>
          </a:xfrm>
          <a:prstGeom prst="rect">
            <a:avLst/>
          </a:prstGeom>
          <a:solidFill>
            <a:schemeClr val="tx2">
              <a:lumMod val="20000"/>
              <a:lumOff val="80000"/>
            </a:schemeClr>
          </a:solidFill>
        </p:spPr>
        <p:txBody>
          <a:bodyPr wrap="square">
            <a:spAutoFit/>
          </a:bodyPr>
          <a:lstStyle/>
          <a:p>
            <a:pPr algn="ctr"/>
            <a:r>
              <a:rPr lang="en-US" sz="1600" b="1" i="1" dirty="0"/>
              <a:t>Backgrounds not removed</a:t>
            </a:r>
          </a:p>
        </p:txBody>
      </p:sp>
      <p:sp>
        <p:nvSpPr>
          <p:cNvPr id="5" name="Rectangle 4">
            <a:extLst>
              <a:ext uri="{FF2B5EF4-FFF2-40B4-BE49-F238E27FC236}">
                <a16:creationId xmlns:a16="http://schemas.microsoft.com/office/drawing/2014/main" id="{D75C2DB6-C036-ECF9-2CAE-E502D59072D6}"/>
              </a:ext>
            </a:extLst>
          </p:cNvPr>
          <p:cNvSpPr/>
          <p:nvPr/>
        </p:nvSpPr>
        <p:spPr>
          <a:xfrm>
            <a:off x="7361296" y="4244821"/>
            <a:ext cx="1524000" cy="646331"/>
          </a:xfrm>
          <a:prstGeom prst="rect">
            <a:avLst/>
          </a:prstGeom>
          <a:solidFill>
            <a:schemeClr val="tx2">
              <a:lumMod val="20000"/>
              <a:lumOff val="80000"/>
            </a:schemeClr>
          </a:solidFill>
        </p:spPr>
        <p:txBody>
          <a:bodyPr wrap="square">
            <a:spAutoFit/>
          </a:bodyPr>
          <a:lstStyle/>
          <a:p>
            <a:pPr algn="ctr"/>
            <a:r>
              <a:rPr lang="en-US" sz="1200" b="1" i="1" dirty="0"/>
              <a:t>EHIS </a:t>
            </a:r>
            <a:r>
              <a:rPr lang="en-US" sz="1200" b="1" i="1" dirty="0" err="1"/>
              <a:t>NonPrime</a:t>
            </a:r>
            <a:r>
              <a:rPr lang="en-US" sz="1200" b="1" i="1" dirty="0"/>
              <a:t> fluxes have OOM lower backgrounds</a:t>
            </a:r>
          </a:p>
        </p:txBody>
      </p:sp>
      <p:sp>
        <p:nvSpPr>
          <p:cNvPr id="19" name="Footer Placeholder 5">
            <a:extLst>
              <a:ext uri="{FF2B5EF4-FFF2-40B4-BE49-F238E27FC236}">
                <a16:creationId xmlns:a16="http://schemas.microsoft.com/office/drawing/2014/main" id="{5952F24E-7FE6-9917-74BC-47BC45A7F0AA}"/>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prstClr val="white"/>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618169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t>Energetic Heavy Ion Sensor (EHIS)</a:t>
            </a:r>
          </a:p>
        </p:txBody>
      </p:sp>
      <p:sp>
        <p:nvSpPr>
          <p:cNvPr id="4" name="Slide Number Placeholder 3"/>
          <p:cNvSpPr>
            <a:spLocks noGrp="1"/>
          </p:cNvSpPr>
          <p:nvPr>
            <p:ph type="sldNum" sz="quarter" idx="12"/>
          </p:nvPr>
        </p:nvSpPr>
        <p:spPr/>
        <p:txBody>
          <a:bodyPr/>
          <a:lstStyle/>
          <a:p>
            <a:fld id="{4AB52BE0-4CA4-4BD3-BC9F-B41F86E8D2EE}" type="slidenum">
              <a:rPr lang="en-US" altLang="en-US" smtClean="0"/>
              <a:pPr/>
              <a:t>3</a:t>
            </a:fld>
            <a:endParaRPr lang="en-US" altLang="en-US" dirty="0"/>
          </a:p>
        </p:txBody>
      </p:sp>
      <p:sp>
        <p:nvSpPr>
          <p:cNvPr id="12" name="Text Placeholder 6"/>
          <p:cNvSpPr txBox="1">
            <a:spLocks/>
          </p:cNvSpPr>
          <p:nvPr/>
        </p:nvSpPr>
        <p:spPr>
          <a:xfrm>
            <a:off x="5473094" y="1051528"/>
            <a:ext cx="3597016" cy="5426075"/>
          </a:xfrm>
          <a:prstGeom prst="rect">
            <a:avLst/>
          </a:prstGeom>
        </p:spPr>
        <p:txBody>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1600" dirty="0"/>
              <a:t>Primary purpose: measure fluxes of solar energetic particles (SEPs) and galactic cosmic rays (GCRs) responsible for Single Event Effects (SEE) in electronics</a:t>
            </a:r>
          </a:p>
          <a:p>
            <a:pPr>
              <a:buFont typeface="Arial" panose="020B0604020202020204" pitchFamily="34" charset="0"/>
              <a:buChar char="•"/>
            </a:pPr>
            <a:r>
              <a:rPr lang="en-US" sz="1600" dirty="0"/>
              <a:t>Single solid-state telescope using angle-detecting inclined sensor (ADIS) system to discriminate heavy ions by atomic number (Z)</a:t>
            </a:r>
          </a:p>
          <a:p>
            <a:pPr>
              <a:buFont typeface="Arial" panose="020B0604020202020204" pitchFamily="34" charset="0"/>
              <a:buChar char="•"/>
            </a:pPr>
            <a:r>
              <a:rPr lang="en-US" sz="1600" dirty="0"/>
              <a:t>L1b cadence is 5 minutes</a:t>
            </a:r>
          </a:p>
          <a:p>
            <a:pPr>
              <a:buFont typeface="Arial" panose="020B0604020202020204" pitchFamily="34" charset="0"/>
              <a:buChar char="•"/>
            </a:pPr>
            <a:r>
              <a:rPr lang="en-US" sz="1600" dirty="0"/>
              <a:t>Most recent FM4 (SN102) CDRL79 release: SEISS-D-EH079-2, Rev A (30 January 2020)</a:t>
            </a:r>
          </a:p>
          <a:p>
            <a:pPr>
              <a:buFont typeface="Arial" panose="020B0604020202020204" pitchFamily="34" charset="0"/>
              <a:buChar char="•"/>
            </a:pPr>
            <a:r>
              <a:rPr lang="en-US" sz="1600" dirty="0"/>
              <a:t>EHIS FM4 (SN102) LUT: </a:t>
            </a:r>
          </a:p>
          <a:p>
            <a:pPr lvl="1">
              <a:buFont typeface="Arial" panose="020B0604020202020204" pitchFamily="34" charset="0"/>
              <a:buChar char="•"/>
            </a:pPr>
            <a:r>
              <a:rPr lang="en-US" sz="1200" dirty="0"/>
              <a:t>Version at launch: FM4_EHIS_CALINR_Parameters-V1.0.h5 = "</a:t>
            </a:r>
            <a:r>
              <a:rPr lang="en-US" sz="1200" dirty="0" err="1"/>
              <a:t>SeissEhisCalInrParameters</a:t>
            </a:r>
            <a:r>
              <a:rPr lang="en-US" sz="1200" dirty="0"/>
              <a:t>(FM4A_CDRL88v1_1_PR_13_07_00)-770266800.h5" </a:t>
            </a:r>
          </a:p>
          <a:p>
            <a:pPr lvl="1">
              <a:buFont typeface="Arial" panose="020B0604020202020204" pitchFamily="34" charset="0"/>
              <a:buChar char="•"/>
            </a:pPr>
            <a:r>
              <a:rPr lang="en-US" sz="1200" dirty="0"/>
              <a:t>Version at Provisional PS-PVR: xxx</a:t>
            </a:r>
            <a:endParaRPr lang="en-US" sz="1800" dirty="0"/>
          </a:p>
        </p:txBody>
      </p:sp>
      <p:pic>
        <p:nvPicPr>
          <p:cNvPr id="3" name="Content Placeholder 2"/>
          <p:cNvPicPr>
            <a:picLocks noGrp="1" noChangeAspect="1"/>
          </p:cNvPicPr>
          <p:nvPr>
            <p:ph idx="1"/>
          </p:nvPr>
        </p:nvPicPr>
        <p:blipFill>
          <a:blip r:embed="rId3"/>
          <a:stretch>
            <a:fillRect/>
          </a:stretch>
        </p:blipFill>
        <p:spPr>
          <a:xfrm>
            <a:off x="440870" y="1066217"/>
            <a:ext cx="4876800" cy="3862199"/>
          </a:xfrm>
          <a:prstGeom prst="rect">
            <a:avLst/>
          </a:prstGeom>
        </p:spPr>
      </p:pic>
      <p:sp>
        <p:nvSpPr>
          <p:cNvPr id="2" name="TextBox 1">
            <a:extLst>
              <a:ext uri="{FF2B5EF4-FFF2-40B4-BE49-F238E27FC236}">
                <a16:creationId xmlns:a16="http://schemas.microsoft.com/office/drawing/2014/main" id="{B2C91336-F577-B345-A294-5C60AE36CBAC}"/>
              </a:ext>
            </a:extLst>
          </p:cNvPr>
          <p:cNvSpPr txBox="1"/>
          <p:nvPr/>
        </p:nvSpPr>
        <p:spPr>
          <a:xfrm>
            <a:off x="366536" y="1126098"/>
            <a:ext cx="1207382" cy="923330"/>
          </a:xfrm>
          <a:prstGeom prst="rect">
            <a:avLst/>
          </a:prstGeom>
          <a:noFill/>
        </p:spPr>
        <p:txBody>
          <a:bodyPr wrap="square" rtlCol="0">
            <a:spAutoFit/>
          </a:bodyPr>
          <a:lstStyle/>
          <a:p>
            <a:pPr algn="ctr"/>
            <a:r>
              <a:rPr lang="en-US" dirty="0"/>
              <a:t>inclined detectors (D2 &amp; D3)</a:t>
            </a:r>
          </a:p>
        </p:txBody>
      </p:sp>
      <p:cxnSp>
        <p:nvCxnSpPr>
          <p:cNvPr id="7" name="Straight Arrow Connector 6">
            <a:extLst>
              <a:ext uri="{FF2B5EF4-FFF2-40B4-BE49-F238E27FC236}">
                <a16:creationId xmlns:a16="http://schemas.microsoft.com/office/drawing/2014/main" id="{D5E75F44-B74A-BA4E-8B3C-E9495671CC41}"/>
              </a:ext>
            </a:extLst>
          </p:cNvPr>
          <p:cNvCxnSpPr>
            <a:cxnSpLocks/>
          </p:cNvCxnSpPr>
          <p:nvPr/>
        </p:nvCxnSpPr>
        <p:spPr>
          <a:xfrm>
            <a:off x="1219200" y="2049428"/>
            <a:ext cx="1078200" cy="109509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7C96160-2C39-0D47-AD85-0EA962EABB36}"/>
              </a:ext>
            </a:extLst>
          </p:cNvPr>
          <p:cNvSpPr txBox="1"/>
          <p:nvPr/>
        </p:nvSpPr>
        <p:spPr>
          <a:xfrm>
            <a:off x="3710380" y="4375057"/>
            <a:ext cx="1509536" cy="369332"/>
          </a:xfrm>
          <a:prstGeom prst="rect">
            <a:avLst/>
          </a:prstGeom>
          <a:noFill/>
        </p:spPr>
        <p:txBody>
          <a:bodyPr wrap="square" rtlCol="0">
            <a:spAutoFit/>
          </a:bodyPr>
          <a:lstStyle/>
          <a:p>
            <a:pPr algn="ctr"/>
            <a:r>
              <a:rPr lang="en-US" dirty="0"/>
              <a:t>Scintillator (S)</a:t>
            </a:r>
          </a:p>
        </p:txBody>
      </p:sp>
      <p:cxnSp>
        <p:nvCxnSpPr>
          <p:cNvPr id="15" name="Straight Arrow Connector 14">
            <a:extLst>
              <a:ext uri="{FF2B5EF4-FFF2-40B4-BE49-F238E27FC236}">
                <a16:creationId xmlns:a16="http://schemas.microsoft.com/office/drawing/2014/main" id="{77ECA7EA-9052-244B-B66D-AF21A9F054B2}"/>
              </a:ext>
            </a:extLst>
          </p:cNvPr>
          <p:cNvCxnSpPr>
            <a:cxnSpLocks/>
            <a:stCxn id="14" idx="1"/>
          </p:cNvCxnSpPr>
          <p:nvPr/>
        </p:nvCxnSpPr>
        <p:spPr>
          <a:xfrm flipH="1" flipV="1">
            <a:off x="3042626" y="3384457"/>
            <a:ext cx="667754" cy="117526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B852DBB4-A3A3-B94D-B850-A8047BED1C88}"/>
              </a:ext>
            </a:extLst>
          </p:cNvPr>
          <p:cNvCxnSpPr>
            <a:cxnSpLocks/>
          </p:cNvCxnSpPr>
          <p:nvPr/>
        </p:nvCxnSpPr>
        <p:spPr>
          <a:xfrm>
            <a:off x="1447800" y="1778117"/>
            <a:ext cx="1398957" cy="109701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411941" y="1057682"/>
            <a:ext cx="3886200" cy="276999"/>
          </a:xfrm>
          <a:prstGeom prst="rect">
            <a:avLst/>
          </a:prstGeom>
          <a:solidFill>
            <a:schemeClr val="bg1"/>
          </a:solidFill>
        </p:spPr>
        <p:txBody>
          <a:bodyPr wrap="square" rtlCol="0">
            <a:spAutoFit/>
          </a:bodyPr>
          <a:lstStyle/>
          <a:p>
            <a:pPr algn="ctr"/>
            <a:r>
              <a:rPr lang="en-US" sz="1200" i="1" dirty="0">
                <a:solidFill>
                  <a:srgbClr val="008000"/>
                </a:solidFill>
              </a:rPr>
              <a:t>Credit: SEISS-D-SY079_EHIS_CALTIM_Update-1-6-14</a:t>
            </a:r>
          </a:p>
        </p:txBody>
      </p:sp>
      <p:graphicFrame>
        <p:nvGraphicFramePr>
          <p:cNvPr id="8" name="Table 6">
            <a:extLst>
              <a:ext uri="{FF2B5EF4-FFF2-40B4-BE49-F238E27FC236}">
                <a16:creationId xmlns:a16="http://schemas.microsoft.com/office/drawing/2014/main" id="{62F903D9-7844-5082-9DB5-C0EC7718DAC4}"/>
              </a:ext>
            </a:extLst>
          </p:cNvPr>
          <p:cNvGraphicFramePr>
            <a:graphicFrameLocks noGrp="1"/>
          </p:cNvGraphicFramePr>
          <p:nvPr>
            <p:extLst>
              <p:ext uri="{D42A27DB-BD31-4B8C-83A1-F6EECF244321}">
                <p14:modId xmlns:p14="http://schemas.microsoft.com/office/powerpoint/2010/main" val="1863186790"/>
              </p:ext>
            </p:extLst>
          </p:nvPr>
        </p:nvGraphicFramePr>
        <p:xfrm>
          <a:off x="304800" y="4829108"/>
          <a:ext cx="5083915" cy="1955497"/>
        </p:xfrm>
        <a:graphic>
          <a:graphicData uri="http://schemas.openxmlformats.org/drawingml/2006/table">
            <a:tbl>
              <a:tblPr firstRow="1" bandRow="1">
                <a:tableStyleId>{5C22544A-7EE6-4342-B048-85BDC9FD1C3A}</a:tableStyleId>
              </a:tblPr>
              <a:tblGrid>
                <a:gridCol w="1426315">
                  <a:extLst>
                    <a:ext uri="{9D8B030D-6E8A-4147-A177-3AD203B41FA5}">
                      <a16:colId xmlns:a16="http://schemas.microsoft.com/office/drawing/2014/main" val="3609726215"/>
                    </a:ext>
                  </a:extLst>
                </a:gridCol>
                <a:gridCol w="1600200">
                  <a:extLst>
                    <a:ext uri="{9D8B030D-6E8A-4147-A177-3AD203B41FA5}">
                      <a16:colId xmlns:a16="http://schemas.microsoft.com/office/drawing/2014/main" val="531177305"/>
                    </a:ext>
                  </a:extLst>
                </a:gridCol>
                <a:gridCol w="2057400">
                  <a:extLst>
                    <a:ext uri="{9D8B030D-6E8A-4147-A177-3AD203B41FA5}">
                      <a16:colId xmlns:a16="http://schemas.microsoft.com/office/drawing/2014/main" val="4223913198"/>
                    </a:ext>
                  </a:extLst>
                </a:gridCol>
              </a:tblGrid>
              <a:tr h="309577">
                <a:tc>
                  <a:txBody>
                    <a:bodyPr/>
                    <a:lstStyle/>
                    <a:p>
                      <a:r>
                        <a:rPr lang="en-US" sz="1200" dirty="0"/>
                        <a:t>Detector</a:t>
                      </a:r>
                    </a:p>
                  </a:txBody>
                  <a:tcPr/>
                </a:tc>
                <a:tc>
                  <a:txBody>
                    <a:bodyPr/>
                    <a:lstStyle/>
                    <a:p>
                      <a:r>
                        <a:rPr lang="en-US" sz="1200" dirty="0"/>
                        <a:t>Function</a:t>
                      </a:r>
                    </a:p>
                  </a:txBody>
                  <a:tcPr/>
                </a:tc>
                <a:tc>
                  <a:txBody>
                    <a:bodyPr/>
                    <a:lstStyle/>
                    <a:p>
                      <a:r>
                        <a:rPr lang="en-US" sz="1200" dirty="0"/>
                        <a:t>Beam Calibrated</a:t>
                      </a:r>
                    </a:p>
                  </a:txBody>
                  <a:tcPr/>
                </a:tc>
                <a:extLst>
                  <a:ext uri="{0D108BD9-81ED-4DB2-BD59-A6C34878D82A}">
                    <a16:rowId xmlns:a16="http://schemas.microsoft.com/office/drawing/2014/main" val="358855650"/>
                  </a:ext>
                </a:extLst>
              </a:tr>
              <a:tr h="252074">
                <a:tc>
                  <a:txBody>
                    <a:bodyPr/>
                    <a:lstStyle/>
                    <a:p>
                      <a:r>
                        <a:rPr lang="en-US" sz="1200" dirty="0"/>
                        <a:t>D1, D2, D3</a:t>
                      </a:r>
                    </a:p>
                  </a:txBody>
                  <a:tcPr/>
                </a:tc>
                <a:tc>
                  <a:txBody>
                    <a:bodyPr/>
                    <a:lstStyle/>
                    <a:p>
                      <a:r>
                        <a:rPr lang="en-US" sz="1200" dirty="0"/>
                        <a:t>ADIS</a:t>
                      </a:r>
                    </a:p>
                  </a:txBody>
                  <a:tcPr/>
                </a:tc>
                <a:tc>
                  <a:txBody>
                    <a:bodyPr/>
                    <a:lstStyle/>
                    <a:p>
                      <a:r>
                        <a:rPr lang="en-US" sz="1200" dirty="0"/>
                        <a:t>p+: yes, </a:t>
                      </a:r>
                      <a:r>
                        <a:rPr lang="en-US" sz="1200" dirty="0">
                          <a:latin typeface="Symbol" pitchFamily="2" charset="2"/>
                        </a:rPr>
                        <a:t>a</a:t>
                      </a:r>
                      <a:r>
                        <a:rPr lang="en-US" sz="1200" dirty="0"/>
                        <a:t>++: no,  heavies: yes</a:t>
                      </a:r>
                    </a:p>
                  </a:txBody>
                  <a:tcPr/>
                </a:tc>
                <a:extLst>
                  <a:ext uri="{0D108BD9-81ED-4DB2-BD59-A6C34878D82A}">
                    <a16:rowId xmlns:a16="http://schemas.microsoft.com/office/drawing/2014/main" val="1352087123"/>
                  </a:ext>
                </a:extLst>
              </a:tr>
              <a:tr h="252074">
                <a:tc>
                  <a:txBody>
                    <a:bodyPr/>
                    <a:lstStyle/>
                    <a:p>
                      <a:r>
                        <a:rPr lang="en-US" sz="1200" dirty="0"/>
                        <a:t>D4 (A, B, C ganged)</a:t>
                      </a:r>
                    </a:p>
                  </a:txBody>
                  <a:tcPr/>
                </a:tc>
                <a:tc>
                  <a:txBody>
                    <a:bodyPr/>
                    <a:lstStyle/>
                    <a:p>
                      <a:r>
                        <a:rPr lang="en-US" sz="1200" dirty="0"/>
                        <a:t>Channel E1 stopping</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 yes, </a:t>
                      </a:r>
                      <a:r>
                        <a:rPr lang="en-US" sz="1200" dirty="0">
                          <a:latin typeface="Symbol" pitchFamily="2" charset="2"/>
                        </a:rPr>
                        <a:t>a</a:t>
                      </a:r>
                      <a:r>
                        <a:rPr lang="en-US" sz="1200" dirty="0"/>
                        <a:t>++: no,  heavies: yes</a:t>
                      </a:r>
                    </a:p>
                  </a:txBody>
                  <a:tcPr/>
                </a:tc>
                <a:extLst>
                  <a:ext uri="{0D108BD9-81ED-4DB2-BD59-A6C34878D82A}">
                    <a16:rowId xmlns:a16="http://schemas.microsoft.com/office/drawing/2014/main" val="244650760"/>
                  </a:ext>
                </a:extLst>
              </a:tr>
              <a:tr h="252074">
                <a:tc>
                  <a:txBody>
                    <a:bodyPr/>
                    <a:lstStyle/>
                    <a:p>
                      <a:r>
                        <a:rPr lang="en-US" sz="1200" dirty="0"/>
                        <a:t>D5 (A, B, C ganged)</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Channel E2 stopping</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 yes, </a:t>
                      </a:r>
                      <a:r>
                        <a:rPr lang="en-US" sz="1200" dirty="0">
                          <a:latin typeface="Symbol" pitchFamily="2" charset="2"/>
                        </a:rPr>
                        <a:t>a</a:t>
                      </a:r>
                      <a:r>
                        <a:rPr lang="en-US" sz="1200" dirty="0"/>
                        <a:t>++: no,  heavies: yes</a:t>
                      </a:r>
                    </a:p>
                  </a:txBody>
                  <a:tcPr/>
                </a:tc>
                <a:extLst>
                  <a:ext uri="{0D108BD9-81ED-4DB2-BD59-A6C34878D82A}">
                    <a16:rowId xmlns:a16="http://schemas.microsoft.com/office/drawing/2014/main" val="3941307942"/>
                  </a:ext>
                </a:extLst>
              </a:tr>
              <a:tr h="252074">
                <a:tc>
                  <a:txBody>
                    <a:bodyPr/>
                    <a:lstStyle/>
                    <a:p>
                      <a:r>
                        <a:rPr lang="en-US" sz="1200" dirty="0"/>
                        <a:t>D6 (A, B, C ganged)</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Channel E3 stopping</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 yes, </a:t>
                      </a:r>
                      <a:r>
                        <a:rPr lang="en-US" sz="1200" dirty="0">
                          <a:latin typeface="Symbol" pitchFamily="2" charset="2"/>
                        </a:rPr>
                        <a:t>a</a:t>
                      </a:r>
                      <a:r>
                        <a:rPr lang="en-US" sz="1200" dirty="0"/>
                        <a:t>++: no,  heavies: no</a:t>
                      </a:r>
                    </a:p>
                  </a:txBody>
                  <a:tcPr/>
                </a:tc>
                <a:extLst>
                  <a:ext uri="{0D108BD9-81ED-4DB2-BD59-A6C34878D82A}">
                    <a16:rowId xmlns:a16="http://schemas.microsoft.com/office/drawing/2014/main" val="2626518728"/>
                  </a:ext>
                </a:extLst>
              </a:tr>
              <a:tr h="252074">
                <a:tc>
                  <a:txBody>
                    <a:bodyPr/>
                    <a:lstStyle/>
                    <a:p>
                      <a:r>
                        <a:rPr lang="en-US" sz="1200" dirty="0"/>
                        <a:t>R (ranging)</a:t>
                      </a:r>
                    </a:p>
                  </a:txBody>
                  <a:tcPr/>
                </a:tc>
                <a:tc>
                  <a:txBody>
                    <a:bodyPr/>
                    <a:lstStyle/>
                    <a:p>
                      <a:r>
                        <a:rPr lang="en-US" sz="1200" dirty="0"/>
                        <a:t>E4 &amp; E5 (penetrating)</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 yes, </a:t>
                      </a:r>
                      <a:r>
                        <a:rPr lang="en-US" sz="1200" dirty="0">
                          <a:latin typeface="Symbol" pitchFamily="2" charset="2"/>
                        </a:rPr>
                        <a:t>a</a:t>
                      </a:r>
                      <a:r>
                        <a:rPr lang="en-US" sz="1200" dirty="0"/>
                        <a:t>++: no,  heavies: no</a:t>
                      </a:r>
                    </a:p>
                  </a:txBody>
                  <a:tcPr/>
                </a:tc>
                <a:extLst>
                  <a:ext uri="{0D108BD9-81ED-4DB2-BD59-A6C34878D82A}">
                    <a16:rowId xmlns:a16="http://schemas.microsoft.com/office/drawing/2014/main" val="568459443"/>
                  </a:ext>
                </a:extLst>
              </a:tr>
              <a:tr h="252074">
                <a:tc>
                  <a:txBody>
                    <a:bodyPr/>
                    <a:lstStyle/>
                    <a:p>
                      <a:r>
                        <a:rPr lang="en-US" sz="1200" dirty="0"/>
                        <a:t>S (scintillator)</a:t>
                      </a:r>
                    </a:p>
                  </a:txBody>
                  <a:tcPr/>
                </a:tc>
                <a:tc>
                  <a:txBody>
                    <a:bodyPr/>
                    <a:lstStyle/>
                    <a:p>
                      <a:r>
                        <a:rPr lang="en-US" sz="1200" dirty="0"/>
                        <a:t>active anticoincidence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no</a:t>
                      </a:r>
                    </a:p>
                  </a:txBody>
                  <a:tcPr/>
                </a:tc>
                <a:extLst>
                  <a:ext uri="{0D108BD9-81ED-4DB2-BD59-A6C34878D82A}">
                    <a16:rowId xmlns:a16="http://schemas.microsoft.com/office/drawing/2014/main" val="1238350872"/>
                  </a:ext>
                </a:extLst>
              </a:tr>
            </a:tbl>
          </a:graphicData>
        </a:graphic>
      </p:graphicFrame>
      <p:sp>
        <p:nvSpPr>
          <p:cNvPr id="9" name="TextBox 8">
            <a:extLst>
              <a:ext uri="{FF2B5EF4-FFF2-40B4-BE49-F238E27FC236}">
                <a16:creationId xmlns:a16="http://schemas.microsoft.com/office/drawing/2014/main" id="{AA7DDFBD-426D-9E90-4CB7-1881704676EA}"/>
              </a:ext>
            </a:extLst>
          </p:cNvPr>
          <p:cNvSpPr txBox="1"/>
          <p:nvPr/>
        </p:nvSpPr>
        <p:spPr>
          <a:xfrm>
            <a:off x="2833624" y="2613448"/>
            <a:ext cx="450684" cy="369332"/>
          </a:xfrm>
          <a:prstGeom prst="rect">
            <a:avLst/>
          </a:prstGeom>
          <a:noFill/>
        </p:spPr>
        <p:txBody>
          <a:bodyPr wrap="square" rtlCol="0">
            <a:spAutoFit/>
          </a:bodyPr>
          <a:lstStyle/>
          <a:p>
            <a:pPr algn="ctr"/>
            <a:r>
              <a:rPr lang="en-US" dirty="0">
                <a:solidFill>
                  <a:srgbClr val="FFFF00"/>
                </a:solidFill>
              </a:rPr>
              <a:t>D4</a:t>
            </a:r>
          </a:p>
        </p:txBody>
      </p:sp>
      <p:sp>
        <p:nvSpPr>
          <p:cNvPr id="10" name="TextBox 9">
            <a:extLst>
              <a:ext uri="{FF2B5EF4-FFF2-40B4-BE49-F238E27FC236}">
                <a16:creationId xmlns:a16="http://schemas.microsoft.com/office/drawing/2014/main" id="{3AAD526E-87AF-2593-3103-785EADE21D3E}"/>
              </a:ext>
            </a:extLst>
          </p:cNvPr>
          <p:cNvSpPr txBox="1"/>
          <p:nvPr/>
        </p:nvSpPr>
        <p:spPr>
          <a:xfrm>
            <a:off x="3134570" y="2450775"/>
            <a:ext cx="450684" cy="369332"/>
          </a:xfrm>
          <a:prstGeom prst="rect">
            <a:avLst/>
          </a:prstGeom>
          <a:noFill/>
        </p:spPr>
        <p:txBody>
          <a:bodyPr wrap="square" rtlCol="0">
            <a:spAutoFit/>
          </a:bodyPr>
          <a:lstStyle/>
          <a:p>
            <a:pPr algn="ctr"/>
            <a:r>
              <a:rPr lang="en-US" dirty="0">
                <a:solidFill>
                  <a:srgbClr val="FFFF00"/>
                </a:solidFill>
              </a:rPr>
              <a:t>D5</a:t>
            </a:r>
          </a:p>
        </p:txBody>
      </p:sp>
      <p:sp>
        <p:nvSpPr>
          <p:cNvPr id="17" name="TextBox 16">
            <a:extLst>
              <a:ext uri="{FF2B5EF4-FFF2-40B4-BE49-F238E27FC236}">
                <a16:creationId xmlns:a16="http://schemas.microsoft.com/office/drawing/2014/main" id="{1293E05A-4188-C603-C200-298A65DFD42E}"/>
              </a:ext>
            </a:extLst>
          </p:cNvPr>
          <p:cNvSpPr txBox="1"/>
          <p:nvPr/>
        </p:nvSpPr>
        <p:spPr>
          <a:xfrm>
            <a:off x="3435516" y="2286000"/>
            <a:ext cx="450684" cy="369332"/>
          </a:xfrm>
          <a:prstGeom prst="rect">
            <a:avLst/>
          </a:prstGeom>
          <a:noFill/>
        </p:spPr>
        <p:txBody>
          <a:bodyPr wrap="square" rtlCol="0">
            <a:spAutoFit/>
          </a:bodyPr>
          <a:lstStyle/>
          <a:p>
            <a:pPr algn="ctr"/>
            <a:r>
              <a:rPr lang="en-US" dirty="0">
                <a:solidFill>
                  <a:srgbClr val="FFFF00"/>
                </a:solidFill>
              </a:rPr>
              <a:t>D6</a:t>
            </a:r>
          </a:p>
        </p:txBody>
      </p:sp>
      <p:sp>
        <p:nvSpPr>
          <p:cNvPr id="18" name="TextBox 17">
            <a:extLst>
              <a:ext uri="{FF2B5EF4-FFF2-40B4-BE49-F238E27FC236}">
                <a16:creationId xmlns:a16="http://schemas.microsoft.com/office/drawing/2014/main" id="{07C0449C-3FAE-4311-7A70-05CD50F43C35}"/>
              </a:ext>
            </a:extLst>
          </p:cNvPr>
          <p:cNvSpPr txBox="1"/>
          <p:nvPr/>
        </p:nvSpPr>
        <p:spPr>
          <a:xfrm>
            <a:off x="4836718" y="3085309"/>
            <a:ext cx="366536" cy="369332"/>
          </a:xfrm>
          <a:prstGeom prst="rect">
            <a:avLst/>
          </a:prstGeom>
          <a:noFill/>
        </p:spPr>
        <p:txBody>
          <a:bodyPr wrap="square" rtlCol="0">
            <a:spAutoFit/>
          </a:bodyPr>
          <a:lstStyle/>
          <a:p>
            <a:pPr algn="ctr"/>
            <a:r>
              <a:rPr lang="en-US" dirty="0"/>
              <a:t>R</a:t>
            </a:r>
          </a:p>
        </p:txBody>
      </p:sp>
      <p:cxnSp>
        <p:nvCxnSpPr>
          <p:cNvPr id="19" name="Straight Arrow Connector 18">
            <a:extLst>
              <a:ext uri="{FF2B5EF4-FFF2-40B4-BE49-F238E27FC236}">
                <a16:creationId xmlns:a16="http://schemas.microsoft.com/office/drawing/2014/main" id="{022148E2-51D7-DB96-FA72-D1C2A11E9A5B}"/>
              </a:ext>
            </a:extLst>
          </p:cNvPr>
          <p:cNvCxnSpPr>
            <a:cxnSpLocks/>
          </p:cNvCxnSpPr>
          <p:nvPr/>
        </p:nvCxnSpPr>
        <p:spPr>
          <a:xfrm flipH="1" flipV="1">
            <a:off x="3921615" y="2519264"/>
            <a:ext cx="947163" cy="71174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E1384996-A56F-8532-1B1B-A5FED3B1EBBA}"/>
              </a:ext>
            </a:extLst>
          </p:cNvPr>
          <p:cNvSpPr txBox="1"/>
          <p:nvPr/>
        </p:nvSpPr>
        <p:spPr>
          <a:xfrm>
            <a:off x="1730559" y="3181009"/>
            <a:ext cx="450684" cy="369332"/>
          </a:xfrm>
          <a:prstGeom prst="rect">
            <a:avLst/>
          </a:prstGeom>
          <a:noFill/>
        </p:spPr>
        <p:txBody>
          <a:bodyPr wrap="square" rtlCol="0">
            <a:spAutoFit/>
          </a:bodyPr>
          <a:lstStyle/>
          <a:p>
            <a:pPr algn="ctr"/>
            <a:r>
              <a:rPr lang="en-US" dirty="0">
                <a:solidFill>
                  <a:srgbClr val="FFFF00"/>
                </a:solidFill>
              </a:rPr>
              <a:t>D1</a:t>
            </a:r>
          </a:p>
        </p:txBody>
      </p:sp>
    </p:spTree>
    <p:extLst>
      <p:ext uri="{BB962C8B-B14F-4D97-AF65-F5344CB8AC3E}">
        <p14:creationId xmlns:p14="http://schemas.microsoft.com/office/powerpoint/2010/main" val="195598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a:extLst>
              <a:ext uri="{FF2B5EF4-FFF2-40B4-BE49-F238E27FC236}">
                <a16:creationId xmlns:a16="http://schemas.microsoft.com/office/drawing/2014/main" id="{EE0383B6-4510-0D92-062A-C904BD1C63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137444"/>
            <a:ext cx="7848600" cy="5232400"/>
          </a:xfrm>
        </p:spPr>
      </p:pic>
      <p:sp>
        <p:nvSpPr>
          <p:cNvPr id="2" name="Title 1">
            <a:extLst>
              <a:ext uri="{FF2B5EF4-FFF2-40B4-BE49-F238E27FC236}">
                <a16:creationId xmlns:a16="http://schemas.microsoft.com/office/drawing/2014/main" id="{EA6F2459-E576-0507-33D4-BB36DD8E9556}"/>
              </a:ext>
            </a:extLst>
          </p:cNvPr>
          <p:cNvSpPr>
            <a:spLocks noGrp="1"/>
          </p:cNvSpPr>
          <p:nvPr>
            <p:ph type="title"/>
          </p:nvPr>
        </p:nvSpPr>
        <p:spPr>
          <a:xfrm>
            <a:off x="1295400" y="128337"/>
            <a:ext cx="6553200" cy="968626"/>
          </a:xfrm>
        </p:spPr>
        <p:txBody>
          <a:bodyPr/>
          <a:lstStyle/>
          <a:p>
            <a:r>
              <a:rPr lang="en-US" dirty="0"/>
              <a:t>PLPT-SEI-004: He Fluence Spectra,</a:t>
            </a:r>
            <a:br>
              <a:rPr lang="en-US" dirty="0"/>
            </a:br>
            <a:r>
              <a:rPr lang="en-US" dirty="0"/>
              <a:t>G19 EHIS and SGPS</a:t>
            </a:r>
          </a:p>
        </p:txBody>
      </p:sp>
      <p:sp>
        <p:nvSpPr>
          <p:cNvPr id="4" name="Slide Number Placeholder 3">
            <a:extLst>
              <a:ext uri="{FF2B5EF4-FFF2-40B4-BE49-F238E27FC236}">
                <a16:creationId xmlns:a16="http://schemas.microsoft.com/office/drawing/2014/main" id="{88D8FF67-70F3-FD3F-908E-19B7C1A690E0}"/>
              </a:ext>
            </a:extLst>
          </p:cNvPr>
          <p:cNvSpPr>
            <a:spLocks noGrp="1"/>
          </p:cNvSpPr>
          <p:nvPr>
            <p:ph type="sldNum" sz="quarter" idx="12"/>
          </p:nvPr>
        </p:nvSpPr>
        <p:spPr/>
        <p:txBody>
          <a:bodyPr/>
          <a:lstStyle/>
          <a:p>
            <a:fld id="{615ADB79-25D6-47C0-AB51-22A13A0BBB50}" type="slidenum">
              <a:rPr lang="en-US" altLang="en-US" smtClean="0"/>
              <a:pPr/>
              <a:t>30</a:t>
            </a:fld>
            <a:endParaRPr lang="en-US" altLang="en-US" dirty="0"/>
          </a:p>
        </p:txBody>
      </p:sp>
      <p:sp>
        <p:nvSpPr>
          <p:cNvPr id="12" name="Rectangle 11">
            <a:extLst>
              <a:ext uri="{FF2B5EF4-FFF2-40B4-BE49-F238E27FC236}">
                <a16:creationId xmlns:a16="http://schemas.microsoft.com/office/drawing/2014/main" id="{AED40A83-91D7-1584-02C5-F30FA43A5573}"/>
              </a:ext>
            </a:extLst>
          </p:cNvPr>
          <p:cNvSpPr/>
          <p:nvPr/>
        </p:nvSpPr>
        <p:spPr>
          <a:xfrm>
            <a:off x="5836919" y="6027626"/>
            <a:ext cx="2621281" cy="338554"/>
          </a:xfrm>
          <a:prstGeom prst="rect">
            <a:avLst/>
          </a:prstGeom>
          <a:solidFill>
            <a:schemeClr val="tx2">
              <a:lumMod val="20000"/>
              <a:lumOff val="80000"/>
            </a:schemeClr>
          </a:solidFill>
        </p:spPr>
        <p:txBody>
          <a:bodyPr wrap="square">
            <a:spAutoFit/>
          </a:bodyPr>
          <a:lstStyle/>
          <a:p>
            <a:pPr algn="ctr"/>
            <a:r>
              <a:rPr lang="en-US" sz="1600" b="1" i="1" dirty="0"/>
              <a:t>Backgrounds not removed</a:t>
            </a:r>
          </a:p>
        </p:txBody>
      </p:sp>
      <p:cxnSp>
        <p:nvCxnSpPr>
          <p:cNvPr id="14" name="Straight Connector 13">
            <a:extLst>
              <a:ext uri="{FF2B5EF4-FFF2-40B4-BE49-F238E27FC236}">
                <a16:creationId xmlns:a16="http://schemas.microsoft.com/office/drawing/2014/main" id="{C51A7173-2AB0-3CD5-E12A-184958406035}"/>
              </a:ext>
            </a:extLst>
          </p:cNvPr>
          <p:cNvCxnSpPr/>
          <p:nvPr/>
        </p:nvCxnSpPr>
        <p:spPr>
          <a:xfrm flipV="1">
            <a:off x="5715000" y="3695700"/>
            <a:ext cx="0" cy="171450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7DED95FD-0812-CB56-95B8-FFAC1A146339}"/>
              </a:ext>
            </a:extLst>
          </p:cNvPr>
          <p:cNvCxnSpPr>
            <a:cxnSpLocks/>
          </p:cNvCxnSpPr>
          <p:nvPr/>
        </p:nvCxnSpPr>
        <p:spPr>
          <a:xfrm>
            <a:off x="5715000" y="3804444"/>
            <a:ext cx="2057400"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D2A015C7-A998-11D0-0DDF-EBE0A2295494}"/>
              </a:ext>
            </a:extLst>
          </p:cNvPr>
          <p:cNvSpPr/>
          <p:nvPr/>
        </p:nvSpPr>
        <p:spPr>
          <a:xfrm>
            <a:off x="5726221" y="3251933"/>
            <a:ext cx="3089655" cy="461665"/>
          </a:xfrm>
          <a:prstGeom prst="rect">
            <a:avLst/>
          </a:prstGeom>
          <a:solidFill>
            <a:schemeClr val="accent2">
              <a:lumMod val="20000"/>
              <a:lumOff val="80000"/>
            </a:schemeClr>
          </a:solidFill>
        </p:spPr>
        <p:txBody>
          <a:bodyPr wrap="square">
            <a:spAutoFit/>
          </a:bodyPr>
          <a:lstStyle/>
          <a:p>
            <a:pPr algn="ctr"/>
            <a:r>
              <a:rPr lang="en-US" sz="1200" b="1" i="1" dirty="0"/>
              <a:t>Unreliable as measure of solar alpha particle  fluence – dominated by backgrounds</a:t>
            </a:r>
          </a:p>
        </p:txBody>
      </p:sp>
      <p:sp>
        <p:nvSpPr>
          <p:cNvPr id="6" name="Footer Placeholder 5">
            <a:extLst>
              <a:ext uri="{FF2B5EF4-FFF2-40B4-BE49-F238E27FC236}">
                <a16:creationId xmlns:a16="http://schemas.microsoft.com/office/drawing/2014/main" id="{957EE7AB-107C-71D3-3EEB-AC24997204DE}"/>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prstClr val="white"/>
                </a:solidFill>
              </a:rPr>
              <a:t>These GOES-19 data are preliminary, non-operational data and are undergoing testing. Users bear all responsibility for inspecting the data prior to use and for the manner in which the data are utilized.</a:t>
            </a:r>
          </a:p>
        </p:txBody>
      </p:sp>
      <p:sp>
        <p:nvSpPr>
          <p:cNvPr id="17" name="Rectangle 16">
            <a:extLst>
              <a:ext uri="{FF2B5EF4-FFF2-40B4-BE49-F238E27FC236}">
                <a16:creationId xmlns:a16="http://schemas.microsoft.com/office/drawing/2014/main" id="{C228B9BD-0D3D-97D7-76A6-28B4E10F0C64}"/>
              </a:ext>
            </a:extLst>
          </p:cNvPr>
          <p:cNvSpPr/>
          <p:nvPr/>
        </p:nvSpPr>
        <p:spPr>
          <a:xfrm>
            <a:off x="1821954" y="4970844"/>
            <a:ext cx="3131041" cy="523220"/>
          </a:xfrm>
          <a:prstGeom prst="rect">
            <a:avLst/>
          </a:prstGeom>
          <a:solidFill>
            <a:schemeClr val="tx2">
              <a:lumMod val="20000"/>
              <a:lumOff val="80000"/>
            </a:schemeClr>
          </a:solidFill>
        </p:spPr>
        <p:txBody>
          <a:bodyPr wrap="square">
            <a:spAutoFit/>
          </a:bodyPr>
          <a:lstStyle/>
          <a:p>
            <a:pPr algn="ctr"/>
            <a:r>
              <a:rPr lang="en-US" sz="1400" b="1" i="1" dirty="0"/>
              <a:t>EHIS np/SGPS-X = 0.48 @ HE1 energy</a:t>
            </a:r>
          </a:p>
          <a:p>
            <a:pPr algn="ctr"/>
            <a:r>
              <a:rPr lang="en-US" sz="1400" b="1" i="1" dirty="0"/>
              <a:t>EHIS np/SGPS-X = 0.60 @ HE2 energy</a:t>
            </a:r>
          </a:p>
        </p:txBody>
      </p:sp>
      <p:sp>
        <p:nvSpPr>
          <p:cNvPr id="21" name="Rectangle 20">
            <a:extLst>
              <a:ext uri="{FF2B5EF4-FFF2-40B4-BE49-F238E27FC236}">
                <a16:creationId xmlns:a16="http://schemas.microsoft.com/office/drawing/2014/main" id="{C2DA765C-7ACF-EC42-6A53-A402B05BD52E}"/>
              </a:ext>
            </a:extLst>
          </p:cNvPr>
          <p:cNvSpPr/>
          <p:nvPr/>
        </p:nvSpPr>
        <p:spPr>
          <a:xfrm>
            <a:off x="1821954" y="3203384"/>
            <a:ext cx="2116815" cy="1600438"/>
          </a:xfrm>
          <a:prstGeom prst="rect">
            <a:avLst/>
          </a:prstGeom>
          <a:solidFill>
            <a:schemeClr val="tx2">
              <a:lumMod val="20000"/>
              <a:lumOff val="80000"/>
            </a:schemeClr>
          </a:solidFill>
        </p:spPr>
        <p:txBody>
          <a:bodyPr wrap="square">
            <a:spAutoFit/>
          </a:bodyPr>
          <a:lstStyle/>
          <a:p>
            <a:r>
              <a:rPr lang="en-US" sz="1400" b="1" i="1" dirty="0"/>
              <a:t>SGPS A1 -X / +X = 1.03</a:t>
            </a:r>
          </a:p>
          <a:p>
            <a:r>
              <a:rPr lang="en-US" sz="1400" b="1" i="1" dirty="0"/>
              <a:t>SGPS A2A -X / +X = 1.97</a:t>
            </a:r>
          </a:p>
          <a:p>
            <a:r>
              <a:rPr lang="en-US" sz="1400" b="1" i="1" dirty="0"/>
              <a:t>SGPS A2B -X / +X = 1.17</a:t>
            </a:r>
          </a:p>
          <a:p>
            <a:r>
              <a:rPr lang="en-US" sz="1400" b="1" i="1" dirty="0"/>
              <a:t>SGPS A3 -X / +X = 1.03</a:t>
            </a:r>
          </a:p>
          <a:p>
            <a:r>
              <a:rPr lang="en-US" sz="1400" b="1" i="1" dirty="0"/>
              <a:t>SGPS A4 -X / +X = 0.65</a:t>
            </a:r>
          </a:p>
          <a:p>
            <a:r>
              <a:rPr lang="en-US" sz="1400" b="1" i="1" dirty="0"/>
              <a:t>SGPS A5 -X / +X = 0.75</a:t>
            </a:r>
          </a:p>
          <a:p>
            <a:r>
              <a:rPr lang="en-US" sz="1400" b="1" i="1" dirty="0"/>
              <a:t>SGPS A6 -X / +X = 0.75</a:t>
            </a:r>
          </a:p>
        </p:txBody>
      </p:sp>
    </p:spTree>
    <p:extLst>
      <p:ext uri="{BB962C8B-B14F-4D97-AF65-F5344CB8AC3E}">
        <p14:creationId xmlns:p14="http://schemas.microsoft.com/office/powerpoint/2010/main" val="3625677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D3F798AD-495F-5F54-30AB-7234B544EE6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8790" y="1161476"/>
            <a:ext cx="7818120" cy="5212080"/>
          </a:xfrm>
        </p:spPr>
      </p:pic>
      <p:sp>
        <p:nvSpPr>
          <p:cNvPr id="2" name="Title 1">
            <a:extLst>
              <a:ext uri="{FF2B5EF4-FFF2-40B4-BE49-F238E27FC236}">
                <a16:creationId xmlns:a16="http://schemas.microsoft.com/office/drawing/2014/main" id="{EA6F2459-E576-0507-33D4-BB36DD8E9556}"/>
              </a:ext>
            </a:extLst>
          </p:cNvPr>
          <p:cNvSpPr>
            <a:spLocks noGrp="1"/>
          </p:cNvSpPr>
          <p:nvPr>
            <p:ph type="title"/>
          </p:nvPr>
        </p:nvSpPr>
        <p:spPr>
          <a:xfrm>
            <a:off x="1295400" y="128337"/>
            <a:ext cx="6553200" cy="968626"/>
          </a:xfrm>
        </p:spPr>
        <p:txBody>
          <a:bodyPr/>
          <a:lstStyle/>
          <a:p>
            <a:r>
              <a:rPr lang="en-US" dirty="0"/>
              <a:t>PLPT-SEI-004: He Fluence Spectra,</a:t>
            </a:r>
            <a:br>
              <a:rPr lang="en-US" dirty="0"/>
            </a:br>
            <a:r>
              <a:rPr lang="en-US" dirty="0"/>
              <a:t>G16, G18 and G19 SGPS</a:t>
            </a:r>
          </a:p>
        </p:txBody>
      </p:sp>
      <p:sp>
        <p:nvSpPr>
          <p:cNvPr id="4" name="Slide Number Placeholder 3">
            <a:extLst>
              <a:ext uri="{FF2B5EF4-FFF2-40B4-BE49-F238E27FC236}">
                <a16:creationId xmlns:a16="http://schemas.microsoft.com/office/drawing/2014/main" id="{88D8FF67-70F3-FD3F-908E-19B7C1A690E0}"/>
              </a:ext>
            </a:extLst>
          </p:cNvPr>
          <p:cNvSpPr>
            <a:spLocks noGrp="1"/>
          </p:cNvSpPr>
          <p:nvPr>
            <p:ph type="sldNum" sz="quarter" idx="12"/>
          </p:nvPr>
        </p:nvSpPr>
        <p:spPr/>
        <p:txBody>
          <a:bodyPr/>
          <a:lstStyle/>
          <a:p>
            <a:fld id="{615ADB79-25D6-47C0-AB51-22A13A0BBB50}" type="slidenum">
              <a:rPr lang="en-US" altLang="en-US" smtClean="0"/>
              <a:pPr/>
              <a:t>31</a:t>
            </a:fld>
            <a:endParaRPr lang="en-US" altLang="en-US" dirty="0"/>
          </a:p>
        </p:txBody>
      </p:sp>
      <p:sp>
        <p:nvSpPr>
          <p:cNvPr id="12" name="Rectangle 11">
            <a:extLst>
              <a:ext uri="{FF2B5EF4-FFF2-40B4-BE49-F238E27FC236}">
                <a16:creationId xmlns:a16="http://schemas.microsoft.com/office/drawing/2014/main" id="{AED40A83-91D7-1584-02C5-F30FA43A5573}"/>
              </a:ext>
            </a:extLst>
          </p:cNvPr>
          <p:cNvSpPr/>
          <p:nvPr/>
        </p:nvSpPr>
        <p:spPr>
          <a:xfrm>
            <a:off x="5836919" y="6027626"/>
            <a:ext cx="2621281" cy="338554"/>
          </a:xfrm>
          <a:prstGeom prst="rect">
            <a:avLst/>
          </a:prstGeom>
          <a:solidFill>
            <a:schemeClr val="tx2">
              <a:lumMod val="20000"/>
              <a:lumOff val="80000"/>
            </a:schemeClr>
          </a:solidFill>
        </p:spPr>
        <p:txBody>
          <a:bodyPr wrap="square">
            <a:spAutoFit/>
          </a:bodyPr>
          <a:lstStyle/>
          <a:p>
            <a:pPr algn="ctr"/>
            <a:r>
              <a:rPr lang="en-US" sz="1600" b="1" i="1" dirty="0"/>
              <a:t>Backgrounds not removed</a:t>
            </a:r>
          </a:p>
        </p:txBody>
      </p:sp>
      <p:cxnSp>
        <p:nvCxnSpPr>
          <p:cNvPr id="14" name="Straight Connector 13">
            <a:extLst>
              <a:ext uri="{FF2B5EF4-FFF2-40B4-BE49-F238E27FC236}">
                <a16:creationId xmlns:a16="http://schemas.microsoft.com/office/drawing/2014/main" id="{C51A7173-2AB0-3CD5-E12A-184958406035}"/>
              </a:ext>
            </a:extLst>
          </p:cNvPr>
          <p:cNvCxnSpPr/>
          <p:nvPr/>
        </p:nvCxnSpPr>
        <p:spPr>
          <a:xfrm flipV="1">
            <a:off x="5715000" y="3695700"/>
            <a:ext cx="0" cy="171450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7DED95FD-0812-CB56-95B8-FFAC1A146339}"/>
              </a:ext>
            </a:extLst>
          </p:cNvPr>
          <p:cNvCxnSpPr>
            <a:cxnSpLocks/>
          </p:cNvCxnSpPr>
          <p:nvPr/>
        </p:nvCxnSpPr>
        <p:spPr>
          <a:xfrm>
            <a:off x="5715000" y="3804444"/>
            <a:ext cx="2057400"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D2A015C7-A998-11D0-0DDF-EBE0A2295494}"/>
              </a:ext>
            </a:extLst>
          </p:cNvPr>
          <p:cNvSpPr/>
          <p:nvPr/>
        </p:nvSpPr>
        <p:spPr>
          <a:xfrm>
            <a:off x="5726221" y="3251933"/>
            <a:ext cx="3089655" cy="461665"/>
          </a:xfrm>
          <a:prstGeom prst="rect">
            <a:avLst/>
          </a:prstGeom>
          <a:solidFill>
            <a:schemeClr val="accent2">
              <a:lumMod val="20000"/>
              <a:lumOff val="80000"/>
            </a:schemeClr>
          </a:solidFill>
        </p:spPr>
        <p:txBody>
          <a:bodyPr wrap="square">
            <a:spAutoFit/>
          </a:bodyPr>
          <a:lstStyle/>
          <a:p>
            <a:pPr algn="ctr"/>
            <a:r>
              <a:rPr lang="en-US" sz="1200" b="1" i="1" dirty="0"/>
              <a:t>Unreliable as measure of solar alpha particle  fluence – dominated by backgrounds</a:t>
            </a:r>
          </a:p>
        </p:txBody>
      </p:sp>
      <p:sp>
        <p:nvSpPr>
          <p:cNvPr id="6" name="Footer Placeholder 5">
            <a:extLst>
              <a:ext uri="{FF2B5EF4-FFF2-40B4-BE49-F238E27FC236}">
                <a16:creationId xmlns:a16="http://schemas.microsoft.com/office/drawing/2014/main" id="{957EE7AB-107C-71D3-3EEB-AC24997204DE}"/>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prstClr val="white"/>
                </a:solidFill>
              </a:rPr>
              <a:t>These GOES-19 data are preliminary, non-operational data and are undergoing testing. Users bear all responsibility for inspecting the data prior to use and for the manner in which the data are utilized.</a:t>
            </a:r>
          </a:p>
        </p:txBody>
      </p:sp>
      <p:sp>
        <p:nvSpPr>
          <p:cNvPr id="13" name="Rectangle 12">
            <a:extLst>
              <a:ext uri="{FF2B5EF4-FFF2-40B4-BE49-F238E27FC236}">
                <a16:creationId xmlns:a16="http://schemas.microsoft.com/office/drawing/2014/main" id="{F431B69A-DBE8-A39C-B251-31D86AE59786}"/>
              </a:ext>
            </a:extLst>
          </p:cNvPr>
          <p:cNvSpPr/>
          <p:nvPr/>
        </p:nvSpPr>
        <p:spPr>
          <a:xfrm>
            <a:off x="1600200" y="4267200"/>
            <a:ext cx="1545550" cy="338554"/>
          </a:xfrm>
          <a:prstGeom prst="rect">
            <a:avLst/>
          </a:prstGeom>
          <a:solidFill>
            <a:schemeClr val="tx2">
              <a:lumMod val="20000"/>
              <a:lumOff val="80000"/>
            </a:schemeClr>
          </a:solidFill>
        </p:spPr>
        <p:txBody>
          <a:bodyPr wrap="square">
            <a:spAutoFit/>
          </a:bodyPr>
          <a:lstStyle/>
          <a:p>
            <a:pPr algn="ctr"/>
            <a:r>
              <a:rPr lang="en-US" sz="1600" b="1" i="1" dirty="0"/>
              <a:t>SEP flux ratios:</a:t>
            </a:r>
          </a:p>
        </p:txBody>
      </p:sp>
      <p:graphicFrame>
        <p:nvGraphicFramePr>
          <p:cNvPr id="11" name="Table 10">
            <a:extLst>
              <a:ext uri="{FF2B5EF4-FFF2-40B4-BE49-F238E27FC236}">
                <a16:creationId xmlns:a16="http://schemas.microsoft.com/office/drawing/2014/main" id="{C45BA407-8A7D-C6BE-2503-D4D1D5B798E7}"/>
              </a:ext>
            </a:extLst>
          </p:cNvPr>
          <p:cNvGraphicFramePr>
            <a:graphicFrameLocks noGrp="1"/>
          </p:cNvGraphicFramePr>
          <p:nvPr>
            <p:extLst>
              <p:ext uri="{D42A27DB-BD31-4B8C-83A1-F6EECF244321}">
                <p14:modId xmlns:p14="http://schemas.microsoft.com/office/powerpoint/2010/main" val="3968230401"/>
              </p:ext>
            </p:extLst>
          </p:nvPr>
        </p:nvGraphicFramePr>
        <p:xfrm>
          <a:off x="1600200" y="4622800"/>
          <a:ext cx="3936998" cy="1016000"/>
        </p:xfrm>
        <a:graphic>
          <a:graphicData uri="http://schemas.openxmlformats.org/drawingml/2006/table">
            <a:tbl>
              <a:tblPr>
                <a:tableStyleId>{5C22544A-7EE6-4342-B048-85BDC9FD1C3A}</a:tableStyleId>
              </a:tblPr>
              <a:tblGrid>
                <a:gridCol w="823363">
                  <a:extLst>
                    <a:ext uri="{9D8B030D-6E8A-4147-A177-3AD203B41FA5}">
                      <a16:colId xmlns:a16="http://schemas.microsoft.com/office/drawing/2014/main" val="219617458"/>
                    </a:ext>
                  </a:extLst>
                </a:gridCol>
                <a:gridCol w="444805">
                  <a:extLst>
                    <a:ext uri="{9D8B030D-6E8A-4147-A177-3AD203B41FA5}">
                      <a16:colId xmlns:a16="http://schemas.microsoft.com/office/drawing/2014/main" val="660293305"/>
                    </a:ext>
                  </a:extLst>
                </a:gridCol>
                <a:gridCol w="444805">
                  <a:extLst>
                    <a:ext uri="{9D8B030D-6E8A-4147-A177-3AD203B41FA5}">
                      <a16:colId xmlns:a16="http://schemas.microsoft.com/office/drawing/2014/main" val="1495252569"/>
                    </a:ext>
                  </a:extLst>
                </a:gridCol>
                <a:gridCol w="444805">
                  <a:extLst>
                    <a:ext uri="{9D8B030D-6E8A-4147-A177-3AD203B41FA5}">
                      <a16:colId xmlns:a16="http://schemas.microsoft.com/office/drawing/2014/main" val="204341702"/>
                    </a:ext>
                  </a:extLst>
                </a:gridCol>
                <a:gridCol w="444805">
                  <a:extLst>
                    <a:ext uri="{9D8B030D-6E8A-4147-A177-3AD203B41FA5}">
                      <a16:colId xmlns:a16="http://schemas.microsoft.com/office/drawing/2014/main" val="1395462139"/>
                    </a:ext>
                  </a:extLst>
                </a:gridCol>
                <a:gridCol w="444805">
                  <a:extLst>
                    <a:ext uri="{9D8B030D-6E8A-4147-A177-3AD203B41FA5}">
                      <a16:colId xmlns:a16="http://schemas.microsoft.com/office/drawing/2014/main" val="581353238"/>
                    </a:ext>
                  </a:extLst>
                </a:gridCol>
                <a:gridCol w="444805">
                  <a:extLst>
                    <a:ext uri="{9D8B030D-6E8A-4147-A177-3AD203B41FA5}">
                      <a16:colId xmlns:a16="http://schemas.microsoft.com/office/drawing/2014/main" val="3007001846"/>
                    </a:ext>
                  </a:extLst>
                </a:gridCol>
                <a:gridCol w="444805">
                  <a:extLst>
                    <a:ext uri="{9D8B030D-6E8A-4147-A177-3AD203B41FA5}">
                      <a16:colId xmlns:a16="http://schemas.microsoft.com/office/drawing/2014/main" val="2660900011"/>
                    </a:ext>
                  </a:extLst>
                </a:gridCol>
              </a:tblGrid>
              <a:tr h="203200">
                <a:tc>
                  <a:txBody>
                    <a:bodyPr/>
                    <a:lstStyle/>
                    <a:p>
                      <a:pPr algn="ctr" fontAlgn="ct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A1</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A2A</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A2B</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A3</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A4</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A5</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A6</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27480416"/>
                  </a:ext>
                </a:extLst>
              </a:tr>
              <a:tr h="203200">
                <a:tc>
                  <a:txBody>
                    <a:bodyPr/>
                    <a:lstStyle/>
                    <a:p>
                      <a:pPr algn="ctr" fontAlgn="ctr"/>
                      <a:r>
                        <a:rPr lang="en-US" sz="1200" u="none" strike="noStrike">
                          <a:effectLst/>
                        </a:rPr>
                        <a:t>-X G19:G16</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0.94</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1.13</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1.52</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0.87</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0.48</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0.61</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0.70</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19961485"/>
                  </a:ext>
                </a:extLst>
              </a:tr>
              <a:tr h="203200">
                <a:tc>
                  <a:txBody>
                    <a:bodyPr/>
                    <a:lstStyle/>
                    <a:p>
                      <a:pPr algn="ctr" fontAlgn="ctr"/>
                      <a:r>
                        <a:rPr lang="en-US" sz="1200" u="none" strike="noStrike">
                          <a:effectLst/>
                        </a:rPr>
                        <a:t>-X G19:G18</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1.07</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1.00</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1.26</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1.14</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0.80</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0.99</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0.73</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09415546"/>
                  </a:ext>
                </a:extLst>
              </a:tr>
              <a:tr h="203200">
                <a:tc>
                  <a:txBody>
                    <a:bodyPr/>
                    <a:lstStyle/>
                    <a:p>
                      <a:pPr algn="ctr" fontAlgn="ctr"/>
                      <a:r>
                        <a:rPr lang="en-US" sz="1200" u="none" strike="noStrike">
                          <a:effectLst/>
                        </a:rPr>
                        <a:t>+X G19:G16</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0.96</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0.49</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0.94</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1.05</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1.52</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1.46</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0.96</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83096530"/>
                  </a:ext>
                </a:extLst>
              </a:tr>
              <a:tr h="203200">
                <a:tc>
                  <a:txBody>
                    <a:bodyPr/>
                    <a:lstStyle/>
                    <a:p>
                      <a:pPr algn="ctr" fontAlgn="ctr"/>
                      <a:r>
                        <a:rPr lang="en-US" sz="1200" u="none" strike="noStrike">
                          <a:effectLst/>
                        </a:rPr>
                        <a:t>+X G19:G18</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0.95</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0.55</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1.03</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0.91</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1.27</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1.11</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dirty="0">
                          <a:effectLst/>
                        </a:rPr>
                        <a:t>1.09</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3930594"/>
                  </a:ext>
                </a:extLst>
              </a:tr>
            </a:tbl>
          </a:graphicData>
        </a:graphic>
      </p:graphicFrame>
    </p:spTree>
    <p:extLst>
      <p:ext uri="{BB962C8B-B14F-4D97-AF65-F5344CB8AC3E}">
        <p14:creationId xmlns:p14="http://schemas.microsoft.com/office/powerpoint/2010/main" val="2183090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4AE95-037A-3A96-F0CF-464E8A44DE1C}"/>
              </a:ext>
            </a:extLst>
          </p:cNvPr>
          <p:cNvSpPr>
            <a:spLocks noGrp="1"/>
          </p:cNvSpPr>
          <p:nvPr>
            <p:ph type="title"/>
          </p:nvPr>
        </p:nvSpPr>
        <p:spPr>
          <a:xfrm>
            <a:off x="1600200" y="128337"/>
            <a:ext cx="5867400" cy="968626"/>
          </a:xfrm>
        </p:spPr>
        <p:txBody>
          <a:bodyPr/>
          <a:lstStyle/>
          <a:p>
            <a:r>
              <a:rPr lang="en-US" dirty="0"/>
              <a:t>PLT-SEI-004: Comment on Inter-Calibrations</a:t>
            </a:r>
          </a:p>
        </p:txBody>
      </p:sp>
      <p:sp>
        <p:nvSpPr>
          <p:cNvPr id="3" name="Content Placeholder 2">
            <a:extLst>
              <a:ext uri="{FF2B5EF4-FFF2-40B4-BE49-F238E27FC236}">
                <a16:creationId xmlns:a16="http://schemas.microsoft.com/office/drawing/2014/main" id="{368BCF48-25B6-0B7D-244E-32149296696E}"/>
              </a:ext>
            </a:extLst>
          </p:cNvPr>
          <p:cNvSpPr>
            <a:spLocks noGrp="1"/>
          </p:cNvSpPr>
          <p:nvPr>
            <p:ph idx="1"/>
          </p:nvPr>
        </p:nvSpPr>
        <p:spPr>
          <a:xfrm>
            <a:off x="457200" y="1465263"/>
            <a:ext cx="8229600" cy="4891087"/>
          </a:xfrm>
        </p:spPr>
        <p:txBody>
          <a:bodyPr/>
          <a:lstStyle/>
          <a:p>
            <a:r>
              <a:rPr lang="en-US" sz="1800" dirty="0"/>
              <a:t>This event allowed inter-calibrations of H1-H5 and HE1-HE2 across 3 satellites (GOES 16, 18-19) and with both SGPS look directions.</a:t>
            </a:r>
          </a:p>
          <a:p>
            <a:pPr lvl="1"/>
            <a:r>
              <a:rPr lang="en-US" sz="1600" dirty="0"/>
              <a:t>This required solar wind </a:t>
            </a:r>
            <a:r>
              <a:rPr lang="en-US" sz="1600" dirty="0" err="1"/>
              <a:t>Pdyn</a:t>
            </a:r>
            <a:r>
              <a:rPr lang="en-US" sz="1600" dirty="0"/>
              <a:t> &gt; 10 </a:t>
            </a:r>
            <a:r>
              <a:rPr lang="en-US" sz="1600" dirty="0" err="1"/>
              <a:t>nPa</a:t>
            </a:r>
            <a:r>
              <a:rPr lang="en-US" sz="1600" dirty="0"/>
              <a:t> for several hours during a SEP event.</a:t>
            </a:r>
          </a:p>
          <a:p>
            <a:r>
              <a:rPr lang="en-US" sz="1800" dirty="0"/>
              <a:t>Many of the differences (from regressions or event fluence comparisons) are &gt;25% (the accuracy requirement).</a:t>
            </a:r>
          </a:p>
          <a:p>
            <a:pPr lvl="1"/>
            <a:r>
              <a:rPr lang="en-US" sz="1600" u="none" dirty="0"/>
              <a:t>Absolute accuracy cannot be verified on-orbit. </a:t>
            </a:r>
          </a:p>
          <a:p>
            <a:pPr lvl="1"/>
            <a:r>
              <a:rPr lang="en-US" sz="1600" dirty="0"/>
              <a:t>In such a comparison, one or both channels are not meeting the requirement.</a:t>
            </a:r>
          </a:p>
          <a:p>
            <a:r>
              <a:rPr lang="en-US" sz="1800" dirty="0"/>
              <a:t>As with SGPS, inter-calibration across all EHIS units now on-orbit (and with SGPS) is recommended.</a:t>
            </a:r>
          </a:p>
          <a:p>
            <a:pPr lvl="1"/>
            <a:r>
              <a:rPr lang="en-US" sz="1600" dirty="0"/>
              <a:t>Per COSPAR guidelines for radiation belt data, inter-calibration multiplicative scaling factors should be recorded as </a:t>
            </a:r>
            <a:r>
              <a:rPr lang="en-US" sz="1600" b="1" i="1" dirty="0"/>
              <a:t>separate variables </a:t>
            </a:r>
            <a:r>
              <a:rPr lang="en-US" sz="1600" dirty="0"/>
              <a:t>in the files in order to preserve traceability to the original calibrations.</a:t>
            </a:r>
          </a:p>
          <a:p>
            <a:pPr lvl="1"/>
            <a:r>
              <a:rPr lang="en-US" sz="1600" dirty="0"/>
              <a:t>This is the preferred approach for reprocessing.</a:t>
            </a:r>
          </a:p>
          <a:p>
            <a:pPr lvl="1"/>
            <a:r>
              <a:rPr lang="en-US" sz="1600" dirty="0"/>
              <a:t>In L1b, the practical </a:t>
            </a:r>
            <a:r>
              <a:rPr lang="en-US" sz="1600"/>
              <a:t>approach would be </a:t>
            </a:r>
            <a:r>
              <a:rPr lang="en-US" sz="1600" dirty="0"/>
              <a:t>to scale the geometric factors in the LUTs and to note this in the READMEs.</a:t>
            </a:r>
          </a:p>
          <a:p>
            <a:r>
              <a:rPr lang="en-US" sz="1800" dirty="0"/>
              <a:t>EHIS H and He are not used in operations, so the focus for Provisional has been ATC’s LUT and flight table updates for the heavy ion fluxes</a:t>
            </a:r>
          </a:p>
          <a:p>
            <a:endParaRPr lang="en-US" sz="1800" dirty="0"/>
          </a:p>
        </p:txBody>
      </p:sp>
      <p:sp>
        <p:nvSpPr>
          <p:cNvPr id="4" name="Slide Number Placeholder 3">
            <a:extLst>
              <a:ext uri="{FF2B5EF4-FFF2-40B4-BE49-F238E27FC236}">
                <a16:creationId xmlns:a16="http://schemas.microsoft.com/office/drawing/2014/main" id="{6C3E2EAF-2EDB-D53C-76B8-7C74E7712694}"/>
              </a:ext>
            </a:extLst>
          </p:cNvPr>
          <p:cNvSpPr>
            <a:spLocks noGrp="1"/>
          </p:cNvSpPr>
          <p:nvPr>
            <p:ph type="sldNum" sz="quarter" idx="12"/>
          </p:nvPr>
        </p:nvSpPr>
        <p:spPr/>
        <p:txBody>
          <a:bodyPr/>
          <a:lstStyle/>
          <a:p>
            <a:fld id="{615ADB79-25D6-47C0-AB51-22A13A0BBB50}" type="slidenum">
              <a:rPr lang="en-US" altLang="en-US" smtClean="0"/>
              <a:pPr/>
              <a:t>32</a:t>
            </a:fld>
            <a:endParaRPr lang="en-US" altLang="en-US" dirty="0"/>
          </a:p>
        </p:txBody>
      </p:sp>
    </p:spTree>
    <p:extLst>
      <p:ext uri="{BB962C8B-B14F-4D97-AF65-F5344CB8AC3E}">
        <p14:creationId xmlns:p14="http://schemas.microsoft.com/office/powerpoint/2010/main" val="3232494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B082B-E396-98DB-4380-036FF1C37F9B}"/>
              </a:ext>
            </a:extLst>
          </p:cNvPr>
          <p:cNvSpPr>
            <a:spLocks noGrp="1"/>
          </p:cNvSpPr>
          <p:nvPr>
            <p:ph type="title"/>
          </p:nvPr>
        </p:nvSpPr>
        <p:spPr/>
        <p:txBody>
          <a:bodyPr/>
          <a:lstStyle/>
          <a:p>
            <a:r>
              <a:rPr lang="en-US" sz="3200" dirty="0"/>
              <a:t>PLPT-SEI-004: G18 &amp; G19 EHIS L1b, </a:t>
            </a:r>
            <a:br>
              <a:rPr lang="en-US" sz="3200" dirty="0"/>
            </a:br>
            <a:r>
              <a:rPr lang="en-US" sz="3200" dirty="0"/>
              <a:t>9-10 Oct 2024, C, N, O and Fe</a:t>
            </a:r>
          </a:p>
        </p:txBody>
      </p:sp>
      <p:sp>
        <p:nvSpPr>
          <p:cNvPr id="4" name="Slide Number Placeholder 3">
            <a:extLst>
              <a:ext uri="{FF2B5EF4-FFF2-40B4-BE49-F238E27FC236}">
                <a16:creationId xmlns:a16="http://schemas.microsoft.com/office/drawing/2014/main" id="{8D40E23D-827F-10CB-2AC1-CB3E4082F40A}"/>
              </a:ext>
            </a:extLst>
          </p:cNvPr>
          <p:cNvSpPr>
            <a:spLocks noGrp="1"/>
          </p:cNvSpPr>
          <p:nvPr>
            <p:ph type="sldNum" sz="quarter" idx="12"/>
          </p:nvPr>
        </p:nvSpPr>
        <p:spPr/>
        <p:txBody>
          <a:bodyPr/>
          <a:lstStyle/>
          <a:p>
            <a:fld id="{615ADB79-25D6-47C0-AB51-22A13A0BBB50}" type="slidenum">
              <a:rPr lang="en-US" altLang="en-US" smtClean="0"/>
              <a:pPr/>
              <a:t>33</a:t>
            </a:fld>
            <a:endParaRPr lang="en-US" altLang="en-US" dirty="0"/>
          </a:p>
        </p:txBody>
      </p:sp>
      <p:sp>
        <p:nvSpPr>
          <p:cNvPr id="7" name="Rectangle 6">
            <a:extLst>
              <a:ext uri="{FF2B5EF4-FFF2-40B4-BE49-F238E27FC236}">
                <a16:creationId xmlns:a16="http://schemas.microsoft.com/office/drawing/2014/main" id="{7C67356A-3190-FA0D-AE97-FE0B66A9E016}"/>
              </a:ext>
            </a:extLst>
          </p:cNvPr>
          <p:cNvSpPr/>
          <p:nvPr/>
        </p:nvSpPr>
        <p:spPr>
          <a:xfrm>
            <a:off x="1058778" y="5943600"/>
            <a:ext cx="7094621" cy="276999"/>
          </a:xfrm>
          <a:prstGeom prst="rect">
            <a:avLst/>
          </a:prstGeom>
          <a:solidFill>
            <a:schemeClr val="tx2">
              <a:lumMod val="20000"/>
              <a:lumOff val="80000"/>
            </a:schemeClr>
          </a:solidFill>
        </p:spPr>
        <p:txBody>
          <a:bodyPr wrap="square">
            <a:spAutoFit/>
          </a:bodyPr>
          <a:lstStyle/>
          <a:p>
            <a:pPr algn="ctr"/>
            <a:r>
              <a:rPr lang="en-US" sz="1200" b="1" i="1" dirty="0"/>
              <a:t>Some significant C, N and O flux readings at 5-min resolution; other elements (incl. Fe) are upper limits.</a:t>
            </a:r>
          </a:p>
        </p:txBody>
      </p:sp>
      <p:sp>
        <p:nvSpPr>
          <p:cNvPr id="3" name="Footer Placeholder 5">
            <a:extLst>
              <a:ext uri="{FF2B5EF4-FFF2-40B4-BE49-F238E27FC236}">
                <a16:creationId xmlns:a16="http://schemas.microsoft.com/office/drawing/2014/main" id="{AF694ECA-7F7F-F72C-0B17-9C5CE9087383}"/>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prstClr val="white"/>
                </a:solidFill>
              </a:rPr>
              <a:t>These GOES-19 data are preliminary, non-operational data and are undergoing testing. Users bear all responsibility for inspecting the data prior to use and for the manner in which the data are utilized.</a:t>
            </a:r>
          </a:p>
        </p:txBody>
      </p:sp>
      <p:pic>
        <p:nvPicPr>
          <p:cNvPr id="8" name="Content Placeholder 7">
            <a:extLst>
              <a:ext uri="{FF2B5EF4-FFF2-40B4-BE49-F238E27FC236}">
                <a16:creationId xmlns:a16="http://schemas.microsoft.com/office/drawing/2014/main" id="{2D3134FA-9ABA-E97D-5B8C-14AAD68B81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8200" y="1371600"/>
            <a:ext cx="4388880" cy="4388880"/>
          </a:xfrm>
        </p:spPr>
      </p:pic>
      <p:pic>
        <p:nvPicPr>
          <p:cNvPr id="11" name="Picture 10">
            <a:extLst>
              <a:ext uri="{FF2B5EF4-FFF2-40B4-BE49-F238E27FC236}">
                <a16:creationId xmlns:a16="http://schemas.microsoft.com/office/drawing/2014/main" id="{69E0190D-F5D5-80E6-3BEE-5FE5A607C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371600"/>
            <a:ext cx="4419600" cy="4419600"/>
          </a:xfrm>
          <a:prstGeom prst="rect">
            <a:avLst/>
          </a:prstGeom>
        </p:spPr>
      </p:pic>
      <p:sp>
        <p:nvSpPr>
          <p:cNvPr id="12" name="Rectangle 11">
            <a:extLst>
              <a:ext uri="{FF2B5EF4-FFF2-40B4-BE49-F238E27FC236}">
                <a16:creationId xmlns:a16="http://schemas.microsoft.com/office/drawing/2014/main" id="{4FAFA5C9-E64F-B111-7C9A-459C3AA72F08}"/>
              </a:ext>
            </a:extLst>
          </p:cNvPr>
          <p:cNvSpPr/>
          <p:nvPr/>
        </p:nvSpPr>
        <p:spPr>
          <a:xfrm>
            <a:off x="601578" y="1600200"/>
            <a:ext cx="770022" cy="276999"/>
          </a:xfrm>
          <a:prstGeom prst="rect">
            <a:avLst/>
          </a:prstGeom>
          <a:solidFill>
            <a:schemeClr val="tx2">
              <a:lumMod val="20000"/>
              <a:lumOff val="80000"/>
            </a:schemeClr>
          </a:solidFill>
        </p:spPr>
        <p:txBody>
          <a:bodyPr wrap="square">
            <a:spAutoFit/>
          </a:bodyPr>
          <a:lstStyle/>
          <a:p>
            <a:pPr algn="ctr"/>
            <a:r>
              <a:rPr lang="en-US" sz="1200" b="1" i="1" dirty="0"/>
              <a:t>GOES-18</a:t>
            </a:r>
          </a:p>
        </p:txBody>
      </p:sp>
      <p:sp>
        <p:nvSpPr>
          <p:cNvPr id="13" name="Rectangle 12">
            <a:extLst>
              <a:ext uri="{FF2B5EF4-FFF2-40B4-BE49-F238E27FC236}">
                <a16:creationId xmlns:a16="http://schemas.microsoft.com/office/drawing/2014/main" id="{00F6AFCE-1997-3821-7A7F-F4E47CCF2F71}"/>
              </a:ext>
            </a:extLst>
          </p:cNvPr>
          <p:cNvSpPr/>
          <p:nvPr/>
        </p:nvSpPr>
        <p:spPr>
          <a:xfrm>
            <a:off x="5181600" y="1600199"/>
            <a:ext cx="770022" cy="276999"/>
          </a:xfrm>
          <a:prstGeom prst="rect">
            <a:avLst/>
          </a:prstGeom>
          <a:solidFill>
            <a:schemeClr val="tx2">
              <a:lumMod val="20000"/>
              <a:lumOff val="80000"/>
            </a:schemeClr>
          </a:solidFill>
        </p:spPr>
        <p:txBody>
          <a:bodyPr wrap="square">
            <a:spAutoFit/>
          </a:bodyPr>
          <a:lstStyle/>
          <a:p>
            <a:pPr algn="ctr"/>
            <a:r>
              <a:rPr lang="en-US" sz="1200" b="1" i="1" dirty="0"/>
              <a:t>GOES-19</a:t>
            </a:r>
          </a:p>
        </p:txBody>
      </p:sp>
    </p:spTree>
    <p:extLst>
      <p:ext uri="{BB962C8B-B14F-4D97-AF65-F5344CB8AC3E}">
        <p14:creationId xmlns:p14="http://schemas.microsoft.com/office/powerpoint/2010/main" val="2351328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FC87392A-9FCF-43A7-9F62-8713D35C62E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19600" y="2286000"/>
            <a:ext cx="4668043" cy="2970573"/>
          </a:xfrm>
        </p:spPr>
      </p:pic>
      <p:pic>
        <p:nvPicPr>
          <p:cNvPr id="7" name="Content Placeholder 6">
            <a:extLst>
              <a:ext uri="{FF2B5EF4-FFF2-40B4-BE49-F238E27FC236}">
                <a16:creationId xmlns:a16="http://schemas.microsoft.com/office/drawing/2014/main" id="{7B55475D-6710-D0FA-10D8-526DD9411E2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6356" y="2287227"/>
            <a:ext cx="4668044" cy="2970573"/>
          </a:xfrm>
        </p:spPr>
      </p:pic>
      <p:sp>
        <p:nvSpPr>
          <p:cNvPr id="5" name="Title 4">
            <a:extLst>
              <a:ext uri="{FF2B5EF4-FFF2-40B4-BE49-F238E27FC236}">
                <a16:creationId xmlns:a16="http://schemas.microsoft.com/office/drawing/2014/main" id="{5EA0116B-3082-B73E-43E7-11AB40EFFD06}"/>
              </a:ext>
            </a:extLst>
          </p:cNvPr>
          <p:cNvSpPr>
            <a:spLocks noGrp="1"/>
          </p:cNvSpPr>
          <p:nvPr>
            <p:ph type="title"/>
          </p:nvPr>
        </p:nvSpPr>
        <p:spPr/>
        <p:txBody>
          <a:bodyPr/>
          <a:lstStyle/>
          <a:p>
            <a:r>
              <a:rPr lang="en-US" sz="2800" dirty="0"/>
              <a:t>PLPT-SEI-004: 09 Oct 2024 06 UT - </a:t>
            </a:r>
            <a:br>
              <a:rPr lang="en-US" sz="2800" dirty="0"/>
            </a:br>
            <a:r>
              <a:rPr lang="en-US" sz="2800" dirty="0"/>
              <a:t>10 Oct 2024 22 UT, EHIS SCI-ELF histogram </a:t>
            </a:r>
            <a:br>
              <a:rPr lang="en-US" sz="2800" dirty="0"/>
            </a:br>
            <a:r>
              <a:rPr lang="en-US" sz="2800" dirty="0"/>
              <a:t>curve fits and event fluences</a:t>
            </a:r>
          </a:p>
        </p:txBody>
      </p:sp>
      <p:sp>
        <p:nvSpPr>
          <p:cNvPr id="4" name="Slide Number Placeholder 3">
            <a:extLst>
              <a:ext uri="{FF2B5EF4-FFF2-40B4-BE49-F238E27FC236}">
                <a16:creationId xmlns:a16="http://schemas.microsoft.com/office/drawing/2014/main" id="{AA5A1740-D1C2-6F4C-0B0F-9A3199463251}"/>
              </a:ext>
            </a:extLst>
          </p:cNvPr>
          <p:cNvSpPr>
            <a:spLocks noGrp="1"/>
          </p:cNvSpPr>
          <p:nvPr>
            <p:ph type="sldNum" sz="quarter" idx="12"/>
          </p:nvPr>
        </p:nvSpPr>
        <p:spPr/>
        <p:txBody>
          <a:bodyPr/>
          <a:lstStyle/>
          <a:p>
            <a:fld id="{615ADB79-25D6-47C0-AB51-22A13A0BBB50}" type="slidenum">
              <a:rPr lang="en-US" altLang="en-US" smtClean="0"/>
              <a:pPr/>
              <a:t>34</a:t>
            </a:fld>
            <a:endParaRPr lang="en-US" altLang="en-US" dirty="0"/>
          </a:p>
        </p:txBody>
      </p:sp>
      <p:sp>
        <p:nvSpPr>
          <p:cNvPr id="12" name="Rectangle 11">
            <a:extLst>
              <a:ext uri="{FF2B5EF4-FFF2-40B4-BE49-F238E27FC236}">
                <a16:creationId xmlns:a16="http://schemas.microsoft.com/office/drawing/2014/main" id="{BC8CD9ED-122B-A88C-8BD1-E55E6F1C4AD6}"/>
              </a:ext>
            </a:extLst>
          </p:cNvPr>
          <p:cNvSpPr/>
          <p:nvPr/>
        </p:nvSpPr>
        <p:spPr>
          <a:xfrm>
            <a:off x="1138688" y="1910986"/>
            <a:ext cx="2346698" cy="307777"/>
          </a:xfrm>
          <a:prstGeom prst="rect">
            <a:avLst/>
          </a:prstGeom>
          <a:solidFill>
            <a:schemeClr val="tx2">
              <a:lumMod val="20000"/>
              <a:lumOff val="80000"/>
            </a:schemeClr>
          </a:solidFill>
        </p:spPr>
        <p:txBody>
          <a:bodyPr wrap="square">
            <a:spAutoFit/>
          </a:bodyPr>
          <a:lstStyle/>
          <a:p>
            <a:pPr algn="ctr"/>
            <a:r>
              <a:rPr lang="en-US" sz="1400" b="1" i="1" dirty="0"/>
              <a:t>GOES-16 SCI-ELF Histogram</a:t>
            </a:r>
          </a:p>
        </p:txBody>
      </p:sp>
      <p:sp>
        <p:nvSpPr>
          <p:cNvPr id="13" name="Rectangle 12">
            <a:extLst>
              <a:ext uri="{FF2B5EF4-FFF2-40B4-BE49-F238E27FC236}">
                <a16:creationId xmlns:a16="http://schemas.microsoft.com/office/drawing/2014/main" id="{4667A38D-105B-C18E-8770-213D219139CA}"/>
              </a:ext>
            </a:extLst>
          </p:cNvPr>
          <p:cNvSpPr/>
          <p:nvPr/>
        </p:nvSpPr>
        <p:spPr>
          <a:xfrm>
            <a:off x="5414525" y="1917022"/>
            <a:ext cx="2385286" cy="307777"/>
          </a:xfrm>
          <a:prstGeom prst="rect">
            <a:avLst/>
          </a:prstGeom>
          <a:solidFill>
            <a:schemeClr val="tx2">
              <a:lumMod val="20000"/>
              <a:lumOff val="80000"/>
            </a:schemeClr>
          </a:solidFill>
        </p:spPr>
        <p:txBody>
          <a:bodyPr wrap="square">
            <a:spAutoFit/>
          </a:bodyPr>
          <a:lstStyle/>
          <a:p>
            <a:pPr algn="ctr"/>
            <a:r>
              <a:rPr lang="en-US" sz="1400" b="1" i="1" dirty="0"/>
              <a:t>GOES-19 SCI-ELF Histogram</a:t>
            </a:r>
          </a:p>
        </p:txBody>
      </p:sp>
      <p:sp>
        <p:nvSpPr>
          <p:cNvPr id="14" name="Rectangle 13">
            <a:extLst>
              <a:ext uri="{FF2B5EF4-FFF2-40B4-BE49-F238E27FC236}">
                <a16:creationId xmlns:a16="http://schemas.microsoft.com/office/drawing/2014/main" id="{8205BCF4-4317-19D8-5FF4-F0D8940EFDA9}"/>
              </a:ext>
            </a:extLst>
          </p:cNvPr>
          <p:cNvSpPr/>
          <p:nvPr/>
        </p:nvSpPr>
        <p:spPr>
          <a:xfrm>
            <a:off x="541334" y="1428334"/>
            <a:ext cx="7772400" cy="307777"/>
          </a:xfrm>
          <a:prstGeom prst="rect">
            <a:avLst/>
          </a:prstGeom>
          <a:solidFill>
            <a:schemeClr val="tx2">
              <a:lumMod val="20000"/>
              <a:lumOff val="80000"/>
            </a:schemeClr>
          </a:solidFill>
        </p:spPr>
        <p:txBody>
          <a:bodyPr wrap="square">
            <a:spAutoFit/>
          </a:bodyPr>
          <a:lstStyle/>
          <a:p>
            <a:pPr algn="ctr"/>
            <a:r>
              <a:rPr lang="en-US" sz="1400" b="1" i="1" dirty="0"/>
              <a:t>Apart from C, N and O in the E1 channel, histogram heavy-ion counts are very sparse during this event</a:t>
            </a:r>
          </a:p>
        </p:txBody>
      </p:sp>
      <p:sp>
        <p:nvSpPr>
          <p:cNvPr id="15" name="TextBox 14">
            <a:extLst>
              <a:ext uri="{FF2B5EF4-FFF2-40B4-BE49-F238E27FC236}">
                <a16:creationId xmlns:a16="http://schemas.microsoft.com/office/drawing/2014/main" id="{71BB753D-9ED2-4499-AE48-A9865FA21C23}"/>
              </a:ext>
            </a:extLst>
          </p:cNvPr>
          <p:cNvSpPr txBox="1"/>
          <p:nvPr/>
        </p:nvSpPr>
        <p:spPr>
          <a:xfrm>
            <a:off x="1329991" y="2380743"/>
            <a:ext cx="425116" cy="261610"/>
          </a:xfrm>
          <a:prstGeom prst="rect">
            <a:avLst/>
          </a:prstGeom>
          <a:noFill/>
        </p:spPr>
        <p:txBody>
          <a:bodyPr wrap="square" rtlCol="0">
            <a:spAutoFit/>
          </a:bodyPr>
          <a:lstStyle/>
          <a:p>
            <a:r>
              <a:rPr lang="en-US" sz="1050" b="1" dirty="0">
                <a:solidFill>
                  <a:srgbClr val="7030A0"/>
                </a:solidFill>
              </a:rPr>
              <a:t>C</a:t>
            </a:r>
          </a:p>
        </p:txBody>
      </p:sp>
      <p:sp>
        <p:nvSpPr>
          <p:cNvPr id="16" name="TextBox 15">
            <a:extLst>
              <a:ext uri="{FF2B5EF4-FFF2-40B4-BE49-F238E27FC236}">
                <a16:creationId xmlns:a16="http://schemas.microsoft.com/office/drawing/2014/main" id="{B6E6E861-CED1-3E61-7265-A56C6EDD6120}"/>
              </a:ext>
            </a:extLst>
          </p:cNvPr>
          <p:cNvSpPr txBox="1"/>
          <p:nvPr/>
        </p:nvSpPr>
        <p:spPr>
          <a:xfrm>
            <a:off x="1441061" y="2380742"/>
            <a:ext cx="425116" cy="261610"/>
          </a:xfrm>
          <a:prstGeom prst="rect">
            <a:avLst/>
          </a:prstGeom>
          <a:noFill/>
        </p:spPr>
        <p:txBody>
          <a:bodyPr wrap="square" rtlCol="0">
            <a:spAutoFit/>
          </a:bodyPr>
          <a:lstStyle/>
          <a:p>
            <a:r>
              <a:rPr lang="en-US" sz="1050" b="1" dirty="0">
                <a:solidFill>
                  <a:srgbClr val="7030A0"/>
                </a:solidFill>
              </a:rPr>
              <a:t>N</a:t>
            </a:r>
          </a:p>
        </p:txBody>
      </p:sp>
      <p:sp>
        <p:nvSpPr>
          <p:cNvPr id="17" name="TextBox 16">
            <a:extLst>
              <a:ext uri="{FF2B5EF4-FFF2-40B4-BE49-F238E27FC236}">
                <a16:creationId xmlns:a16="http://schemas.microsoft.com/office/drawing/2014/main" id="{21136E4A-9105-E3F8-DC76-D260BEADFD3B}"/>
              </a:ext>
            </a:extLst>
          </p:cNvPr>
          <p:cNvSpPr txBox="1"/>
          <p:nvPr/>
        </p:nvSpPr>
        <p:spPr>
          <a:xfrm>
            <a:off x="1558855" y="2380743"/>
            <a:ext cx="338104" cy="261610"/>
          </a:xfrm>
          <a:prstGeom prst="rect">
            <a:avLst/>
          </a:prstGeom>
          <a:noFill/>
        </p:spPr>
        <p:txBody>
          <a:bodyPr wrap="square" rtlCol="0">
            <a:spAutoFit/>
          </a:bodyPr>
          <a:lstStyle/>
          <a:p>
            <a:r>
              <a:rPr lang="en-US" sz="1050" b="1" dirty="0">
                <a:solidFill>
                  <a:srgbClr val="7030A0"/>
                </a:solidFill>
              </a:rPr>
              <a:t>O</a:t>
            </a:r>
          </a:p>
        </p:txBody>
      </p:sp>
      <p:sp>
        <p:nvSpPr>
          <p:cNvPr id="18" name="TextBox 17">
            <a:extLst>
              <a:ext uri="{FF2B5EF4-FFF2-40B4-BE49-F238E27FC236}">
                <a16:creationId xmlns:a16="http://schemas.microsoft.com/office/drawing/2014/main" id="{FD080161-97AB-D016-028F-621D3A5EFCF0}"/>
              </a:ext>
            </a:extLst>
          </p:cNvPr>
          <p:cNvSpPr txBox="1"/>
          <p:nvPr/>
        </p:nvSpPr>
        <p:spPr>
          <a:xfrm>
            <a:off x="1755107" y="2380743"/>
            <a:ext cx="624408" cy="261610"/>
          </a:xfrm>
          <a:prstGeom prst="rect">
            <a:avLst/>
          </a:prstGeom>
          <a:noFill/>
        </p:spPr>
        <p:txBody>
          <a:bodyPr wrap="square" rtlCol="0">
            <a:spAutoFit/>
          </a:bodyPr>
          <a:lstStyle/>
          <a:p>
            <a:r>
              <a:rPr lang="en-US" sz="1050" b="1" dirty="0">
                <a:solidFill>
                  <a:srgbClr val="7030A0"/>
                </a:solidFill>
              </a:rPr>
              <a:t>Ne</a:t>
            </a:r>
          </a:p>
        </p:txBody>
      </p:sp>
      <p:sp>
        <p:nvSpPr>
          <p:cNvPr id="19" name="TextBox 18">
            <a:extLst>
              <a:ext uri="{FF2B5EF4-FFF2-40B4-BE49-F238E27FC236}">
                <a16:creationId xmlns:a16="http://schemas.microsoft.com/office/drawing/2014/main" id="{4C127182-383E-E069-933A-CCAE8F9B60C5}"/>
              </a:ext>
            </a:extLst>
          </p:cNvPr>
          <p:cNvSpPr txBox="1"/>
          <p:nvPr/>
        </p:nvSpPr>
        <p:spPr>
          <a:xfrm>
            <a:off x="1964511" y="2380743"/>
            <a:ext cx="624408" cy="261610"/>
          </a:xfrm>
          <a:prstGeom prst="rect">
            <a:avLst/>
          </a:prstGeom>
          <a:noFill/>
        </p:spPr>
        <p:txBody>
          <a:bodyPr wrap="square" rtlCol="0">
            <a:spAutoFit/>
          </a:bodyPr>
          <a:lstStyle/>
          <a:p>
            <a:r>
              <a:rPr lang="en-US" sz="1050" b="1" dirty="0">
                <a:solidFill>
                  <a:srgbClr val="7030A0"/>
                </a:solidFill>
              </a:rPr>
              <a:t>Mg</a:t>
            </a:r>
          </a:p>
        </p:txBody>
      </p:sp>
      <p:sp>
        <p:nvSpPr>
          <p:cNvPr id="20" name="TextBox 19">
            <a:extLst>
              <a:ext uri="{FF2B5EF4-FFF2-40B4-BE49-F238E27FC236}">
                <a16:creationId xmlns:a16="http://schemas.microsoft.com/office/drawing/2014/main" id="{D02B885D-3745-2291-33DE-2C2A72CA0EDA}"/>
              </a:ext>
            </a:extLst>
          </p:cNvPr>
          <p:cNvSpPr txBox="1"/>
          <p:nvPr/>
        </p:nvSpPr>
        <p:spPr>
          <a:xfrm>
            <a:off x="2202231" y="2380742"/>
            <a:ext cx="380684" cy="261610"/>
          </a:xfrm>
          <a:prstGeom prst="rect">
            <a:avLst/>
          </a:prstGeom>
          <a:noFill/>
        </p:spPr>
        <p:txBody>
          <a:bodyPr wrap="square" rtlCol="0">
            <a:spAutoFit/>
          </a:bodyPr>
          <a:lstStyle/>
          <a:p>
            <a:r>
              <a:rPr lang="en-US" sz="1050" b="1" dirty="0">
                <a:solidFill>
                  <a:srgbClr val="7030A0"/>
                </a:solidFill>
              </a:rPr>
              <a:t>Si</a:t>
            </a:r>
          </a:p>
        </p:txBody>
      </p:sp>
      <p:sp>
        <p:nvSpPr>
          <p:cNvPr id="21" name="TextBox 20">
            <a:extLst>
              <a:ext uri="{FF2B5EF4-FFF2-40B4-BE49-F238E27FC236}">
                <a16:creationId xmlns:a16="http://schemas.microsoft.com/office/drawing/2014/main" id="{6005B63B-6B55-E67C-979D-01677828D498}"/>
              </a:ext>
            </a:extLst>
          </p:cNvPr>
          <p:cNvSpPr txBox="1"/>
          <p:nvPr/>
        </p:nvSpPr>
        <p:spPr>
          <a:xfrm>
            <a:off x="2428492" y="2380742"/>
            <a:ext cx="353296" cy="261610"/>
          </a:xfrm>
          <a:prstGeom prst="rect">
            <a:avLst/>
          </a:prstGeom>
          <a:noFill/>
        </p:spPr>
        <p:txBody>
          <a:bodyPr wrap="square" rtlCol="0">
            <a:spAutoFit/>
          </a:bodyPr>
          <a:lstStyle/>
          <a:p>
            <a:r>
              <a:rPr lang="en-US" sz="1050" b="1" dirty="0">
                <a:solidFill>
                  <a:srgbClr val="7030A0"/>
                </a:solidFill>
              </a:rPr>
              <a:t>S</a:t>
            </a:r>
          </a:p>
        </p:txBody>
      </p:sp>
      <p:sp>
        <p:nvSpPr>
          <p:cNvPr id="22" name="TextBox 21">
            <a:extLst>
              <a:ext uri="{FF2B5EF4-FFF2-40B4-BE49-F238E27FC236}">
                <a16:creationId xmlns:a16="http://schemas.microsoft.com/office/drawing/2014/main" id="{100A36F7-0CFB-613B-0D65-5D76CF3EF5B3}"/>
              </a:ext>
            </a:extLst>
          </p:cNvPr>
          <p:cNvSpPr txBox="1"/>
          <p:nvPr/>
        </p:nvSpPr>
        <p:spPr>
          <a:xfrm>
            <a:off x="3515112" y="2380742"/>
            <a:ext cx="450384" cy="261610"/>
          </a:xfrm>
          <a:prstGeom prst="rect">
            <a:avLst/>
          </a:prstGeom>
          <a:noFill/>
        </p:spPr>
        <p:txBody>
          <a:bodyPr wrap="square" rtlCol="0">
            <a:spAutoFit/>
          </a:bodyPr>
          <a:lstStyle/>
          <a:p>
            <a:r>
              <a:rPr lang="en-US" sz="1050" b="1" dirty="0">
                <a:solidFill>
                  <a:srgbClr val="7030A0"/>
                </a:solidFill>
              </a:rPr>
              <a:t>Fe</a:t>
            </a:r>
          </a:p>
        </p:txBody>
      </p:sp>
      <p:sp>
        <p:nvSpPr>
          <p:cNvPr id="23" name="TextBox 22">
            <a:extLst>
              <a:ext uri="{FF2B5EF4-FFF2-40B4-BE49-F238E27FC236}">
                <a16:creationId xmlns:a16="http://schemas.microsoft.com/office/drawing/2014/main" id="{784825DA-77CB-46AC-DA3A-77A9F2830848}"/>
              </a:ext>
            </a:extLst>
          </p:cNvPr>
          <p:cNvSpPr txBox="1"/>
          <p:nvPr/>
        </p:nvSpPr>
        <p:spPr>
          <a:xfrm>
            <a:off x="5661023" y="2403205"/>
            <a:ext cx="425116" cy="261610"/>
          </a:xfrm>
          <a:prstGeom prst="rect">
            <a:avLst/>
          </a:prstGeom>
          <a:noFill/>
        </p:spPr>
        <p:txBody>
          <a:bodyPr wrap="square" rtlCol="0">
            <a:spAutoFit/>
          </a:bodyPr>
          <a:lstStyle/>
          <a:p>
            <a:r>
              <a:rPr lang="en-US" sz="1050" b="1" dirty="0">
                <a:solidFill>
                  <a:srgbClr val="7030A0"/>
                </a:solidFill>
              </a:rPr>
              <a:t>C</a:t>
            </a:r>
          </a:p>
        </p:txBody>
      </p:sp>
      <p:sp>
        <p:nvSpPr>
          <p:cNvPr id="24" name="TextBox 23">
            <a:extLst>
              <a:ext uri="{FF2B5EF4-FFF2-40B4-BE49-F238E27FC236}">
                <a16:creationId xmlns:a16="http://schemas.microsoft.com/office/drawing/2014/main" id="{ED799FD3-B444-E678-316A-4851863536E5}"/>
              </a:ext>
            </a:extLst>
          </p:cNvPr>
          <p:cNvSpPr txBox="1"/>
          <p:nvPr/>
        </p:nvSpPr>
        <p:spPr>
          <a:xfrm>
            <a:off x="5889887" y="2403205"/>
            <a:ext cx="338104" cy="261610"/>
          </a:xfrm>
          <a:prstGeom prst="rect">
            <a:avLst/>
          </a:prstGeom>
          <a:noFill/>
        </p:spPr>
        <p:txBody>
          <a:bodyPr wrap="square" rtlCol="0">
            <a:spAutoFit/>
          </a:bodyPr>
          <a:lstStyle/>
          <a:p>
            <a:r>
              <a:rPr lang="en-US" sz="1050" b="1" dirty="0">
                <a:solidFill>
                  <a:srgbClr val="7030A0"/>
                </a:solidFill>
              </a:rPr>
              <a:t>O</a:t>
            </a:r>
          </a:p>
        </p:txBody>
      </p:sp>
      <p:sp>
        <p:nvSpPr>
          <p:cNvPr id="25" name="TextBox 24">
            <a:extLst>
              <a:ext uri="{FF2B5EF4-FFF2-40B4-BE49-F238E27FC236}">
                <a16:creationId xmlns:a16="http://schemas.microsoft.com/office/drawing/2014/main" id="{DE9E5A85-CC34-6FA9-EAE7-46D6FAD8EDA6}"/>
              </a:ext>
            </a:extLst>
          </p:cNvPr>
          <p:cNvSpPr txBox="1"/>
          <p:nvPr/>
        </p:nvSpPr>
        <p:spPr>
          <a:xfrm>
            <a:off x="6086139" y="2403205"/>
            <a:ext cx="624408" cy="261610"/>
          </a:xfrm>
          <a:prstGeom prst="rect">
            <a:avLst/>
          </a:prstGeom>
          <a:noFill/>
        </p:spPr>
        <p:txBody>
          <a:bodyPr wrap="square" rtlCol="0">
            <a:spAutoFit/>
          </a:bodyPr>
          <a:lstStyle/>
          <a:p>
            <a:r>
              <a:rPr lang="en-US" sz="1050" b="1" dirty="0">
                <a:solidFill>
                  <a:srgbClr val="7030A0"/>
                </a:solidFill>
              </a:rPr>
              <a:t>Ne</a:t>
            </a:r>
          </a:p>
        </p:txBody>
      </p:sp>
      <p:sp>
        <p:nvSpPr>
          <p:cNvPr id="26" name="TextBox 25">
            <a:extLst>
              <a:ext uri="{FF2B5EF4-FFF2-40B4-BE49-F238E27FC236}">
                <a16:creationId xmlns:a16="http://schemas.microsoft.com/office/drawing/2014/main" id="{BB7FA11B-DBD4-74BA-4C99-D2DC3575C853}"/>
              </a:ext>
            </a:extLst>
          </p:cNvPr>
          <p:cNvSpPr txBox="1"/>
          <p:nvPr/>
        </p:nvSpPr>
        <p:spPr>
          <a:xfrm>
            <a:off x="6295543" y="2403205"/>
            <a:ext cx="624408" cy="261610"/>
          </a:xfrm>
          <a:prstGeom prst="rect">
            <a:avLst/>
          </a:prstGeom>
          <a:noFill/>
        </p:spPr>
        <p:txBody>
          <a:bodyPr wrap="square" rtlCol="0">
            <a:spAutoFit/>
          </a:bodyPr>
          <a:lstStyle/>
          <a:p>
            <a:r>
              <a:rPr lang="en-US" sz="1050" b="1" dirty="0">
                <a:solidFill>
                  <a:srgbClr val="7030A0"/>
                </a:solidFill>
              </a:rPr>
              <a:t>Mg</a:t>
            </a:r>
          </a:p>
        </p:txBody>
      </p:sp>
      <p:sp>
        <p:nvSpPr>
          <p:cNvPr id="27" name="TextBox 26">
            <a:extLst>
              <a:ext uri="{FF2B5EF4-FFF2-40B4-BE49-F238E27FC236}">
                <a16:creationId xmlns:a16="http://schemas.microsoft.com/office/drawing/2014/main" id="{ADAD44F4-8FFF-3FF8-4F8A-9C0B5D21DF99}"/>
              </a:ext>
            </a:extLst>
          </p:cNvPr>
          <p:cNvSpPr txBox="1"/>
          <p:nvPr/>
        </p:nvSpPr>
        <p:spPr>
          <a:xfrm>
            <a:off x="6533263" y="2403204"/>
            <a:ext cx="380684" cy="261610"/>
          </a:xfrm>
          <a:prstGeom prst="rect">
            <a:avLst/>
          </a:prstGeom>
          <a:noFill/>
        </p:spPr>
        <p:txBody>
          <a:bodyPr wrap="square" rtlCol="0">
            <a:spAutoFit/>
          </a:bodyPr>
          <a:lstStyle/>
          <a:p>
            <a:r>
              <a:rPr lang="en-US" sz="1050" b="1" dirty="0">
                <a:solidFill>
                  <a:srgbClr val="7030A0"/>
                </a:solidFill>
              </a:rPr>
              <a:t>Si</a:t>
            </a:r>
          </a:p>
        </p:txBody>
      </p:sp>
      <p:sp>
        <p:nvSpPr>
          <p:cNvPr id="28" name="TextBox 27">
            <a:extLst>
              <a:ext uri="{FF2B5EF4-FFF2-40B4-BE49-F238E27FC236}">
                <a16:creationId xmlns:a16="http://schemas.microsoft.com/office/drawing/2014/main" id="{B0C0286B-0D3F-F5A7-6FA1-46A47C99C00F}"/>
              </a:ext>
            </a:extLst>
          </p:cNvPr>
          <p:cNvSpPr txBox="1"/>
          <p:nvPr/>
        </p:nvSpPr>
        <p:spPr>
          <a:xfrm>
            <a:off x="6759524" y="2403204"/>
            <a:ext cx="353296" cy="261610"/>
          </a:xfrm>
          <a:prstGeom prst="rect">
            <a:avLst/>
          </a:prstGeom>
          <a:noFill/>
        </p:spPr>
        <p:txBody>
          <a:bodyPr wrap="square" rtlCol="0">
            <a:spAutoFit/>
          </a:bodyPr>
          <a:lstStyle/>
          <a:p>
            <a:r>
              <a:rPr lang="en-US" sz="1050" b="1" dirty="0">
                <a:solidFill>
                  <a:srgbClr val="7030A0"/>
                </a:solidFill>
              </a:rPr>
              <a:t>S</a:t>
            </a:r>
          </a:p>
        </p:txBody>
      </p:sp>
      <p:sp>
        <p:nvSpPr>
          <p:cNvPr id="29" name="TextBox 28">
            <a:extLst>
              <a:ext uri="{FF2B5EF4-FFF2-40B4-BE49-F238E27FC236}">
                <a16:creationId xmlns:a16="http://schemas.microsoft.com/office/drawing/2014/main" id="{7427113A-50EE-C936-6081-4D4F36605E94}"/>
              </a:ext>
            </a:extLst>
          </p:cNvPr>
          <p:cNvSpPr txBox="1"/>
          <p:nvPr/>
        </p:nvSpPr>
        <p:spPr>
          <a:xfrm>
            <a:off x="7846144" y="2403204"/>
            <a:ext cx="450384" cy="261610"/>
          </a:xfrm>
          <a:prstGeom prst="rect">
            <a:avLst/>
          </a:prstGeom>
          <a:noFill/>
        </p:spPr>
        <p:txBody>
          <a:bodyPr wrap="square" rtlCol="0">
            <a:spAutoFit/>
          </a:bodyPr>
          <a:lstStyle/>
          <a:p>
            <a:r>
              <a:rPr lang="en-US" sz="1050" b="1" dirty="0">
                <a:solidFill>
                  <a:srgbClr val="7030A0"/>
                </a:solidFill>
              </a:rPr>
              <a:t>Fe</a:t>
            </a:r>
          </a:p>
        </p:txBody>
      </p:sp>
      <p:sp>
        <p:nvSpPr>
          <p:cNvPr id="31" name="TextBox 30">
            <a:extLst>
              <a:ext uri="{FF2B5EF4-FFF2-40B4-BE49-F238E27FC236}">
                <a16:creationId xmlns:a16="http://schemas.microsoft.com/office/drawing/2014/main" id="{10198DC1-03E3-160E-D436-B92C39DCFEAD}"/>
              </a:ext>
            </a:extLst>
          </p:cNvPr>
          <p:cNvSpPr txBox="1"/>
          <p:nvPr/>
        </p:nvSpPr>
        <p:spPr>
          <a:xfrm>
            <a:off x="5772301" y="2403204"/>
            <a:ext cx="425116" cy="261610"/>
          </a:xfrm>
          <a:prstGeom prst="rect">
            <a:avLst/>
          </a:prstGeom>
          <a:noFill/>
        </p:spPr>
        <p:txBody>
          <a:bodyPr wrap="square" rtlCol="0">
            <a:spAutoFit/>
          </a:bodyPr>
          <a:lstStyle/>
          <a:p>
            <a:r>
              <a:rPr lang="en-US" sz="1050" b="1" dirty="0">
                <a:solidFill>
                  <a:srgbClr val="7030A0"/>
                </a:solidFill>
              </a:rPr>
              <a:t>N</a:t>
            </a:r>
          </a:p>
        </p:txBody>
      </p:sp>
      <p:graphicFrame>
        <p:nvGraphicFramePr>
          <p:cNvPr id="2" name="Table 1">
            <a:extLst>
              <a:ext uri="{FF2B5EF4-FFF2-40B4-BE49-F238E27FC236}">
                <a16:creationId xmlns:a16="http://schemas.microsoft.com/office/drawing/2014/main" id="{32709C24-69F6-E832-6E1E-F46E201CE727}"/>
              </a:ext>
            </a:extLst>
          </p:cNvPr>
          <p:cNvGraphicFramePr>
            <a:graphicFrameLocks noGrp="1"/>
          </p:cNvGraphicFramePr>
          <p:nvPr>
            <p:extLst>
              <p:ext uri="{D42A27DB-BD31-4B8C-83A1-F6EECF244321}">
                <p14:modId xmlns:p14="http://schemas.microsoft.com/office/powerpoint/2010/main" val="3900234732"/>
              </p:ext>
            </p:extLst>
          </p:nvPr>
        </p:nvGraphicFramePr>
        <p:xfrm>
          <a:off x="2146301" y="5319395"/>
          <a:ext cx="5156198" cy="1005205"/>
        </p:xfrm>
        <a:graphic>
          <a:graphicData uri="http://schemas.openxmlformats.org/drawingml/2006/table">
            <a:tbl>
              <a:tblPr>
                <a:tableStyleId>{5C22544A-7EE6-4342-B048-85BDC9FD1C3A}</a:tableStyleId>
              </a:tblPr>
              <a:tblGrid>
                <a:gridCol w="1025543">
                  <a:extLst>
                    <a:ext uri="{9D8B030D-6E8A-4147-A177-3AD203B41FA5}">
                      <a16:colId xmlns:a16="http://schemas.microsoft.com/office/drawing/2014/main" val="3050841579"/>
                    </a:ext>
                  </a:extLst>
                </a:gridCol>
                <a:gridCol w="826131">
                  <a:extLst>
                    <a:ext uri="{9D8B030D-6E8A-4147-A177-3AD203B41FA5}">
                      <a16:colId xmlns:a16="http://schemas.microsoft.com/office/drawing/2014/main" val="2916072785"/>
                    </a:ext>
                  </a:extLst>
                </a:gridCol>
                <a:gridCol w="826131">
                  <a:extLst>
                    <a:ext uri="{9D8B030D-6E8A-4147-A177-3AD203B41FA5}">
                      <a16:colId xmlns:a16="http://schemas.microsoft.com/office/drawing/2014/main" val="3961593027"/>
                    </a:ext>
                  </a:extLst>
                </a:gridCol>
                <a:gridCol w="826131">
                  <a:extLst>
                    <a:ext uri="{9D8B030D-6E8A-4147-A177-3AD203B41FA5}">
                      <a16:colId xmlns:a16="http://schemas.microsoft.com/office/drawing/2014/main" val="648422467"/>
                    </a:ext>
                  </a:extLst>
                </a:gridCol>
                <a:gridCol w="826131">
                  <a:extLst>
                    <a:ext uri="{9D8B030D-6E8A-4147-A177-3AD203B41FA5}">
                      <a16:colId xmlns:a16="http://schemas.microsoft.com/office/drawing/2014/main" val="916933866"/>
                    </a:ext>
                  </a:extLst>
                </a:gridCol>
                <a:gridCol w="826131">
                  <a:extLst>
                    <a:ext uri="{9D8B030D-6E8A-4147-A177-3AD203B41FA5}">
                      <a16:colId xmlns:a16="http://schemas.microsoft.com/office/drawing/2014/main" val="362001261"/>
                    </a:ext>
                  </a:extLst>
                </a:gridCol>
              </a:tblGrid>
              <a:tr h="0">
                <a:tc>
                  <a:txBody>
                    <a:bodyPr/>
                    <a:lstStyle/>
                    <a:p>
                      <a:pPr algn="l"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9525" marR="9525" marT="9525" marB="0" anchor="b"/>
                </a:tc>
                <a:tc gridSpan="3">
                  <a:txBody>
                    <a:bodyPr/>
                    <a:lstStyle/>
                    <a:p>
                      <a:pPr algn="ctr" fontAlgn="ctr"/>
                      <a:r>
                        <a:rPr lang="en-US" sz="1200" b="1" u="none" strike="noStrike">
                          <a:effectLst/>
                        </a:rPr>
                        <a:t>Event Fluence (ions/cm</a:t>
                      </a:r>
                      <a:r>
                        <a:rPr lang="en-US" sz="1200" b="1" u="none" strike="noStrike" baseline="30000">
                          <a:effectLst/>
                        </a:rPr>
                        <a:t>2</a:t>
                      </a:r>
                      <a:r>
                        <a:rPr lang="en-US" sz="1200" b="1" u="none" strike="noStrike">
                          <a:effectLst/>
                        </a:rPr>
                        <a:t>-sr-MeV/n)</a:t>
                      </a:r>
                      <a:endParaRPr lang="en-US" sz="1200" b="1"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tc hMerge="1">
                  <a:txBody>
                    <a:bodyPr/>
                    <a:lstStyle/>
                    <a:p>
                      <a:endParaRPr lang="en-US"/>
                    </a:p>
                  </a:txBody>
                  <a:tcPr/>
                </a:tc>
                <a:tc gridSpan="2">
                  <a:txBody>
                    <a:bodyPr/>
                    <a:lstStyle/>
                    <a:p>
                      <a:pPr algn="ctr" fontAlgn="ctr"/>
                      <a:r>
                        <a:rPr lang="en-US" sz="1200" b="1" u="none" strike="noStrike">
                          <a:effectLst/>
                        </a:rPr>
                        <a:t>Ratios</a:t>
                      </a:r>
                      <a:endParaRPr lang="en-US" sz="1200" b="1"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extLst>
                  <a:ext uri="{0D108BD9-81ED-4DB2-BD59-A6C34878D82A}">
                    <a16:rowId xmlns:a16="http://schemas.microsoft.com/office/drawing/2014/main" val="182491815"/>
                  </a:ext>
                </a:extLst>
              </a:tr>
              <a:tr h="203200">
                <a:tc>
                  <a:txBody>
                    <a:bodyPr/>
                    <a:lstStyle/>
                    <a:p>
                      <a:pPr algn="l"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200" b="1" u="none" strike="noStrike">
                          <a:effectLst/>
                        </a:rPr>
                        <a:t>GOES-16</a:t>
                      </a:r>
                      <a:endParaRPr lang="en-US" sz="12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b="1" u="none" strike="noStrike">
                          <a:effectLst/>
                        </a:rPr>
                        <a:t>GOES-18</a:t>
                      </a:r>
                      <a:endParaRPr lang="en-US" sz="12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b="1" u="none" strike="noStrike">
                          <a:effectLst/>
                        </a:rPr>
                        <a:t>GOES-19</a:t>
                      </a:r>
                      <a:endParaRPr lang="en-US" sz="12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b="1" u="none" strike="noStrike">
                          <a:effectLst/>
                        </a:rPr>
                        <a:t>19:16</a:t>
                      </a:r>
                      <a:endParaRPr lang="en-US" sz="12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b="1" u="none" strike="noStrike" dirty="0">
                          <a:effectLst/>
                        </a:rPr>
                        <a:t>19:18</a:t>
                      </a:r>
                      <a:endParaRPr lang="en-US"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35427874"/>
                  </a:ext>
                </a:extLst>
              </a:tr>
              <a:tr h="203200">
                <a:tc>
                  <a:txBody>
                    <a:bodyPr/>
                    <a:lstStyle/>
                    <a:p>
                      <a:pPr algn="l" fontAlgn="b"/>
                      <a:r>
                        <a:rPr lang="en-US" sz="1200" u="none" strike="noStrike">
                          <a:effectLst/>
                        </a:rPr>
                        <a:t>C (20.2 MeV/n)</a:t>
                      </a:r>
                      <a:endParaRPr lang="en-US"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200" u="none" strike="noStrike">
                          <a:effectLst/>
                        </a:rPr>
                        <a:t>3.70</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4.59</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4.84</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1.31</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1.05</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97212654"/>
                  </a:ext>
                </a:extLst>
              </a:tr>
              <a:tr h="203200">
                <a:tc>
                  <a:txBody>
                    <a:bodyPr/>
                    <a:lstStyle/>
                    <a:p>
                      <a:pPr algn="l" fontAlgn="b"/>
                      <a:r>
                        <a:rPr lang="en-US" sz="1200" u="none" strike="noStrike">
                          <a:effectLst/>
                        </a:rPr>
                        <a:t>N (24.7 MeV/n)</a:t>
                      </a:r>
                      <a:endParaRPr lang="en-US"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200" u="none" strike="noStrike">
                          <a:effectLst/>
                        </a:rPr>
                        <a:t>0.77</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0.92</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0.88</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1.14</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0.96</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02523552"/>
                  </a:ext>
                </a:extLst>
              </a:tr>
              <a:tr h="203200">
                <a:tc>
                  <a:txBody>
                    <a:bodyPr/>
                    <a:lstStyle/>
                    <a:p>
                      <a:pPr algn="l" fontAlgn="b"/>
                      <a:r>
                        <a:rPr lang="en-US" sz="1200" u="none" strike="noStrike" dirty="0">
                          <a:effectLst/>
                        </a:rPr>
                        <a:t>O (28.6 MeV/n)</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1200" u="none" strike="noStrike">
                          <a:effectLst/>
                        </a:rPr>
                        <a:t>2.71</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3.06</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3.17</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1.17</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dirty="0">
                          <a:effectLst/>
                        </a:rPr>
                        <a:t>1.03</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512450105"/>
                  </a:ext>
                </a:extLst>
              </a:tr>
            </a:tbl>
          </a:graphicData>
        </a:graphic>
      </p:graphicFrame>
      <p:sp>
        <p:nvSpPr>
          <p:cNvPr id="3" name="Footer Placeholder 5">
            <a:extLst>
              <a:ext uri="{FF2B5EF4-FFF2-40B4-BE49-F238E27FC236}">
                <a16:creationId xmlns:a16="http://schemas.microsoft.com/office/drawing/2014/main" id="{99C5A97C-8DA4-9972-A385-D66EC853247C}"/>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prstClr val="white"/>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428255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2DF004-1658-09CF-BF08-80C135B64CA4}"/>
              </a:ext>
            </a:extLst>
          </p:cNvPr>
          <p:cNvSpPr>
            <a:spLocks noGrp="1"/>
          </p:cNvSpPr>
          <p:nvPr>
            <p:ph type="title"/>
          </p:nvPr>
        </p:nvSpPr>
        <p:spPr/>
        <p:txBody>
          <a:bodyPr/>
          <a:lstStyle/>
          <a:p>
            <a:r>
              <a:rPr lang="en-US" dirty="0"/>
              <a:t>PLPT-SEI-004 Conclusions</a:t>
            </a:r>
          </a:p>
        </p:txBody>
      </p:sp>
      <p:sp>
        <p:nvSpPr>
          <p:cNvPr id="7" name="Content Placeholder 6">
            <a:extLst>
              <a:ext uri="{FF2B5EF4-FFF2-40B4-BE49-F238E27FC236}">
                <a16:creationId xmlns:a16="http://schemas.microsoft.com/office/drawing/2014/main" id="{092EB6DD-1159-BC3B-2572-48919DFDB151}"/>
              </a:ext>
            </a:extLst>
          </p:cNvPr>
          <p:cNvSpPr>
            <a:spLocks noGrp="1"/>
          </p:cNvSpPr>
          <p:nvPr>
            <p:ph idx="1"/>
          </p:nvPr>
        </p:nvSpPr>
        <p:spPr>
          <a:xfrm>
            <a:off x="457200" y="1066800"/>
            <a:ext cx="8229600" cy="5011737"/>
          </a:xfrm>
        </p:spPr>
        <p:txBody>
          <a:bodyPr/>
          <a:lstStyle/>
          <a:p>
            <a:pPr>
              <a:buFont typeface="Arial" panose="020B0604020202020204" pitchFamily="34" charset="0"/>
              <a:buChar char="•"/>
            </a:pPr>
            <a:r>
              <a:rPr lang="en-US" sz="1800" dirty="0"/>
              <a:t>SEP event on 09-10 Oct 2024 was sufficiently large to permit cross-calibration of:</a:t>
            </a:r>
          </a:p>
          <a:p>
            <a:pPr lvl="1">
              <a:buFont typeface="Arial" panose="020B0604020202020204" pitchFamily="34" charset="0"/>
              <a:buChar char="•"/>
            </a:pPr>
            <a:r>
              <a:rPr lang="en-US" sz="1400" dirty="0"/>
              <a:t>EHIS: H1-H5, HE1-HE2 and a few heavy ion species (C, N, O) in lowest energy channel</a:t>
            </a:r>
          </a:p>
          <a:p>
            <a:pPr lvl="1">
              <a:buFont typeface="Arial" panose="020B0604020202020204" pitchFamily="34" charset="0"/>
              <a:buChar char="•"/>
            </a:pPr>
            <a:r>
              <a:rPr lang="en-US" sz="1400" dirty="0"/>
              <a:t>SGPS: 7 of 11 alpha particle channels (A1-A6)</a:t>
            </a:r>
          </a:p>
          <a:p>
            <a:pPr>
              <a:buFont typeface="Arial" panose="020B0604020202020204" pitchFamily="34" charset="0"/>
              <a:buChar char="•"/>
            </a:pPr>
            <a:r>
              <a:rPr lang="en-US" sz="1800" dirty="0"/>
              <a:t>Solar wind dynamic pressure (</a:t>
            </a:r>
            <a:r>
              <a:rPr lang="en-US" sz="1800" dirty="0" err="1"/>
              <a:t>Pdyn</a:t>
            </a:r>
            <a:r>
              <a:rPr lang="en-US" sz="1800" dirty="0"/>
              <a:t>) was greater than 10 </a:t>
            </a:r>
            <a:r>
              <a:rPr lang="en-US" sz="1800" dirty="0" err="1"/>
              <a:t>nPa</a:t>
            </a:r>
            <a:r>
              <a:rPr lang="en-US" sz="1800" dirty="0"/>
              <a:t> for several hours during this event (10 Oct 2024, 16-22 UT), permitting reliable cross-calibration between different look directions and satellites</a:t>
            </a:r>
          </a:p>
          <a:p>
            <a:pPr>
              <a:buFont typeface="Arial" panose="020B0604020202020204" pitchFamily="34" charset="0"/>
              <a:buChar char="•"/>
            </a:pPr>
            <a:r>
              <a:rPr lang="en-US" sz="1800" dirty="0"/>
              <a:t>Helium (alpha particles), ratios of event fluences: </a:t>
            </a:r>
          </a:p>
          <a:p>
            <a:pPr lvl="1">
              <a:buFont typeface="Arial" panose="020B0604020202020204" pitchFamily="34" charset="0"/>
              <a:buChar char="•"/>
            </a:pPr>
            <a:r>
              <a:rPr lang="en-US" sz="1400" dirty="0"/>
              <a:t>G19 SGPS -X to G19 SGPS +X, channels A1-A6: 0.65 to 1.97 (5 of 7 channels within 25%)</a:t>
            </a:r>
          </a:p>
          <a:p>
            <a:pPr lvl="1">
              <a:buFont typeface="Arial" panose="020B0604020202020204" pitchFamily="34" charset="0"/>
              <a:buChar char="•"/>
            </a:pPr>
            <a:r>
              <a:rPr lang="en-US" sz="1400" dirty="0"/>
              <a:t>G19 SGPS to G18 &amp; G16: 0.48 to 1.52</a:t>
            </a:r>
          </a:p>
          <a:p>
            <a:pPr lvl="1">
              <a:buFont typeface="Arial" panose="020B0604020202020204" pitchFamily="34" charset="0"/>
              <a:buChar char="•"/>
            </a:pPr>
            <a:r>
              <a:rPr lang="en-US" sz="1400" dirty="0"/>
              <a:t>G19 EHIS to G19 SGPS -X: 0.48 at HE1 energy, 0.6 at HE2 energy</a:t>
            </a:r>
          </a:p>
          <a:p>
            <a:pPr>
              <a:buFont typeface="Arial" panose="020B0604020202020204" pitchFamily="34" charset="0"/>
              <a:buChar char="•"/>
            </a:pPr>
            <a:r>
              <a:rPr lang="en-US" sz="1800" dirty="0"/>
              <a:t>Heavy ions (C, N, O in lowest energy channels), ratios of event fluences:</a:t>
            </a:r>
          </a:p>
          <a:p>
            <a:pPr lvl="1">
              <a:buFont typeface="Arial" panose="020B0604020202020204" pitchFamily="34" charset="0"/>
              <a:buChar char="•"/>
            </a:pPr>
            <a:r>
              <a:rPr lang="en-US" sz="1400" dirty="0"/>
              <a:t>G19 EHIS to G16 EHIS: 1.14 to 1.17</a:t>
            </a:r>
          </a:p>
          <a:p>
            <a:pPr lvl="1">
              <a:buFont typeface="Arial" panose="020B0604020202020204" pitchFamily="34" charset="0"/>
              <a:buChar char="•"/>
            </a:pPr>
            <a:r>
              <a:rPr lang="en-US" sz="1400" dirty="0"/>
              <a:t>G19 EHIS to G18 EHIS: 0.96 to 1.05</a:t>
            </a:r>
          </a:p>
        </p:txBody>
      </p:sp>
      <p:sp>
        <p:nvSpPr>
          <p:cNvPr id="5" name="Slide Number Placeholder 4">
            <a:extLst>
              <a:ext uri="{FF2B5EF4-FFF2-40B4-BE49-F238E27FC236}">
                <a16:creationId xmlns:a16="http://schemas.microsoft.com/office/drawing/2014/main" id="{EDA34260-156B-CD5F-5A80-EE5828CAB0C1}"/>
              </a:ext>
            </a:extLst>
          </p:cNvPr>
          <p:cNvSpPr>
            <a:spLocks noGrp="1"/>
          </p:cNvSpPr>
          <p:nvPr>
            <p:ph type="sldNum" sz="quarter" idx="12"/>
          </p:nvPr>
        </p:nvSpPr>
        <p:spPr/>
        <p:txBody>
          <a:bodyPr/>
          <a:lstStyle/>
          <a:p>
            <a:fld id="{A5D0E245-9D50-4F3E-AC26-7B9CB19F70AC}" type="slidenum">
              <a:rPr lang="en-US" altLang="en-US" smtClean="0"/>
              <a:pPr/>
              <a:t>35</a:t>
            </a:fld>
            <a:endParaRPr lang="en-US" altLang="en-US"/>
          </a:p>
        </p:txBody>
      </p:sp>
      <p:sp>
        <p:nvSpPr>
          <p:cNvPr id="2" name="TextBox 1">
            <a:extLst>
              <a:ext uri="{FF2B5EF4-FFF2-40B4-BE49-F238E27FC236}">
                <a16:creationId xmlns:a16="http://schemas.microsoft.com/office/drawing/2014/main" id="{824E909D-3D45-EEA2-433D-5D50EE65CD6A}"/>
              </a:ext>
            </a:extLst>
          </p:cNvPr>
          <p:cNvSpPr txBox="1"/>
          <p:nvPr/>
        </p:nvSpPr>
        <p:spPr>
          <a:xfrm>
            <a:off x="1893453" y="5791200"/>
            <a:ext cx="5357094" cy="584775"/>
          </a:xfrm>
          <a:prstGeom prst="rect">
            <a:avLst/>
          </a:prstGeom>
          <a:solidFill>
            <a:srgbClr val="FFFF00"/>
          </a:solidFill>
        </p:spPr>
        <p:txBody>
          <a:bodyPr wrap="square" rtlCol="0">
            <a:spAutoFit/>
          </a:bodyPr>
          <a:lstStyle/>
          <a:p>
            <a:pPr algn="ctr"/>
            <a:r>
              <a:rPr lang="en-US" sz="1600" dirty="0">
                <a:solidFill>
                  <a:schemeClr val="tx2"/>
                </a:solidFill>
              </a:rPr>
              <a:t>Partial calibration of heavy ions (C, N, O in lowest energy channel) due to borderline-size SEP event</a:t>
            </a:r>
          </a:p>
        </p:txBody>
      </p:sp>
      <p:sp>
        <p:nvSpPr>
          <p:cNvPr id="8" name="TextBox 7">
            <a:extLst>
              <a:ext uri="{FF2B5EF4-FFF2-40B4-BE49-F238E27FC236}">
                <a16:creationId xmlns:a16="http://schemas.microsoft.com/office/drawing/2014/main" id="{1800E902-0567-2013-742F-39FE16041FC5}"/>
              </a:ext>
            </a:extLst>
          </p:cNvPr>
          <p:cNvSpPr txBox="1"/>
          <p:nvPr/>
        </p:nvSpPr>
        <p:spPr>
          <a:xfrm>
            <a:off x="373948" y="4833376"/>
            <a:ext cx="8303019" cy="830997"/>
          </a:xfrm>
          <a:prstGeom prst="rect">
            <a:avLst/>
          </a:prstGeom>
          <a:solidFill>
            <a:srgbClr val="00B050"/>
          </a:solidFill>
        </p:spPr>
        <p:txBody>
          <a:bodyPr wrap="square" rtlCol="0">
            <a:spAutoFit/>
          </a:bodyPr>
          <a:lstStyle/>
          <a:p>
            <a:pPr algn="ctr"/>
            <a:r>
              <a:rPr lang="en-US" sz="1600" dirty="0">
                <a:solidFill>
                  <a:schemeClr val="bg1"/>
                </a:solidFill>
              </a:rPr>
              <a:t>RIMP success criteria: On-orbit cross-calibration of EHIS with SGPS above 10 MeV, One Solar Energetic Particle (SEP) event, Differences quantified on data taken through validation phase.</a:t>
            </a:r>
          </a:p>
          <a:p>
            <a:pPr algn="ctr"/>
            <a:r>
              <a:rPr lang="en-US" sz="1600" i="1" dirty="0">
                <a:solidFill>
                  <a:schemeClr val="bg1"/>
                </a:solidFill>
              </a:rPr>
              <a:t>RIMP success criteria met for SEP cross-comparison.</a:t>
            </a:r>
          </a:p>
        </p:txBody>
      </p:sp>
    </p:spTree>
    <p:extLst>
      <p:ext uri="{BB962C8B-B14F-4D97-AF65-F5344CB8AC3E}">
        <p14:creationId xmlns:p14="http://schemas.microsoft.com/office/powerpoint/2010/main" val="3948247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385BA-9DB7-63FE-64A6-C703D6DD6B78}"/>
              </a:ext>
            </a:extLst>
          </p:cNvPr>
          <p:cNvSpPr>
            <a:spLocks noGrp="1"/>
          </p:cNvSpPr>
          <p:nvPr>
            <p:ph type="title"/>
          </p:nvPr>
        </p:nvSpPr>
        <p:spPr/>
        <p:txBody>
          <a:bodyPr/>
          <a:lstStyle/>
          <a:p>
            <a:r>
              <a:rPr lang="en-US" dirty="0"/>
              <a:t>PLPT-SEI-006: Backgrounds</a:t>
            </a:r>
          </a:p>
        </p:txBody>
      </p:sp>
      <p:sp>
        <p:nvSpPr>
          <p:cNvPr id="10" name="Content Placeholder 9">
            <a:extLst>
              <a:ext uri="{FF2B5EF4-FFF2-40B4-BE49-F238E27FC236}">
                <a16:creationId xmlns:a16="http://schemas.microsoft.com/office/drawing/2014/main" id="{08BDB03C-9002-23FA-E2F1-4E68E18A0B03}"/>
              </a:ext>
            </a:extLst>
          </p:cNvPr>
          <p:cNvSpPr>
            <a:spLocks noGrp="1"/>
          </p:cNvSpPr>
          <p:nvPr>
            <p:ph sz="half" idx="1"/>
          </p:nvPr>
        </p:nvSpPr>
        <p:spPr>
          <a:xfrm>
            <a:off x="228600" y="3962400"/>
            <a:ext cx="8305800" cy="2392363"/>
          </a:xfrm>
        </p:spPr>
        <p:txBody>
          <a:bodyPr/>
          <a:lstStyle/>
          <a:p>
            <a:r>
              <a:rPr lang="en-US" sz="2000" dirty="0"/>
              <a:t>The first 4 months of G19 EHIS data is characteristic of solar max: several overlapping SEP events (this was also observed in G19 SGPS data)</a:t>
            </a:r>
          </a:p>
          <a:p>
            <a:r>
              <a:rPr lang="en-US" sz="2000" dirty="0"/>
              <a:t>Using EHIS H1 (16.2 MeV) channel as criterion, it is not possible during this period to isolate a significant period of GCR-only data for comparison with GCR models</a:t>
            </a:r>
          </a:p>
          <a:p>
            <a:r>
              <a:rPr lang="en-US" sz="2000" dirty="0"/>
              <a:t>For Provisional validation, we rely on a qualitative comparison to show that G19 EHIS backgrounds are in-family with G16 and G18</a:t>
            </a:r>
          </a:p>
        </p:txBody>
      </p:sp>
      <p:pic>
        <p:nvPicPr>
          <p:cNvPr id="13" name="Content Placeholder 12">
            <a:extLst>
              <a:ext uri="{FF2B5EF4-FFF2-40B4-BE49-F238E27FC236}">
                <a16:creationId xmlns:a16="http://schemas.microsoft.com/office/drawing/2014/main" id="{6570FE18-E49B-FCE9-2B93-30221CB83F8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23950" y="1220294"/>
            <a:ext cx="6896100" cy="2758440"/>
          </a:xfrm>
        </p:spPr>
      </p:pic>
      <p:sp>
        <p:nvSpPr>
          <p:cNvPr id="4" name="Slide Number Placeholder 3">
            <a:extLst>
              <a:ext uri="{FF2B5EF4-FFF2-40B4-BE49-F238E27FC236}">
                <a16:creationId xmlns:a16="http://schemas.microsoft.com/office/drawing/2014/main" id="{06D03784-C649-AB73-6260-64C4306788DA}"/>
              </a:ext>
            </a:extLst>
          </p:cNvPr>
          <p:cNvSpPr>
            <a:spLocks noGrp="1"/>
          </p:cNvSpPr>
          <p:nvPr>
            <p:ph type="sldNum" sz="quarter" idx="12"/>
          </p:nvPr>
        </p:nvSpPr>
        <p:spPr/>
        <p:txBody>
          <a:bodyPr/>
          <a:lstStyle/>
          <a:p>
            <a:fld id="{615ADB79-25D6-47C0-AB51-22A13A0BBB50}" type="slidenum">
              <a:rPr lang="en-US" altLang="en-US" smtClean="0"/>
              <a:pPr/>
              <a:t>36</a:t>
            </a:fld>
            <a:endParaRPr lang="en-US" altLang="en-US" dirty="0"/>
          </a:p>
        </p:txBody>
      </p:sp>
      <p:sp>
        <p:nvSpPr>
          <p:cNvPr id="3" name="Footer Placeholder 5">
            <a:extLst>
              <a:ext uri="{FF2B5EF4-FFF2-40B4-BE49-F238E27FC236}">
                <a16:creationId xmlns:a16="http://schemas.microsoft.com/office/drawing/2014/main" id="{11780E9B-74B6-5BDB-1675-D2B3292E48A7}"/>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prstClr val="white"/>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571348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3F22B19-8883-8809-461B-B0AA767C3429}"/>
              </a:ext>
            </a:extLst>
          </p:cNvPr>
          <p:cNvSpPr>
            <a:spLocks noGrp="1"/>
          </p:cNvSpPr>
          <p:nvPr>
            <p:ph type="title"/>
          </p:nvPr>
        </p:nvSpPr>
        <p:spPr/>
        <p:txBody>
          <a:bodyPr/>
          <a:lstStyle/>
          <a:p>
            <a:r>
              <a:rPr lang="en-US" dirty="0"/>
              <a:t>PLPT-SEI-006: G16 H,</a:t>
            </a:r>
            <a:br>
              <a:rPr lang="en-US" dirty="0"/>
            </a:br>
            <a:r>
              <a:rPr lang="en-US" dirty="0"/>
              <a:t>2024-08-23 to 2024-12-31</a:t>
            </a:r>
          </a:p>
        </p:txBody>
      </p:sp>
      <p:sp>
        <p:nvSpPr>
          <p:cNvPr id="5" name="Slide Number Placeholder 4">
            <a:extLst>
              <a:ext uri="{FF2B5EF4-FFF2-40B4-BE49-F238E27FC236}">
                <a16:creationId xmlns:a16="http://schemas.microsoft.com/office/drawing/2014/main" id="{D6D8813A-0695-2212-794D-641ADDB62D55}"/>
              </a:ext>
            </a:extLst>
          </p:cNvPr>
          <p:cNvSpPr>
            <a:spLocks noGrp="1"/>
          </p:cNvSpPr>
          <p:nvPr>
            <p:ph type="sldNum" sz="quarter" idx="12"/>
          </p:nvPr>
        </p:nvSpPr>
        <p:spPr/>
        <p:txBody>
          <a:bodyPr/>
          <a:lstStyle/>
          <a:p>
            <a:fld id="{A5D0E245-9D50-4F3E-AC26-7B9CB19F70AC}" type="slidenum">
              <a:rPr lang="en-US" altLang="en-US" smtClean="0"/>
              <a:pPr/>
              <a:t>37</a:t>
            </a:fld>
            <a:endParaRPr lang="en-US" altLang="en-US"/>
          </a:p>
        </p:txBody>
      </p:sp>
      <p:pic>
        <p:nvPicPr>
          <p:cNvPr id="21" name="Content Placeholder 20">
            <a:extLst>
              <a:ext uri="{FF2B5EF4-FFF2-40B4-BE49-F238E27FC236}">
                <a16:creationId xmlns:a16="http://schemas.microsoft.com/office/drawing/2014/main" id="{87FEB648-8ED3-A6F8-3344-45CB7A3CDC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2" y="1465263"/>
            <a:ext cx="6034616" cy="4525962"/>
          </a:xfrm>
        </p:spPr>
      </p:pic>
    </p:spTree>
    <p:extLst>
      <p:ext uri="{BB962C8B-B14F-4D97-AF65-F5344CB8AC3E}">
        <p14:creationId xmlns:p14="http://schemas.microsoft.com/office/powerpoint/2010/main" val="1095644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3F22B19-8883-8809-461B-B0AA767C3429}"/>
              </a:ext>
            </a:extLst>
          </p:cNvPr>
          <p:cNvSpPr>
            <a:spLocks noGrp="1"/>
          </p:cNvSpPr>
          <p:nvPr>
            <p:ph type="title"/>
          </p:nvPr>
        </p:nvSpPr>
        <p:spPr/>
        <p:txBody>
          <a:bodyPr/>
          <a:lstStyle/>
          <a:p>
            <a:r>
              <a:rPr lang="en-US" dirty="0"/>
              <a:t>PLPT-SEI-006: G18 H,</a:t>
            </a:r>
            <a:br>
              <a:rPr lang="en-US" dirty="0"/>
            </a:br>
            <a:r>
              <a:rPr lang="en-US" dirty="0"/>
              <a:t>2024-08-23 to 2024-12-31</a:t>
            </a:r>
          </a:p>
        </p:txBody>
      </p:sp>
      <p:sp>
        <p:nvSpPr>
          <p:cNvPr id="5" name="Slide Number Placeholder 4">
            <a:extLst>
              <a:ext uri="{FF2B5EF4-FFF2-40B4-BE49-F238E27FC236}">
                <a16:creationId xmlns:a16="http://schemas.microsoft.com/office/drawing/2014/main" id="{D6D8813A-0695-2212-794D-641ADDB62D55}"/>
              </a:ext>
            </a:extLst>
          </p:cNvPr>
          <p:cNvSpPr>
            <a:spLocks noGrp="1"/>
          </p:cNvSpPr>
          <p:nvPr>
            <p:ph type="sldNum" sz="quarter" idx="12"/>
          </p:nvPr>
        </p:nvSpPr>
        <p:spPr/>
        <p:txBody>
          <a:bodyPr/>
          <a:lstStyle/>
          <a:p>
            <a:fld id="{A5D0E245-9D50-4F3E-AC26-7B9CB19F70AC}" type="slidenum">
              <a:rPr lang="en-US" altLang="en-US" smtClean="0"/>
              <a:pPr/>
              <a:t>38</a:t>
            </a:fld>
            <a:endParaRPr lang="en-US" altLang="en-US"/>
          </a:p>
        </p:txBody>
      </p:sp>
      <p:pic>
        <p:nvPicPr>
          <p:cNvPr id="13" name="Content Placeholder 12">
            <a:extLst>
              <a:ext uri="{FF2B5EF4-FFF2-40B4-BE49-F238E27FC236}">
                <a16:creationId xmlns:a16="http://schemas.microsoft.com/office/drawing/2014/main" id="{84667D54-5B7B-9E20-ADF4-EA4CBD56B8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2" y="1465263"/>
            <a:ext cx="6034616" cy="4525962"/>
          </a:xfrm>
        </p:spPr>
      </p:pic>
    </p:spTree>
    <p:extLst>
      <p:ext uri="{BB962C8B-B14F-4D97-AF65-F5344CB8AC3E}">
        <p14:creationId xmlns:p14="http://schemas.microsoft.com/office/powerpoint/2010/main" val="3620942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3F22B19-8883-8809-461B-B0AA767C3429}"/>
              </a:ext>
            </a:extLst>
          </p:cNvPr>
          <p:cNvSpPr>
            <a:spLocks noGrp="1"/>
          </p:cNvSpPr>
          <p:nvPr>
            <p:ph type="title"/>
          </p:nvPr>
        </p:nvSpPr>
        <p:spPr/>
        <p:txBody>
          <a:bodyPr/>
          <a:lstStyle/>
          <a:p>
            <a:r>
              <a:rPr lang="en-US" dirty="0"/>
              <a:t>PLPT-SEI-006: G19 H,</a:t>
            </a:r>
            <a:br>
              <a:rPr lang="en-US" dirty="0"/>
            </a:br>
            <a:r>
              <a:rPr lang="en-US" dirty="0"/>
              <a:t>2024-08-23 to 2024-12-31</a:t>
            </a:r>
          </a:p>
        </p:txBody>
      </p:sp>
      <p:sp>
        <p:nvSpPr>
          <p:cNvPr id="5" name="Slide Number Placeholder 4">
            <a:extLst>
              <a:ext uri="{FF2B5EF4-FFF2-40B4-BE49-F238E27FC236}">
                <a16:creationId xmlns:a16="http://schemas.microsoft.com/office/drawing/2014/main" id="{D6D8813A-0695-2212-794D-641ADDB62D55}"/>
              </a:ext>
            </a:extLst>
          </p:cNvPr>
          <p:cNvSpPr>
            <a:spLocks noGrp="1"/>
          </p:cNvSpPr>
          <p:nvPr>
            <p:ph type="sldNum" sz="quarter" idx="12"/>
          </p:nvPr>
        </p:nvSpPr>
        <p:spPr/>
        <p:txBody>
          <a:bodyPr/>
          <a:lstStyle/>
          <a:p>
            <a:fld id="{A5D0E245-9D50-4F3E-AC26-7B9CB19F70AC}" type="slidenum">
              <a:rPr lang="en-US" altLang="en-US" smtClean="0"/>
              <a:pPr/>
              <a:t>39</a:t>
            </a:fld>
            <a:endParaRPr lang="en-US" altLang="en-US"/>
          </a:p>
        </p:txBody>
      </p:sp>
      <p:pic>
        <p:nvPicPr>
          <p:cNvPr id="17" name="Content Placeholder 16">
            <a:extLst>
              <a:ext uri="{FF2B5EF4-FFF2-40B4-BE49-F238E27FC236}">
                <a16:creationId xmlns:a16="http://schemas.microsoft.com/office/drawing/2014/main" id="{F25C5759-636C-5216-F2DC-1D436CFE09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2" y="1465263"/>
            <a:ext cx="6034616" cy="4525962"/>
          </a:xfrm>
        </p:spPr>
      </p:pic>
      <p:sp>
        <p:nvSpPr>
          <p:cNvPr id="2" name="Footer Placeholder 5">
            <a:extLst>
              <a:ext uri="{FF2B5EF4-FFF2-40B4-BE49-F238E27FC236}">
                <a16:creationId xmlns:a16="http://schemas.microsoft.com/office/drawing/2014/main" id="{62B1E438-CECA-A983-8891-431FF7BFE5BF}"/>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prstClr val="white"/>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3400176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Solar Heavy Ions Are Much Less Abundant than He and H</a:t>
            </a:r>
          </a:p>
        </p:txBody>
      </p:sp>
      <p:sp>
        <p:nvSpPr>
          <p:cNvPr id="4" name="Slide Number Placeholder 3"/>
          <p:cNvSpPr>
            <a:spLocks noGrp="1"/>
          </p:cNvSpPr>
          <p:nvPr>
            <p:ph type="sldNum" sz="quarter" idx="10"/>
          </p:nvPr>
        </p:nvSpPr>
        <p:spPr/>
        <p:txBody>
          <a:bodyPr/>
          <a:lstStyle/>
          <a:p>
            <a:pPr>
              <a:defRPr/>
            </a:pPr>
            <a:fld id="{02B6FBC9-3B47-4691-A31C-F4116D5D7E75}" type="slidenum">
              <a:rPr lang="en-US" smtClean="0"/>
              <a:pPr>
                <a:defRPr/>
              </a:pPr>
              <a:t>4</a:t>
            </a:fld>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3901" y="1247591"/>
            <a:ext cx="7681626" cy="4938188"/>
          </a:xfrm>
          <a:prstGeom prst="rect">
            <a:avLst/>
          </a:prstGeom>
          <a:noFill/>
        </p:spPr>
      </p:pic>
      <p:sp>
        <p:nvSpPr>
          <p:cNvPr id="6" name="TextBox 5"/>
          <p:cNvSpPr txBox="1"/>
          <p:nvPr/>
        </p:nvSpPr>
        <p:spPr>
          <a:xfrm>
            <a:off x="685800" y="6258580"/>
            <a:ext cx="7743824" cy="49244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400" b="1" i="1" dirty="0">
                <a:solidFill>
                  <a:schemeClr val="tx1"/>
                </a:solidFill>
              </a:rPr>
              <a:t>Relative Abundances of Heavy Ions (12-60 MeV/n) in 22 SEP Events from Solar Cycle 23 (ACE SIS data) </a:t>
            </a:r>
            <a:r>
              <a:rPr lang="en-US" sz="1200" b="1" i="1" dirty="0">
                <a:solidFill>
                  <a:schemeClr val="tx1"/>
                </a:solidFill>
              </a:rPr>
              <a:t>[</a:t>
            </a:r>
            <a:r>
              <a:rPr lang="en-US" sz="1200" b="1" i="1" dirty="0" err="1">
                <a:solidFill>
                  <a:schemeClr val="tx1"/>
                </a:solidFill>
              </a:rPr>
              <a:t>Bharath</a:t>
            </a:r>
            <a:r>
              <a:rPr lang="en-US" sz="1200" b="1" i="1" dirty="0">
                <a:solidFill>
                  <a:schemeClr val="tx1"/>
                </a:solidFill>
              </a:rPr>
              <a:t> et al., 2013, https://ams.confex.com/ams/93Annual/webprogram/Paper216161.html]</a:t>
            </a:r>
            <a:endParaRPr lang="en-US" sz="1200" b="1" i="1" baseline="30000" dirty="0">
              <a:solidFill>
                <a:schemeClr val="tx1"/>
              </a:solidFill>
            </a:endParaRPr>
          </a:p>
        </p:txBody>
      </p:sp>
      <p:sp>
        <p:nvSpPr>
          <p:cNvPr id="7" name="TextBox 6">
            <a:extLst>
              <a:ext uri="{FF2B5EF4-FFF2-40B4-BE49-F238E27FC236}">
                <a16:creationId xmlns:a16="http://schemas.microsoft.com/office/drawing/2014/main" id="{D264481B-8E8A-3340-8F94-1BA6FE6FBAB5}"/>
              </a:ext>
            </a:extLst>
          </p:cNvPr>
          <p:cNvSpPr txBox="1"/>
          <p:nvPr/>
        </p:nvSpPr>
        <p:spPr>
          <a:xfrm>
            <a:off x="2022987" y="1247591"/>
            <a:ext cx="441960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b="1" i="1" dirty="0">
                <a:solidFill>
                  <a:schemeClr val="tx1"/>
                </a:solidFill>
              </a:rPr>
              <a:t>Solar protons (hydrogen nuclei) are an order-of-magnitude more abundant than solar alpha particles (helium-4 nuclei)</a:t>
            </a:r>
            <a:endParaRPr lang="en-US" b="1" i="1" baseline="30000" dirty="0">
              <a:solidFill>
                <a:schemeClr val="tx1"/>
              </a:solidFill>
            </a:endParaRPr>
          </a:p>
        </p:txBody>
      </p:sp>
      <p:cxnSp>
        <p:nvCxnSpPr>
          <p:cNvPr id="11" name="Elbow Connector 10">
            <a:extLst>
              <a:ext uri="{FF2B5EF4-FFF2-40B4-BE49-F238E27FC236}">
                <a16:creationId xmlns:a16="http://schemas.microsoft.com/office/drawing/2014/main" id="{79AA9ED2-1F6A-018E-7C19-4B0BEE7A3BE1}"/>
              </a:ext>
            </a:extLst>
          </p:cNvPr>
          <p:cNvCxnSpPr>
            <a:cxnSpLocks/>
          </p:cNvCxnSpPr>
          <p:nvPr/>
        </p:nvCxnSpPr>
        <p:spPr>
          <a:xfrm rot="16200000" flipV="1">
            <a:off x="1454795" y="681856"/>
            <a:ext cx="634941" cy="496530"/>
          </a:xfrm>
          <a:prstGeom prst="bentConnector3">
            <a:avLst>
              <a:gd name="adj1" fmla="val 11286"/>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4988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3F22B19-8883-8809-461B-B0AA767C3429}"/>
              </a:ext>
            </a:extLst>
          </p:cNvPr>
          <p:cNvSpPr>
            <a:spLocks noGrp="1"/>
          </p:cNvSpPr>
          <p:nvPr>
            <p:ph type="title"/>
          </p:nvPr>
        </p:nvSpPr>
        <p:spPr/>
        <p:txBody>
          <a:bodyPr/>
          <a:lstStyle/>
          <a:p>
            <a:r>
              <a:rPr lang="en-US" dirty="0"/>
              <a:t>PLPT-SEI-006: G16 He,</a:t>
            </a:r>
            <a:br>
              <a:rPr lang="en-US" dirty="0"/>
            </a:br>
            <a:r>
              <a:rPr lang="en-US" dirty="0"/>
              <a:t>2024-08-23 to 2024-12-31</a:t>
            </a:r>
          </a:p>
        </p:txBody>
      </p:sp>
      <p:sp>
        <p:nvSpPr>
          <p:cNvPr id="5" name="Slide Number Placeholder 4">
            <a:extLst>
              <a:ext uri="{FF2B5EF4-FFF2-40B4-BE49-F238E27FC236}">
                <a16:creationId xmlns:a16="http://schemas.microsoft.com/office/drawing/2014/main" id="{D6D8813A-0695-2212-794D-641ADDB62D55}"/>
              </a:ext>
            </a:extLst>
          </p:cNvPr>
          <p:cNvSpPr>
            <a:spLocks noGrp="1"/>
          </p:cNvSpPr>
          <p:nvPr>
            <p:ph type="sldNum" sz="quarter" idx="12"/>
          </p:nvPr>
        </p:nvSpPr>
        <p:spPr/>
        <p:txBody>
          <a:bodyPr/>
          <a:lstStyle/>
          <a:p>
            <a:fld id="{A5D0E245-9D50-4F3E-AC26-7B9CB19F70AC}" type="slidenum">
              <a:rPr lang="en-US" altLang="en-US" smtClean="0"/>
              <a:pPr/>
              <a:t>40</a:t>
            </a:fld>
            <a:endParaRPr lang="en-US" altLang="en-US"/>
          </a:p>
        </p:txBody>
      </p:sp>
      <p:pic>
        <p:nvPicPr>
          <p:cNvPr id="13" name="Content Placeholder 12">
            <a:extLst>
              <a:ext uri="{FF2B5EF4-FFF2-40B4-BE49-F238E27FC236}">
                <a16:creationId xmlns:a16="http://schemas.microsoft.com/office/drawing/2014/main" id="{FF718B80-BF5A-AD30-6DAA-01142B7661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2" y="1465263"/>
            <a:ext cx="6034616" cy="4525962"/>
          </a:xfrm>
        </p:spPr>
      </p:pic>
    </p:spTree>
    <p:extLst>
      <p:ext uri="{BB962C8B-B14F-4D97-AF65-F5344CB8AC3E}">
        <p14:creationId xmlns:p14="http://schemas.microsoft.com/office/powerpoint/2010/main" val="20115617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3F22B19-8883-8809-461B-B0AA767C3429}"/>
              </a:ext>
            </a:extLst>
          </p:cNvPr>
          <p:cNvSpPr>
            <a:spLocks noGrp="1"/>
          </p:cNvSpPr>
          <p:nvPr>
            <p:ph type="title"/>
          </p:nvPr>
        </p:nvSpPr>
        <p:spPr/>
        <p:txBody>
          <a:bodyPr/>
          <a:lstStyle/>
          <a:p>
            <a:r>
              <a:rPr lang="en-US" dirty="0"/>
              <a:t>PLPT-SEI-006: G18 He,</a:t>
            </a:r>
            <a:br>
              <a:rPr lang="en-US" dirty="0"/>
            </a:br>
            <a:r>
              <a:rPr lang="en-US" dirty="0"/>
              <a:t>2024-08-23 to 2024-12-31</a:t>
            </a:r>
          </a:p>
        </p:txBody>
      </p:sp>
      <p:sp>
        <p:nvSpPr>
          <p:cNvPr id="5" name="Slide Number Placeholder 4">
            <a:extLst>
              <a:ext uri="{FF2B5EF4-FFF2-40B4-BE49-F238E27FC236}">
                <a16:creationId xmlns:a16="http://schemas.microsoft.com/office/drawing/2014/main" id="{D6D8813A-0695-2212-794D-641ADDB62D55}"/>
              </a:ext>
            </a:extLst>
          </p:cNvPr>
          <p:cNvSpPr>
            <a:spLocks noGrp="1"/>
          </p:cNvSpPr>
          <p:nvPr>
            <p:ph type="sldNum" sz="quarter" idx="12"/>
          </p:nvPr>
        </p:nvSpPr>
        <p:spPr/>
        <p:txBody>
          <a:bodyPr/>
          <a:lstStyle/>
          <a:p>
            <a:fld id="{A5D0E245-9D50-4F3E-AC26-7B9CB19F70AC}" type="slidenum">
              <a:rPr lang="en-US" altLang="en-US" smtClean="0"/>
              <a:pPr/>
              <a:t>41</a:t>
            </a:fld>
            <a:endParaRPr lang="en-US" altLang="en-US"/>
          </a:p>
        </p:txBody>
      </p:sp>
      <p:pic>
        <p:nvPicPr>
          <p:cNvPr id="13" name="Content Placeholder 12">
            <a:extLst>
              <a:ext uri="{FF2B5EF4-FFF2-40B4-BE49-F238E27FC236}">
                <a16:creationId xmlns:a16="http://schemas.microsoft.com/office/drawing/2014/main" id="{24495B65-981F-04FD-00F4-3B8A020797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2" y="1465263"/>
            <a:ext cx="6034616" cy="4525962"/>
          </a:xfrm>
        </p:spPr>
      </p:pic>
    </p:spTree>
    <p:extLst>
      <p:ext uri="{BB962C8B-B14F-4D97-AF65-F5344CB8AC3E}">
        <p14:creationId xmlns:p14="http://schemas.microsoft.com/office/powerpoint/2010/main" val="1242239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3F22B19-8883-8809-461B-B0AA767C3429}"/>
              </a:ext>
            </a:extLst>
          </p:cNvPr>
          <p:cNvSpPr>
            <a:spLocks noGrp="1"/>
          </p:cNvSpPr>
          <p:nvPr>
            <p:ph type="title"/>
          </p:nvPr>
        </p:nvSpPr>
        <p:spPr/>
        <p:txBody>
          <a:bodyPr/>
          <a:lstStyle/>
          <a:p>
            <a:r>
              <a:rPr lang="en-US" dirty="0"/>
              <a:t>PLPT-SEI-006: G19 He,</a:t>
            </a:r>
            <a:br>
              <a:rPr lang="en-US" dirty="0"/>
            </a:br>
            <a:r>
              <a:rPr lang="en-US" dirty="0"/>
              <a:t>2024-08-23 to 2024-12-31</a:t>
            </a:r>
          </a:p>
        </p:txBody>
      </p:sp>
      <p:sp>
        <p:nvSpPr>
          <p:cNvPr id="5" name="Slide Number Placeholder 4">
            <a:extLst>
              <a:ext uri="{FF2B5EF4-FFF2-40B4-BE49-F238E27FC236}">
                <a16:creationId xmlns:a16="http://schemas.microsoft.com/office/drawing/2014/main" id="{D6D8813A-0695-2212-794D-641ADDB62D55}"/>
              </a:ext>
            </a:extLst>
          </p:cNvPr>
          <p:cNvSpPr>
            <a:spLocks noGrp="1"/>
          </p:cNvSpPr>
          <p:nvPr>
            <p:ph type="sldNum" sz="quarter" idx="12"/>
          </p:nvPr>
        </p:nvSpPr>
        <p:spPr/>
        <p:txBody>
          <a:bodyPr/>
          <a:lstStyle/>
          <a:p>
            <a:fld id="{A5D0E245-9D50-4F3E-AC26-7B9CB19F70AC}" type="slidenum">
              <a:rPr lang="en-US" altLang="en-US" smtClean="0"/>
              <a:pPr/>
              <a:t>42</a:t>
            </a:fld>
            <a:endParaRPr lang="en-US" altLang="en-US"/>
          </a:p>
        </p:txBody>
      </p:sp>
      <p:pic>
        <p:nvPicPr>
          <p:cNvPr id="13" name="Content Placeholder 12">
            <a:extLst>
              <a:ext uri="{FF2B5EF4-FFF2-40B4-BE49-F238E27FC236}">
                <a16:creationId xmlns:a16="http://schemas.microsoft.com/office/drawing/2014/main" id="{AEB6F1DD-3319-806F-84F8-00B5AF77EE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2" y="1465263"/>
            <a:ext cx="6034616" cy="4525962"/>
          </a:xfrm>
        </p:spPr>
      </p:pic>
      <p:sp>
        <p:nvSpPr>
          <p:cNvPr id="2" name="Footer Placeholder 5">
            <a:extLst>
              <a:ext uri="{FF2B5EF4-FFF2-40B4-BE49-F238E27FC236}">
                <a16:creationId xmlns:a16="http://schemas.microsoft.com/office/drawing/2014/main" id="{4F52CBA7-A51B-4394-7617-331709EEC0A5}"/>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prstClr val="white"/>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708208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D6AB-4A10-4D4C-928B-572B157AE8AC}"/>
              </a:ext>
            </a:extLst>
          </p:cNvPr>
          <p:cNvSpPr>
            <a:spLocks noGrp="1"/>
          </p:cNvSpPr>
          <p:nvPr>
            <p:ph type="title"/>
          </p:nvPr>
        </p:nvSpPr>
        <p:spPr/>
        <p:txBody>
          <a:bodyPr/>
          <a:lstStyle/>
          <a:p>
            <a:r>
              <a:rPr lang="en-US" dirty="0"/>
              <a:t>PLPT-SEI-006: Assessment</a:t>
            </a:r>
          </a:p>
        </p:txBody>
      </p:sp>
      <p:sp>
        <p:nvSpPr>
          <p:cNvPr id="8" name="Content Placeholder 7">
            <a:extLst>
              <a:ext uri="{FF2B5EF4-FFF2-40B4-BE49-F238E27FC236}">
                <a16:creationId xmlns:a16="http://schemas.microsoft.com/office/drawing/2014/main" id="{802D15CA-940F-E64B-8B50-DBF4B6129804}"/>
              </a:ext>
            </a:extLst>
          </p:cNvPr>
          <p:cNvSpPr>
            <a:spLocks noGrp="1"/>
          </p:cNvSpPr>
          <p:nvPr>
            <p:ph idx="1"/>
          </p:nvPr>
        </p:nvSpPr>
        <p:spPr>
          <a:xfrm>
            <a:off x="517357" y="1096963"/>
            <a:ext cx="8017043" cy="5235850"/>
          </a:xfrm>
        </p:spPr>
        <p:txBody>
          <a:bodyPr/>
          <a:lstStyle/>
          <a:p>
            <a:pPr>
              <a:buFont typeface="Wingdings" pitchFamily="2" charset="2"/>
              <a:buChar char="§"/>
            </a:pPr>
            <a:r>
              <a:rPr lang="en-US" sz="2000" dirty="0"/>
              <a:t>H and He: </a:t>
            </a:r>
          </a:p>
          <a:p>
            <a:pPr lvl="1">
              <a:buFont typeface="Wingdings" pitchFamily="2" charset="2"/>
              <a:buChar char="§"/>
            </a:pPr>
            <a:r>
              <a:rPr lang="en-US" sz="1800" dirty="0"/>
              <a:t>Lowest G19 flux levels are in family with G16 and G18 fluxes</a:t>
            </a:r>
          </a:p>
          <a:p>
            <a:pPr lvl="1">
              <a:buFont typeface="Wingdings" pitchFamily="2" charset="2"/>
              <a:buChar char="§"/>
            </a:pPr>
            <a:r>
              <a:rPr lang="en-US" sz="1800" dirty="0"/>
              <a:t>This indicates healthy instruments with no spurious noise sources</a:t>
            </a:r>
          </a:p>
          <a:p>
            <a:pPr>
              <a:buFont typeface="Wingdings" pitchFamily="2" charset="2"/>
              <a:buChar char="§"/>
            </a:pPr>
            <a:r>
              <a:rPr lang="en-US" sz="2000" dirty="0"/>
              <a:t>Heavy ions (C-Fe): </a:t>
            </a:r>
          </a:p>
          <a:p>
            <a:pPr lvl="1">
              <a:buFont typeface="Wingdings" pitchFamily="2" charset="2"/>
              <a:buChar char="§"/>
            </a:pPr>
            <a:r>
              <a:rPr lang="en-US" sz="1800" dirty="0"/>
              <a:t>Not possible to extract heavy ion GCR fluxes during this 4-month solar max period</a:t>
            </a:r>
            <a:endParaRPr lang="en-US" sz="1600" dirty="0"/>
          </a:p>
          <a:p>
            <a:pPr>
              <a:buFont typeface="Wingdings" pitchFamily="2" charset="2"/>
              <a:buChar char="§"/>
            </a:pPr>
            <a:r>
              <a:rPr lang="en-US" sz="2000" dirty="0">
                <a:solidFill>
                  <a:schemeClr val="bg1"/>
                </a:solidFill>
              </a:rPr>
              <a:t>For GOES-19 Full validation, the goal is to reanalyze full bandpass functions to determine geometrical factors and effective energies appropriate for GCRs and to apply them to GCR counts isolated from a longer period of data</a:t>
            </a:r>
          </a:p>
          <a:p>
            <a:pPr lvl="1">
              <a:buFont typeface="Wingdings" pitchFamily="2" charset="2"/>
              <a:buChar char="§"/>
            </a:pPr>
            <a:r>
              <a:rPr lang="en-US" sz="1800" dirty="0"/>
              <a:t>For this, we will n</a:t>
            </a:r>
            <a:r>
              <a:rPr lang="en-US" sz="1800" dirty="0">
                <a:solidFill>
                  <a:schemeClr val="bg1"/>
                </a:solidFill>
              </a:rPr>
              <a:t>eed G19 </a:t>
            </a:r>
            <a:r>
              <a:rPr lang="en-US" sz="1800" dirty="0" err="1">
                <a:solidFill>
                  <a:schemeClr val="bg1"/>
                </a:solidFill>
              </a:rPr>
              <a:t>bandpasses</a:t>
            </a:r>
            <a:r>
              <a:rPr lang="en-US" sz="1800" dirty="0">
                <a:solidFill>
                  <a:schemeClr val="bg1"/>
                </a:solidFill>
              </a:rPr>
              <a:t> delivered by ATC under the aegis of a new SEA (as done already for G16 and G18)</a:t>
            </a:r>
            <a:endParaRPr lang="en-US" sz="1800" dirty="0"/>
          </a:p>
          <a:p>
            <a:pPr lvl="1"/>
            <a:endParaRPr lang="en-US" sz="2400" dirty="0"/>
          </a:p>
          <a:p>
            <a:pPr lvl="1"/>
            <a:endParaRPr lang="en-US" sz="1800" dirty="0"/>
          </a:p>
        </p:txBody>
      </p:sp>
      <p:sp>
        <p:nvSpPr>
          <p:cNvPr id="5" name="Slide Number Placeholder 4">
            <a:extLst>
              <a:ext uri="{FF2B5EF4-FFF2-40B4-BE49-F238E27FC236}">
                <a16:creationId xmlns:a16="http://schemas.microsoft.com/office/drawing/2014/main" id="{6171F8B7-29F5-3043-B13B-2E1021238CBB}"/>
              </a:ext>
            </a:extLst>
          </p:cNvPr>
          <p:cNvSpPr>
            <a:spLocks noGrp="1"/>
          </p:cNvSpPr>
          <p:nvPr>
            <p:ph type="sldNum" sz="quarter" idx="12"/>
          </p:nvPr>
        </p:nvSpPr>
        <p:spPr/>
        <p:txBody>
          <a:bodyPr/>
          <a:lstStyle/>
          <a:p>
            <a:fld id="{A5D0E245-9D50-4F3E-AC26-7B9CB19F70AC}" type="slidenum">
              <a:rPr lang="en-US" altLang="en-US" smtClean="0"/>
              <a:pPr/>
              <a:t>43</a:t>
            </a:fld>
            <a:endParaRPr lang="en-US" altLang="en-US"/>
          </a:p>
        </p:txBody>
      </p:sp>
      <p:sp>
        <p:nvSpPr>
          <p:cNvPr id="3" name="TextBox 2">
            <a:extLst>
              <a:ext uri="{FF2B5EF4-FFF2-40B4-BE49-F238E27FC236}">
                <a16:creationId xmlns:a16="http://schemas.microsoft.com/office/drawing/2014/main" id="{CDCC4B41-1C58-9572-F07C-06459C53BD08}"/>
              </a:ext>
            </a:extLst>
          </p:cNvPr>
          <p:cNvSpPr txBox="1"/>
          <p:nvPr/>
        </p:nvSpPr>
        <p:spPr>
          <a:xfrm>
            <a:off x="374368" y="5099317"/>
            <a:ext cx="8303019" cy="1323439"/>
          </a:xfrm>
          <a:prstGeom prst="rect">
            <a:avLst/>
          </a:prstGeom>
          <a:solidFill>
            <a:srgbClr val="FFFF00"/>
          </a:solidFill>
        </p:spPr>
        <p:txBody>
          <a:bodyPr wrap="square" rtlCol="0">
            <a:spAutoFit/>
          </a:bodyPr>
          <a:lstStyle/>
          <a:p>
            <a:pPr algn="ctr"/>
            <a:r>
              <a:rPr lang="en-US" sz="1600" dirty="0"/>
              <a:t>RIMP success criteria: Evaluate EHIS backgrounds in terms of expected galactic cosmic ray (GCR) fluxes using two months of continuous data. Perform analysis during validation phase. </a:t>
            </a:r>
          </a:p>
          <a:p>
            <a:pPr algn="ctr"/>
            <a:r>
              <a:rPr lang="en-US" sz="1600" i="1" dirty="0"/>
              <a:t>Partial success: solar max conditions prevent reliable comparison with models.</a:t>
            </a:r>
          </a:p>
          <a:p>
            <a:pPr algn="ctr"/>
            <a:r>
              <a:rPr lang="en-US" sz="1600" i="1" dirty="0"/>
              <a:t>However, lowest G19 levels are in family with G16 and G18.</a:t>
            </a:r>
          </a:p>
          <a:p>
            <a:pPr algn="ctr"/>
            <a:r>
              <a:rPr lang="en-US" sz="1600" i="1" dirty="0"/>
              <a:t>No risk to instrument performance is evident.</a:t>
            </a:r>
          </a:p>
        </p:txBody>
      </p:sp>
    </p:spTree>
    <p:extLst>
      <p:ext uri="{BB962C8B-B14F-4D97-AF65-F5344CB8AC3E}">
        <p14:creationId xmlns:p14="http://schemas.microsoft.com/office/powerpoint/2010/main" val="3236770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Top Level Evaluation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4289596"/>
              </p:ext>
            </p:extLst>
          </p:nvPr>
        </p:nvGraphicFramePr>
        <p:xfrm>
          <a:off x="152399" y="1219200"/>
          <a:ext cx="8839201" cy="4175760"/>
        </p:xfrm>
        <a:graphic>
          <a:graphicData uri="http://schemas.openxmlformats.org/drawingml/2006/table">
            <a:tbl>
              <a:tblPr firstRow="1" bandRow="1">
                <a:tableStyleId>{5C22544A-7EE6-4342-B048-85BDC9FD1C3A}</a:tableStyleId>
              </a:tblPr>
              <a:tblGrid>
                <a:gridCol w="1550737">
                  <a:extLst>
                    <a:ext uri="{9D8B030D-6E8A-4147-A177-3AD203B41FA5}">
                      <a16:colId xmlns:a16="http://schemas.microsoft.com/office/drawing/2014/main" val="20000"/>
                    </a:ext>
                  </a:extLst>
                </a:gridCol>
                <a:gridCol w="1954464">
                  <a:extLst>
                    <a:ext uri="{9D8B030D-6E8A-4147-A177-3AD203B41FA5}">
                      <a16:colId xmlns:a16="http://schemas.microsoft.com/office/drawing/2014/main" val="20001"/>
                    </a:ext>
                  </a:extLst>
                </a:gridCol>
                <a:gridCol w="2852820">
                  <a:extLst>
                    <a:ext uri="{9D8B030D-6E8A-4147-A177-3AD203B41FA5}">
                      <a16:colId xmlns:a16="http://schemas.microsoft.com/office/drawing/2014/main" val="20002"/>
                    </a:ext>
                  </a:extLst>
                </a:gridCol>
                <a:gridCol w="2481180">
                  <a:extLst>
                    <a:ext uri="{9D8B030D-6E8A-4147-A177-3AD203B41FA5}">
                      <a16:colId xmlns:a16="http://schemas.microsoft.com/office/drawing/2014/main" val="20003"/>
                    </a:ext>
                  </a:extLst>
                </a:gridCol>
              </a:tblGrid>
              <a:tr h="370840">
                <a:tc>
                  <a:txBody>
                    <a:bodyPr/>
                    <a:lstStyle/>
                    <a:p>
                      <a:pPr algn="ctr"/>
                      <a:endParaRPr lang="en-US" dirty="0"/>
                    </a:p>
                  </a:txBody>
                  <a:tcPr anchor="ctr"/>
                </a:tc>
                <a:tc>
                  <a:txBody>
                    <a:bodyPr/>
                    <a:lstStyle/>
                    <a:p>
                      <a:pPr algn="ctr"/>
                      <a:r>
                        <a:rPr lang="en-US" dirty="0"/>
                        <a:t>Status at Beta </a:t>
                      </a:r>
                    </a:p>
                    <a:p>
                      <a:pPr algn="ctr"/>
                      <a:r>
                        <a:rPr lang="en-US" dirty="0"/>
                        <a:t>(22 Oct 2024</a:t>
                      </a:r>
                      <a:r>
                        <a:rPr lang="en-US" baseline="0" dirty="0"/>
                        <a:t>)</a:t>
                      </a:r>
                      <a:endParaRPr lang="en-US" dirty="0"/>
                    </a:p>
                  </a:txBody>
                  <a:tcPr anchor="ctr"/>
                </a:tc>
                <a:tc>
                  <a:txBody>
                    <a:bodyPr/>
                    <a:lstStyle/>
                    <a:p>
                      <a:pPr algn="ctr"/>
                      <a:r>
                        <a:rPr lang="en-US" dirty="0"/>
                        <a:t>Current Status</a:t>
                      </a:r>
                    </a:p>
                    <a:p>
                      <a:pPr algn="ctr"/>
                      <a:r>
                        <a:rPr lang="en-US" dirty="0"/>
                        <a:t>(07 Feb 2025)</a:t>
                      </a:r>
                    </a:p>
                  </a:txBody>
                  <a:tcPr anchor="ctr"/>
                </a:tc>
                <a:tc>
                  <a:txBody>
                    <a:bodyPr/>
                    <a:lstStyle/>
                    <a:p>
                      <a:pPr algn="ctr"/>
                      <a:r>
                        <a:rPr lang="en-US" dirty="0"/>
                        <a:t>Future Outlook</a:t>
                      </a:r>
                    </a:p>
                  </a:txBody>
                  <a:tcPr anchor="ctr"/>
                </a:tc>
                <a:extLst>
                  <a:ext uri="{0D108BD9-81ED-4DB2-BD59-A6C34878D82A}">
                    <a16:rowId xmlns:a16="http://schemas.microsoft.com/office/drawing/2014/main" val="10000"/>
                  </a:ext>
                </a:extLst>
              </a:tr>
              <a:tr h="370840">
                <a:tc>
                  <a:txBody>
                    <a:bodyPr/>
                    <a:lstStyle/>
                    <a:p>
                      <a:pPr algn="ctr"/>
                      <a:r>
                        <a:rPr lang="en-US" dirty="0"/>
                        <a:t>Hydrogen</a:t>
                      </a:r>
                      <a:r>
                        <a:rPr lang="en-US" baseline="0" dirty="0"/>
                        <a:t> (proton) flux</a:t>
                      </a:r>
                      <a:endParaRPr lang="en-US" dirty="0"/>
                    </a:p>
                  </a:txBody>
                  <a:tcPr anchor="ctr"/>
                </a:tc>
                <a:tc>
                  <a:txBody>
                    <a:bodyPr/>
                    <a:lstStyle/>
                    <a:p>
                      <a:pPr marL="111125" indent="-111125" algn="l">
                        <a:buFont typeface="Arial" pitchFamily="34" charset="0"/>
                        <a:buChar char="•"/>
                      </a:pPr>
                      <a:r>
                        <a:rPr lang="en-US" sz="1200" dirty="0">
                          <a:solidFill>
                            <a:schemeClr val="tx1"/>
                          </a:solidFill>
                        </a:rPr>
                        <a:t>09-10 Oct 2024 event was large enough for cross-calibration of all hydrogen channels</a:t>
                      </a:r>
                    </a:p>
                  </a:txBody>
                  <a:tcPr>
                    <a:solidFill>
                      <a:srgbClr val="99FF66"/>
                    </a:solidFill>
                  </a:tcPr>
                </a:tc>
                <a:tc>
                  <a:txBody>
                    <a:bodyPr/>
                    <a:lstStyle/>
                    <a:p>
                      <a:pPr marL="109728" indent="-109728" algn="l">
                        <a:buFont typeface="Arial" pitchFamily="34" charset="0"/>
                        <a:buChar char="•"/>
                      </a:pPr>
                      <a:r>
                        <a:rPr lang="en-US" sz="1200" b="0" dirty="0">
                          <a:solidFill>
                            <a:schemeClr val="tx1"/>
                          </a:solidFill>
                        </a:rPr>
                        <a:t>Ratios of G19 EHIS to G19 SGPS -X proton fluxes range from 0.15 at H2 energy to 3.5 at H5 energy</a:t>
                      </a:r>
                    </a:p>
                  </a:txBody>
                  <a:tcPr>
                    <a:solidFill>
                      <a:srgbClr val="FFFF00"/>
                    </a:solidFill>
                  </a:tcPr>
                </a:tc>
                <a:tc>
                  <a:txBody>
                    <a:bodyPr/>
                    <a:lstStyle/>
                    <a:p>
                      <a:pPr marL="111125" indent="-111125" algn="l">
                        <a:buFont typeface="Arial" pitchFamily="34" charset="0"/>
                        <a:buChar char="•"/>
                      </a:pPr>
                      <a:r>
                        <a:rPr lang="en-US" sz="1200" dirty="0">
                          <a:solidFill>
                            <a:schemeClr val="tx1"/>
                          </a:solidFill>
                        </a:rPr>
                        <a:t>Looking forward to larger SEP events during solar max for Full Validation. Largest event of Solar Cycle 24 (08 Mar 2012) was 3.6x as large as 09-10 Oct 2024 event in &gt;10 MeV proton flux.</a:t>
                      </a:r>
                    </a:p>
                  </a:txBody>
                  <a:tcPr>
                    <a:solidFill>
                      <a:srgbClr val="FFFF00"/>
                    </a:solidFill>
                  </a:tcPr>
                </a:tc>
                <a:extLst>
                  <a:ext uri="{0D108BD9-81ED-4DB2-BD59-A6C34878D82A}">
                    <a16:rowId xmlns:a16="http://schemas.microsoft.com/office/drawing/2014/main" val="10001"/>
                  </a:ext>
                </a:extLst>
              </a:tr>
              <a:tr h="370840">
                <a:tc>
                  <a:txBody>
                    <a:bodyPr/>
                    <a:lstStyle/>
                    <a:p>
                      <a:pPr algn="ctr"/>
                      <a:r>
                        <a:rPr lang="en-US" dirty="0"/>
                        <a:t>Helium (alpha</a:t>
                      </a:r>
                      <a:r>
                        <a:rPr lang="en-US" baseline="0" dirty="0"/>
                        <a:t> particle) flux</a:t>
                      </a:r>
                      <a:endParaRPr lang="en-US" dirty="0"/>
                    </a:p>
                  </a:txBody>
                  <a:tcPr anchor="ctr"/>
                </a:tc>
                <a:tc>
                  <a:txBody>
                    <a:bodyPr/>
                    <a:lstStyle/>
                    <a:p>
                      <a:pPr marL="111125" indent="-111125" algn="l">
                        <a:buFont typeface="Arial" pitchFamily="34" charset="0"/>
                        <a:buChar char="•"/>
                      </a:pPr>
                      <a:r>
                        <a:rPr lang="en-US" sz="1200" dirty="0">
                          <a:solidFill>
                            <a:schemeClr val="tx1"/>
                          </a:solidFill>
                        </a:rPr>
                        <a:t>09-10 Oct 2024 event was large enough for cross-calibration of some helium channels</a:t>
                      </a:r>
                    </a:p>
                  </a:txBody>
                  <a:tcPr>
                    <a:solidFill>
                      <a:srgbClr val="FFFF00"/>
                    </a:solidFill>
                  </a:tcPr>
                </a:tc>
                <a:tc>
                  <a:txBody>
                    <a:bodyPr/>
                    <a:lstStyle/>
                    <a:p>
                      <a:pPr marL="109728" marR="0" lvl="0" indent="-109728"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0" dirty="0">
                          <a:solidFill>
                            <a:schemeClr val="tx1"/>
                          </a:solidFill>
                        </a:rPr>
                        <a:t>G19 EHIS to G19 SGPS -X: 0.48 at HE1 energy, 0.6 at HE2 energy</a:t>
                      </a:r>
                    </a:p>
                    <a:p>
                      <a:pPr marL="109728" indent="-109728" algn="l">
                        <a:buFont typeface="Arial" pitchFamily="34" charset="0"/>
                        <a:buChar char="•"/>
                      </a:pPr>
                      <a:r>
                        <a:rPr lang="en-US" sz="1200" b="0" dirty="0">
                          <a:solidFill>
                            <a:schemeClr val="tx1"/>
                          </a:solidFill>
                        </a:rPr>
                        <a:t>G19 SGPS -X to G19 SGPS +X, channels A1-A6: 0.65 to 1.97 </a:t>
                      </a:r>
                    </a:p>
                    <a:p>
                      <a:pPr marL="109728" indent="-109728" algn="l">
                        <a:buFont typeface="Arial" pitchFamily="34" charset="0"/>
                        <a:buChar char="•"/>
                      </a:pPr>
                      <a:r>
                        <a:rPr lang="en-US" sz="1200" b="0" dirty="0">
                          <a:solidFill>
                            <a:schemeClr val="tx1"/>
                          </a:solidFill>
                        </a:rPr>
                        <a:t>G19 SGPS to G18 &amp; G16, channels A1-A6: 0.48 to 1.52</a:t>
                      </a:r>
                    </a:p>
                  </a:txBody>
                  <a:tcPr>
                    <a:solidFill>
                      <a:srgbClr val="FFFF00"/>
                    </a:solidFill>
                  </a:tcPr>
                </a:tc>
                <a:tc>
                  <a:txBody>
                    <a:bodyPr/>
                    <a:lstStyle/>
                    <a:p>
                      <a:pPr marL="111125" indent="-111125" algn="l">
                        <a:buFont typeface="Arial" pitchFamily="34" charset="0"/>
                        <a:buChar char="•"/>
                      </a:pPr>
                      <a:r>
                        <a:rPr lang="en-US" sz="1200" dirty="0">
                          <a:solidFill>
                            <a:schemeClr val="tx1"/>
                          </a:solidFill>
                        </a:rPr>
                        <a:t>Looking forward to larger SEP events during solar max for Full Validation</a:t>
                      </a:r>
                    </a:p>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endParaRPr lang="en-US" sz="1200" dirty="0">
                        <a:solidFill>
                          <a:schemeClr val="tx1"/>
                        </a:solidFill>
                      </a:endParaRPr>
                    </a:p>
                    <a:p>
                      <a:pPr marL="111125" indent="-111125" algn="l">
                        <a:buFont typeface="Arial" pitchFamily="34" charset="0"/>
                        <a:buChar char="•"/>
                      </a:pPr>
                      <a:endParaRPr lang="en-US" sz="1200" dirty="0">
                        <a:solidFill>
                          <a:schemeClr val="tx1"/>
                        </a:solidFill>
                      </a:endParaRPr>
                    </a:p>
                  </a:txBody>
                  <a:tcPr>
                    <a:solidFill>
                      <a:srgbClr val="FFFF00"/>
                    </a:solidFill>
                  </a:tcPr>
                </a:tc>
                <a:extLst>
                  <a:ext uri="{0D108BD9-81ED-4DB2-BD59-A6C34878D82A}">
                    <a16:rowId xmlns:a16="http://schemas.microsoft.com/office/drawing/2014/main" val="10002"/>
                  </a:ext>
                </a:extLst>
              </a:tr>
              <a:tr h="370840">
                <a:tc>
                  <a:txBody>
                    <a:bodyPr/>
                    <a:lstStyle/>
                    <a:p>
                      <a:pPr algn="ctr"/>
                      <a:r>
                        <a:rPr lang="en-US" dirty="0"/>
                        <a:t>Heavy ions </a:t>
                      </a:r>
                    </a:p>
                    <a:p>
                      <a:pPr algn="ctr"/>
                      <a:r>
                        <a:rPr lang="en-US" dirty="0"/>
                        <a:t>(C-Cu)</a:t>
                      </a:r>
                    </a:p>
                  </a:txBody>
                  <a:tcPr anchor="ctr"/>
                </a:tc>
                <a:tc>
                  <a:txBody>
                    <a:bodyPr/>
                    <a:lstStyle/>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dirty="0">
                          <a:solidFill>
                            <a:schemeClr val="tx1"/>
                          </a:solidFill>
                        </a:rPr>
                        <a:t>09-10 Oct 2024 event was just large enough to permit cross-calibration of a few heavy ion species in the lowest energy channel</a:t>
                      </a:r>
                    </a:p>
                  </a:txBody>
                  <a:tcPr>
                    <a:solidFill>
                      <a:srgbClr val="FFFF00"/>
                    </a:solidFill>
                  </a:tcPr>
                </a:tc>
                <a:tc>
                  <a:txBody>
                    <a:bodyPr/>
                    <a:lstStyle/>
                    <a:p>
                      <a:pPr marL="171450" indent="-171450" algn="l">
                        <a:buFont typeface="Arial" pitchFamily="34" charset="0"/>
                        <a:buChar char="•"/>
                      </a:pPr>
                      <a:r>
                        <a:rPr lang="en-US" sz="1200" dirty="0">
                          <a:solidFill>
                            <a:schemeClr val="tx1"/>
                          </a:solidFill>
                        </a:rPr>
                        <a:t>09-10 Oct 2024 </a:t>
                      </a:r>
                      <a:r>
                        <a:rPr lang="en-US" sz="1200" b="0" dirty="0">
                          <a:solidFill>
                            <a:schemeClr val="tx1"/>
                          </a:solidFill>
                        </a:rPr>
                        <a:t>C, N, O fluxes in lowest energy channels: </a:t>
                      </a:r>
                    </a:p>
                    <a:p>
                      <a:pPr marL="171450" indent="-171450" algn="l">
                        <a:buFont typeface="Arial" pitchFamily="34" charset="0"/>
                        <a:buChar char="•"/>
                      </a:pPr>
                      <a:r>
                        <a:rPr lang="en-US" sz="1100" dirty="0"/>
                        <a:t>G19 EHIS to G16 EHIS: 1.14 to 1.17</a:t>
                      </a:r>
                    </a:p>
                    <a:p>
                      <a:pPr marL="171450" indent="-171450" algn="l">
                        <a:buFont typeface="Arial" pitchFamily="34" charset="0"/>
                        <a:buChar char="•"/>
                      </a:pPr>
                      <a:r>
                        <a:rPr lang="en-US" sz="1100" dirty="0"/>
                        <a:t>G19 EHIS to G18 EHIS: 0.96 to 1.05</a:t>
                      </a:r>
                      <a:endParaRPr lang="en-US" sz="1200" b="0" dirty="0">
                        <a:solidFill>
                          <a:schemeClr val="tx1"/>
                        </a:solidFill>
                      </a:endParaRPr>
                    </a:p>
                    <a:p>
                      <a:pPr marL="171450" indent="-171450" algn="l">
                        <a:buFont typeface="Arial" pitchFamily="34" charset="0"/>
                        <a:buChar char="•"/>
                      </a:pPr>
                      <a:r>
                        <a:rPr lang="en-US" sz="1200" b="0" dirty="0">
                          <a:solidFill>
                            <a:schemeClr val="tx1"/>
                          </a:solidFill>
                        </a:rPr>
                        <a:t>ACE/SIS L2 fluxes not available yet for cross-calibration</a:t>
                      </a:r>
                    </a:p>
                  </a:txBody>
                  <a:tcPr>
                    <a:solidFill>
                      <a:srgbClr val="FFFF00"/>
                    </a:solidFill>
                  </a:tcPr>
                </a:tc>
                <a:tc>
                  <a:txBody>
                    <a:bodyPr/>
                    <a:lstStyle/>
                    <a:p>
                      <a:pPr marL="111125" indent="-111125" algn="l">
                        <a:buFont typeface="Arial" pitchFamily="34" charset="0"/>
                        <a:buChar char="•"/>
                      </a:pPr>
                      <a:r>
                        <a:rPr lang="en-US" sz="1200" dirty="0">
                          <a:solidFill>
                            <a:schemeClr val="tx1"/>
                          </a:solidFill>
                        </a:rPr>
                        <a:t>Looking forward to larger SEP events during solar max for Full Validation of heavy ion species from carbon to iron</a:t>
                      </a:r>
                    </a:p>
                  </a:txBody>
                  <a:tcPr>
                    <a:solidFill>
                      <a:srgbClr val="99FF66"/>
                    </a:solidFill>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44</a:t>
            </a:fld>
            <a:endParaRPr lang="en-US" altLang="en-US" dirty="0"/>
          </a:p>
        </p:txBody>
      </p:sp>
    </p:spTree>
    <p:extLst>
      <p:ext uri="{BB962C8B-B14F-4D97-AF65-F5344CB8AC3E}">
        <p14:creationId xmlns:p14="http://schemas.microsoft.com/office/powerpoint/2010/main" val="1473160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solidFill>
                  <a:schemeClr val="bg1"/>
                </a:solidFill>
              </a:rPr>
              <a:pPr lvl="0">
                <a:spcBef>
                  <a:spcPts val="0"/>
                </a:spcBef>
                <a:buNone/>
              </a:pPr>
              <a:t>45</a:t>
            </a:fld>
            <a:endParaRPr lang="en" dirty="0">
              <a:solidFill>
                <a:schemeClr val="bg1"/>
              </a:solidFill>
            </a:endParaRPr>
          </a:p>
        </p:txBody>
      </p:sp>
      <p:sp>
        <p:nvSpPr>
          <p:cNvPr id="3" name="Title 1"/>
          <p:cNvSpPr txBox="1">
            <a:spLocks/>
          </p:cNvSpPr>
          <p:nvPr/>
        </p:nvSpPr>
        <p:spPr>
          <a:xfrm>
            <a:off x="1543050" y="304800"/>
            <a:ext cx="6019038" cy="786078"/>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2400" dirty="0">
                <a:solidFill>
                  <a:schemeClr val="bg1"/>
                </a:solidFill>
                <a:latin typeface="+mj-lt"/>
              </a:rPr>
              <a:t>GOES-19 EHIS </a:t>
            </a:r>
          </a:p>
          <a:p>
            <a:pPr algn="ctr"/>
            <a:r>
              <a:rPr lang="en-US" sz="2400" dirty="0">
                <a:solidFill>
                  <a:schemeClr val="bg1"/>
                </a:solidFill>
                <a:latin typeface="+mj-lt"/>
              </a:rPr>
              <a:t>Performance Baseline Status</a:t>
            </a:r>
          </a:p>
          <a:p>
            <a:pPr algn="ctr"/>
            <a:r>
              <a:rPr lang="en-US" sz="1600" i="1" dirty="0">
                <a:solidFill>
                  <a:schemeClr val="bg1"/>
                </a:solidFill>
              </a:rPr>
              <a:t>Assessment at Provisional</a:t>
            </a:r>
          </a:p>
        </p:txBody>
      </p:sp>
      <p:graphicFrame>
        <p:nvGraphicFramePr>
          <p:cNvPr id="4" name="Content Placeholder 3"/>
          <p:cNvGraphicFramePr>
            <a:graphicFrameLocks/>
          </p:cNvGraphicFramePr>
          <p:nvPr>
            <p:extLst>
              <p:ext uri="{D42A27DB-BD31-4B8C-83A1-F6EECF244321}">
                <p14:modId xmlns:p14="http://schemas.microsoft.com/office/powerpoint/2010/main" val="3012022794"/>
              </p:ext>
            </p:extLst>
          </p:nvPr>
        </p:nvGraphicFramePr>
        <p:xfrm>
          <a:off x="152400" y="1295400"/>
          <a:ext cx="8610600" cy="3566160"/>
        </p:xfrm>
        <a:graphic>
          <a:graphicData uri="http://schemas.openxmlformats.org/drawingml/2006/table">
            <a:tbl>
              <a:tblPr firstRow="1" bandRow="1">
                <a:tableStyleId>{5940675A-B579-460E-94D1-54222C63F5DA}</a:tableStyleId>
              </a:tblPr>
              <a:tblGrid>
                <a:gridCol w="368770">
                  <a:extLst>
                    <a:ext uri="{9D8B030D-6E8A-4147-A177-3AD203B41FA5}">
                      <a16:colId xmlns:a16="http://schemas.microsoft.com/office/drawing/2014/main" val="20000"/>
                    </a:ext>
                  </a:extLst>
                </a:gridCol>
                <a:gridCol w="1628199">
                  <a:extLst>
                    <a:ext uri="{9D8B030D-6E8A-4147-A177-3AD203B41FA5}">
                      <a16:colId xmlns:a16="http://schemas.microsoft.com/office/drawing/2014/main" val="20001"/>
                    </a:ext>
                  </a:extLst>
                </a:gridCol>
                <a:gridCol w="2119196">
                  <a:extLst>
                    <a:ext uri="{9D8B030D-6E8A-4147-A177-3AD203B41FA5}">
                      <a16:colId xmlns:a16="http://schemas.microsoft.com/office/drawing/2014/main" val="2286325374"/>
                    </a:ext>
                  </a:extLst>
                </a:gridCol>
                <a:gridCol w="1730869">
                  <a:extLst>
                    <a:ext uri="{9D8B030D-6E8A-4147-A177-3AD203B41FA5}">
                      <a16:colId xmlns:a16="http://schemas.microsoft.com/office/drawing/2014/main" val="2169976079"/>
                    </a:ext>
                  </a:extLst>
                </a:gridCol>
                <a:gridCol w="1169772">
                  <a:extLst>
                    <a:ext uri="{9D8B030D-6E8A-4147-A177-3AD203B41FA5}">
                      <a16:colId xmlns:a16="http://schemas.microsoft.com/office/drawing/2014/main" val="20002"/>
                    </a:ext>
                  </a:extLst>
                </a:gridCol>
                <a:gridCol w="1593794">
                  <a:extLst>
                    <a:ext uri="{9D8B030D-6E8A-4147-A177-3AD203B41FA5}">
                      <a16:colId xmlns:a16="http://schemas.microsoft.com/office/drawing/2014/main" val="20003"/>
                    </a:ext>
                  </a:extLst>
                </a:gridCol>
              </a:tblGrid>
              <a:tr h="370840">
                <a:tc>
                  <a:txBody>
                    <a:bodyPr/>
                    <a:lstStyle/>
                    <a:p>
                      <a:pPr algn="ctr"/>
                      <a:r>
                        <a:rPr lang="en-US" sz="1400" b="1" dirty="0">
                          <a:solidFill>
                            <a:schemeClr val="tx1"/>
                          </a:solidFill>
                        </a:rPr>
                        <a:t>MRD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400" b="1" dirty="0">
                          <a:solidFill>
                            <a:schemeClr val="tx1"/>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MRD Requirement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NCEI Assessment at Provisional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Related PLPTs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370840">
                <a:tc>
                  <a:txBody>
                    <a:bodyPr/>
                    <a:lstStyle/>
                    <a:p>
                      <a:pPr algn="ctr"/>
                      <a:r>
                        <a:rPr lang="en-US" sz="1400" dirty="0"/>
                        <a:t>1978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EHIS</a:t>
                      </a:r>
                      <a:r>
                        <a:rPr lang="en-US" sz="1400" baseline="0" dirty="0"/>
                        <a:t> </a:t>
                      </a:r>
                      <a:r>
                        <a:rPr lang="en-US" sz="1400" dirty="0"/>
                        <a:t>Orthogonality/Coverage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1 direction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 direction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-04, -06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t>PASS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US" sz="1400" dirty="0"/>
                        <a:t>1982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EHIS Measurement 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10-200 MeV/n 5 mass groups: H, He, (C,N,O), Ne-S, &amp; Fe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All channels are reporting data; subset of channels could be cross-calibrated.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-04, -06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Channels cross-calibrated: H1-H5; HE1-HE2; </a:t>
                      </a:r>
                    </a:p>
                    <a:p>
                      <a:pPr algn="ctr"/>
                      <a:r>
                        <a:rPr lang="en-US" sz="1400" dirty="0"/>
                        <a:t>E1 C, N, O; </a:t>
                      </a:r>
                    </a:p>
                    <a:p>
                      <a:pPr algn="ctr"/>
                      <a:r>
                        <a:rPr lang="en-US" sz="1400" dirty="0"/>
                        <a:t>SGPS A1-A6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r>
                        <a:rPr lang="en-US" sz="1400" dirty="0"/>
                        <a:t>1983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EHIS</a:t>
                      </a:r>
                      <a:r>
                        <a:rPr lang="en-US" sz="1400" baseline="0" dirty="0"/>
                        <a:t> Measurement Accuracy</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45% @min flux,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25% @10X min flux </a:t>
                      </a:r>
                    </a:p>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u="none" dirty="0"/>
                        <a:t>Absolute accuracy cannot be verified on-orbit.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-04, -06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t>See summary on previous chart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304654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Provisional Maturity Assessment</a:t>
            </a:r>
          </a:p>
        </p:txBody>
      </p:sp>
      <p:sp>
        <p:nvSpPr>
          <p:cNvPr id="3" name="Text Placeholder 2"/>
          <p:cNvSpPr>
            <a:spLocks noGrp="1"/>
          </p:cNvSpPr>
          <p:nvPr>
            <p:ph type="body" idx="1"/>
          </p:nvPr>
        </p:nvSpPr>
        <p:spPr/>
        <p:txBody>
          <a:bodyPr/>
          <a:lstStyle/>
          <a:p>
            <a:r>
              <a:rPr lang="en-US" dirty="0"/>
              <a:t>GOES-19 EHIS L1b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46</a:t>
            </a:fld>
            <a:endParaRPr lang="en-US" alt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a:solidFill>
                  <a:srgbClr val="FFFFFF"/>
                </a:solidFill>
                <a:latin typeface="Arial"/>
                <a:ea typeface="Arial"/>
                <a:cs typeface="Arial"/>
                <a:sym typeface="Arial"/>
              </a:rPr>
              <a:t>Provisional 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47</a:t>
            </a:fld>
            <a:endParaRPr lang="en" sz="1400" b="0" i="0" u="none" strike="noStrike" cap="none">
              <a:solidFill>
                <a:schemeClr val="lt1"/>
              </a:solidFill>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2991656671"/>
              </p:ext>
            </p:extLst>
          </p:nvPr>
        </p:nvGraphicFramePr>
        <p:xfrm>
          <a:off x="228600" y="1143000"/>
          <a:ext cx="8686800" cy="4145320"/>
        </p:xfrm>
        <a:graphic>
          <a:graphicData uri="http://schemas.openxmlformats.org/drawingml/2006/table">
            <a:tbl>
              <a:tblPr>
                <a:noFil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 and the general research community is now encouraged to participate.</a:t>
                      </a:r>
                      <a:endParaRPr lang="en" sz="2000" u="none" strike="noStrike" cap="none" dirty="0">
                        <a:solidFill>
                          <a:schemeClr val="tx1"/>
                        </a:solidFill>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a:t>
                      </a:r>
                      <a:r>
                        <a:rPr lang="en" sz="2000" b="0" i="0" u="none" strike="noStrike" cap="none" baseline="0" dirty="0">
                          <a:solidFill>
                            <a:schemeClr val="tx1"/>
                          </a:solidFill>
                          <a:latin typeface="+mn-lt"/>
                          <a:ea typeface="Arial"/>
                          <a:cs typeface="Arial"/>
                          <a:sym typeface="Arial"/>
                        </a:rPr>
                        <a:t> GOES-19 EHIS data will be made available via NCEI’s website.</a:t>
                      </a:r>
                      <a:endParaRPr lang="en" sz="2000" u="none" strike="noStrike" cap="none" dirty="0">
                        <a:solidFill>
                          <a:schemeClr val="tx1"/>
                        </a:solidFill>
                      </a:endParaRP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1"/>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Severe algorithm anomalies are identified and under analysis. Solutions to anomalies are in development and testing.</a:t>
                      </a: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baseline="0" dirty="0">
                          <a:solidFill>
                            <a:schemeClr val="tx1"/>
                          </a:solidFill>
                          <a:latin typeface="+mn-lt"/>
                          <a:ea typeface="Arial"/>
                          <a:cs typeface="Arial"/>
                          <a:sym typeface="Arial"/>
                        </a:rPr>
                        <a:t>There are currently no severe EHIS L1b algorithm anomalies. Continuing on-orbit calibration and cross-calibration are needed during large SEP events.</a:t>
                      </a:r>
                      <a:endParaRPr lang="en" sz="2000" u="none" strike="noStrike" cap="none" dirty="0">
                        <a:solidFill>
                          <a:schemeClr val="tx1"/>
                        </a:solidFill>
                      </a:endParaRP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2"/>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Incremental product improvements may still be occurring.</a:t>
                      </a:r>
                      <a:endParaRPr lang="en" sz="2000" u="none" strike="noStrike" cap="none" dirty="0">
                        <a:solidFill>
                          <a:schemeClr val="tx1"/>
                        </a:solidFill>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baseline="0" dirty="0">
                          <a:solidFill>
                            <a:schemeClr val="tx1"/>
                          </a:solidFill>
                          <a:latin typeface="+mn-lt"/>
                          <a:ea typeface="Arial"/>
                          <a:cs typeface="Arial"/>
                          <a:sym typeface="Arial"/>
                        </a:rPr>
                        <a:t>Product improvements will result from adjustments to flight science tables following extended-period on-orbit calibration, including a large SEP event.</a:t>
                      </a: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a:solidFill>
                  <a:srgbClr val="FFFFFF"/>
                </a:solidFill>
                <a:latin typeface="Arial"/>
                <a:ea typeface="Arial"/>
                <a:cs typeface="Arial"/>
                <a:sym typeface="Arial"/>
              </a:rPr>
              <a:t>Provisional 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48</a:t>
            </a:fld>
            <a:endParaRPr lang="en" sz="1400" b="0" i="0" u="none" strike="noStrike" cap="none">
              <a:solidFill>
                <a:schemeClr val="lt1"/>
              </a:solidFill>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416620956"/>
              </p:ext>
            </p:extLst>
          </p:nvPr>
        </p:nvGraphicFramePr>
        <p:xfrm>
          <a:off x="228600" y="1143000"/>
          <a:ext cx="8686800" cy="4384400"/>
        </p:xfrm>
        <a:graphic>
          <a:graphicData uri="http://schemas.openxmlformats.org/drawingml/2006/table">
            <a:tbl>
              <a:tblPr>
                <a:noFill/>
              </a:tblPr>
              <a:tblGrid>
                <a:gridCol w="47244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ct val="25000"/>
                        <a:buFont typeface="Arial"/>
                        <a:buNone/>
                      </a:pPr>
                      <a:r>
                        <a:rPr lang="en" sz="18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 sz="1800" b="1" u="none" strike="noStrike" cap="none" dirty="0">
                          <a:solidFill>
                            <a:schemeClr val="lt1"/>
                          </a:solidFill>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ct val="100000"/>
                        <a:buFont typeface="Arial"/>
                        <a:buNone/>
                      </a:pPr>
                      <a:r>
                        <a:rPr lang="en" sz="1400" b="0" i="0" u="none" strike="noStrike" cap="none" dirty="0">
                          <a:solidFill>
                            <a:schemeClr val="tx1"/>
                          </a:solidFill>
                          <a:latin typeface="+mn-l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400" b="0" i="0" u="none" strike="noStrike" cap="none" dirty="0">
                          <a:solidFill>
                            <a:schemeClr val="tx1"/>
                          </a:solidFill>
                          <a:latin typeface="+mn-lt"/>
                          <a:ea typeface="Arial"/>
                          <a:cs typeface="Arial"/>
                          <a:sym typeface="Arial"/>
                        </a:rPr>
                        <a:t>G19 EHIS SEP fluxes have been compared to G18 and G16 EHIS and to G19 SGPS.  G19 SGPS alpha particle fluxes have been compared to G18 and G19 SGPS.</a:t>
                      </a: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1"/>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400" b="0" i="0" u="none" strike="noStrike" cap="none" dirty="0">
                          <a:solidFill>
                            <a:schemeClr val="tx1"/>
                          </a:solidFill>
                          <a:latin typeface="+mn-lt"/>
                          <a:ea typeface="Arial"/>
                          <a:cs typeface="Arial"/>
                          <a:sym typeface="Arial"/>
                        </a:rPr>
                        <a:t>Product analysis is sufficient to communicate product performance to users relative to expectations (Performance Baseline).</a:t>
                      </a:r>
                      <a:endParaRPr lang="en" sz="1400" u="none" strike="noStrike" cap="none" dirty="0">
                        <a:solidFill>
                          <a:schemeClr val="tx1"/>
                        </a:solidFill>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1400" u="none" strike="noStrike" cap="none" dirty="0">
                          <a:solidFill>
                            <a:schemeClr val="tx1"/>
                          </a:solidFill>
                        </a:rPr>
                        <a:t>All G19 EHIS hydrogen (proton) channels have been cross-calibrated. Only the two lowest-energy helium channels and 3 heavy ion elements (C, N, O) in the l</a:t>
                      </a:r>
                      <a:r>
                        <a:rPr lang="en-US" sz="1400" u="none" strike="noStrike" cap="none" dirty="0">
                          <a:solidFill>
                            <a:schemeClr val="tx1"/>
                          </a:solidFill>
                        </a:rPr>
                        <a:t>ow</a:t>
                      </a:r>
                      <a:r>
                        <a:rPr lang="en" sz="1400" u="none" strike="noStrike" cap="none" dirty="0" err="1">
                          <a:solidFill>
                            <a:schemeClr val="tx1"/>
                          </a:solidFill>
                        </a:rPr>
                        <a:t>est</a:t>
                      </a:r>
                      <a:r>
                        <a:rPr lang="en" sz="1400" u="none" strike="noStrike" cap="none" dirty="0">
                          <a:solidFill>
                            <a:schemeClr val="tx1"/>
                          </a:solidFill>
                        </a:rPr>
                        <a:t>-energy channel could be cross-calibrated.</a:t>
                      </a:r>
                    </a:p>
                  </a:txBody>
                  <a:tcPr marL="91450" marR="91450" marT="45725" marB="45725">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2"/>
                  </a:ext>
                </a:extLst>
              </a:tr>
              <a:tr h="840605">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400" b="0" i="0" u="none" strike="noStrike" cap="none" dirty="0">
                          <a:solidFill>
                            <a:schemeClr val="tx1"/>
                          </a:solidFill>
                          <a:latin typeface="+mn-lt"/>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400" b="0" i="0" u="none" strike="noStrike" cap="none" dirty="0">
                          <a:solidFill>
                            <a:schemeClr val="tx1"/>
                          </a:solidFill>
                          <a:latin typeface="+mn-lt"/>
                          <a:ea typeface="Arial"/>
                          <a:cs typeface="Arial"/>
                          <a:sym typeface="Arial"/>
                        </a:rPr>
                        <a:t>This presentation and README describe discrepancies and caveats at Provisional as well as peculiarities of the L1b product.</a:t>
                      </a:r>
                    </a:p>
                  </a:txBody>
                  <a:tcPr marL="91450" marR="91450" marT="45725" marB="45725">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3"/>
                  </a:ext>
                </a:extLst>
              </a:tr>
              <a:tr h="409100">
                <a:tc>
                  <a:txBody>
                    <a:bodyPr/>
                    <a:lstStyle/>
                    <a:p>
                      <a:pPr marL="0" marR="0" lvl="0" indent="0" algn="l" rtl="0">
                        <a:lnSpc>
                          <a:spcPct val="100000"/>
                        </a:lnSpc>
                        <a:spcBef>
                          <a:spcPts val="0"/>
                        </a:spcBef>
                        <a:spcAft>
                          <a:spcPts val="0"/>
                        </a:spcAft>
                        <a:buClr>
                          <a:schemeClr val="lt1"/>
                        </a:buClr>
                        <a:buSzPct val="100000"/>
                        <a:buFont typeface="Arial"/>
                        <a:buNone/>
                      </a:pPr>
                      <a:r>
                        <a:rPr lang="en" sz="1400" b="0" i="0" u="none" strike="noStrike" cap="none" dirty="0">
                          <a:solidFill>
                            <a:schemeClr val="tx1"/>
                          </a:solidFill>
                          <a:latin typeface="+mn-lt"/>
                          <a:ea typeface="Arial"/>
                          <a:cs typeface="Arial"/>
                          <a:sym typeface="Arial"/>
                        </a:rPr>
                        <a:t>Testing has been fully documented.</a:t>
                      </a: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400" b="0" i="0" u="none" strike="noStrike" cap="none" dirty="0">
                          <a:solidFill>
                            <a:schemeClr val="tx1"/>
                          </a:solidFill>
                          <a:latin typeface="+mn-lt"/>
                          <a:ea typeface="Arial"/>
                          <a:cs typeface="Arial"/>
                          <a:sym typeface="Arial"/>
                        </a:rPr>
                        <a:t>This presentation.</a:t>
                      </a: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4"/>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400" b="0" i="0" u="none" strike="noStrike" cap="none" dirty="0">
                          <a:solidFill>
                            <a:schemeClr val="tx1"/>
                          </a:solidFill>
                          <a:latin typeface="+mn-lt"/>
                          <a:ea typeface="Arial"/>
                          <a:cs typeface="Arial"/>
                          <a:sym typeface="Arial"/>
                        </a:rPr>
                        <a:t>Product is ready for operational use and for use in comprehensive cal/val activities and product optimization.</a:t>
                      </a: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400" b="0" i="0" u="none" strike="noStrike" cap="none" dirty="0">
                          <a:solidFill>
                            <a:schemeClr val="tx1"/>
                          </a:solidFill>
                          <a:latin typeface="+mn-lt"/>
                          <a:ea typeface="Arial"/>
                          <a:cs typeface="Arial"/>
                          <a:sym typeface="Arial"/>
                        </a:rPr>
                        <a:t>NCEI recommends real-time data distribution of GOES-19 EHIS data via the SWPC product testbed.</a:t>
                      </a: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full Validation Maturity</a:t>
            </a:r>
          </a:p>
        </p:txBody>
      </p:sp>
      <p:sp>
        <p:nvSpPr>
          <p:cNvPr id="3" name="Text Placeholder 2"/>
          <p:cNvSpPr>
            <a:spLocks noGrp="1"/>
          </p:cNvSpPr>
          <p:nvPr>
            <p:ph type="body" idx="1"/>
          </p:nvPr>
        </p:nvSpPr>
        <p:spPr/>
        <p:txBody>
          <a:bodyPr/>
          <a:lstStyle/>
          <a:p>
            <a:r>
              <a:rPr lang="en-US" dirty="0"/>
              <a:t>GOES-19 EHIS L1b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49</a:t>
            </a:fld>
            <a:endParaRPr lang="en-US"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000D5-24C7-B647-A356-8B8D55919F47}"/>
              </a:ext>
            </a:extLst>
          </p:cNvPr>
          <p:cNvSpPr>
            <a:spLocks noGrp="1"/>
          </p:cNvSpPr>
          <p:nvPr>
            <p:ph type="title"/>
          </p:nvPr>
        </p:nvSpPr>
        <p:spPr/>
        <p:txBody>
          <a:bodyPr/>
          <a:lstStyle/>
          <a:p>
            <a:r>
              <a:rPr lang="en-US" dirty="0"/>
              <a:t>Galactic Cosmic Rays (GCRs)</a:t>
            </a:r>
          </a:p>
        </p:txBody>
      </p:sp>
      <p:sp>
        <p:nvSpPr>
          <p:cNvPr id="4" name="Slide Number Placeholder 3">
            <a:extLst>
              <a:ext uri="{FF2B5EF4-FFF2-40B4-BE49-F238E27FC236}">
                <a16:creationId xmlns:a16="http://schemas.microsoft.com/office/drawing/2014/main" id="{1958F366-9A92-094B-9EE8-AFA99C4FD454}"/>
              </a:ext>
            </a:extLst>
          </p:cNvPr>
          <p:cNvSpPr>
            <a:spLocks noGrp="1"/>
          </p:cNvSpPr>
          <p:nvPr>
            <p:ph type="sldNum" sz="quarter" idx="12"/>
          </p:nvPr>
        </p:nvSpPr>
        <p:spPr/>
        <p:txBody>
          <a:bodyPr/>
          <a:lstStyle/>
          <a:p>
            <a:fld id="{615ADB79-25D6-47C0-AB51-22A13A0BBB50}" type="slidenum">
              <a:rPr lang="en-US" altLang="en-US" smtClean="0"/>
              <a:pPr/>
              <a:t>5</a:t>
            </a:fld>
            <a:endParaRPr lang="en-US" altLang="en-US" dirty="0"/>
          </a:p>
        </p:txBody>
      </p:sp>
      <p:sp>
        <p:nvSpPr>
          <p:cNvPr id="7" name="Content Placeholder 5">
            <a:extLst>
              <a:ext uri="{FF2B5EF4-FFF2-40B4-BE49-F238E27FC236}">
                <a16:creationId xmlns:a16="http://schemas.microsoft.com/office/drawing/2014/main" id="{718D092A-F506-114A-8C55-13467E8DD0CE}"/>
              </a:ext>
            </a:extLst>
          </p:cNvPr>
          <p:cNvSpPr txBox="1">
            <a:spLocks/>
          </p:cNvSpPr>
          <p:nvPr/>
        </p:nvSpPr>
        <p:spPr>
          <a:xfrm>
            <a:off x="631963" y="4114800"/>
            <a:ext cx="7962594" cy="2743200"/>
          </a:xfrm>
          <a:prstGeom prst="rect">
            <a:avLst/>
          </a:prstGeom>
        </p:spPr>
        <p:txBody>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Solar Energetic Particle (SEP) events are sporadic, with durations of several days</a:t>
            </a:r>
          </a:p>
          <a:p>
            <a:pPr lvl="1"/>
            <a:r>
              <a:rPr lang="en-US" sz="1600" dirty="0"/>
              <a:t>If large enough, trigger SWPC’s real-time solar radiation storm alerts (SGPS)</a:t>
            </a:r>
          </a:p>
          <a:p>
            <a:pPr lvl="1"/>
            <a:r>
              <a:rPr lang="en-US" sz="1600" dirty="0"/>
              <a:t>Protons and alphas used in FAA-SWPC aviation dose model (SGPS)</a:t>
            </a:r>
          </a:p>
          <a:p>
            <a:pPr lvl="1"/>
            <a:r>
              <a:rPr lang="en-US" sz="1600" dirty="0"/>
              <a:t>Heavy ion fluxes and event fluences used in upset calculations (EHIS)</a:t>
            </a:r>
          </a:p>
          <a:p>
            <a:pPr lvl="1"/>
            <a:r>
              <a:rPr lang="en-US" sz="1600" dirty="0"/>
              <a:t>Some weak events observed at Earth since GOES-18 launched</a:t>
            </a:r>
          </a:p>
          <a:p>
            <a:r>
              <a:rPr lang="en-US" sz="1800" dirty="0"/>
              <a:t>Galactic Cosmic Rays (GCRs) vary slowly (solar cycle ~ 11 </a:t>
            </a:r>
            <a:r>
              <a:rPr lang="en-US" sz="1800" dirty="0" err="1"/>
              <a:t>yrs</a:t>
            </a:r>
            <a:r>
              <a:rPr lang="en-US" sz="1800" dirty="0"/>
              <a:t>)</a:t>
            </a:r>
          </a:p>
          <a:p>
            <a:pPr lvl="1"/>
            <a:r>
              <a:rPr lang="en-US" sz="1600" dirty="0"/>
              <a:t>Very low flux levels but nonetheless pose a Single Event Effect (SEE) hazard</a:t>
            </a:r>
          </a:p>
          <a:p>
            <a:pPr lvl="1"/>
            <a:r>
              <a:rPr lang="en-US" sz="1600" dirty="0"/>
              <a:t>Measurements could be used to improve GCR flux models that are used in statistical predictions of upset rates  (EHIS)</a:t>
            </a:r>
          </a:p>
        </p:txBody>
      </p:sp>
      <p:pic>
        <p:nvPicPr>
          <p:cNvPr id="15" name="Content Placeholder 14">
            <a:extLst>
              <a:ext uri="{FF2B5EF4-FFF2-40B4-BE49-F238E27FC236}">
                <a16:creationId xmlns:a16="http://schemas.microsoft.com/office/drawing/2014/main" id="{0F9B0B37-1B24-E441-9D7A-0A4236DDA405}"/>
              </a:ext>
            </a:extLst>
          </p:cNvPr>
          <p:cNvPicPr>
            <a:picLocks noGrp="1" noChangeAspect="1"/>
          </p:cNvPicPr>
          <p:nvPr>
            <p:ph idx="1"/>
          </p:nvPr>
        </p:nvPicPr>
        <p:blipFill>
          <a:blip r:embed="rId2"/>
          <a:stretch>
            <a:fillRect/>
          </a:stretch>
        </p:blipFill>
        <p:spPr>
          <a:xfrm>
            <a:off x="1312030" y="989013"/>
            <a:ext cx="6527959" cy="3109222"/>
          </a:xfrm>
          <a:prstGeom prst="rect">
            <a:avLst/>
          </a:prstGeom>
        </p:spPr>
      </p:pic>
      <p:sp>
        <p:nvSpPr>
          <p:cNvPr id="16" name="Rectangle 15">
            <a:extLst>
              <a:ext uri="{FF2B5EF4-FFF2-40B4-BE49-F238E27FC236}">
                <a16:creationId xmlns:a16="http://schemas.microsoft.com/office/drawing/2014/main" id="{C236A3A5-C3AE-7C42-8CA3-906A031E3D2B}"/>
              </a:ext>
            </a:extLst>
          </p:cNvPr>
          <p:cNvSpPr/>
          <p:nvPr/>
        </p:nvSpPr>
        <p:spPr>
          <a:xfrm rot="16200000">
            <a:off x="-164461" y="2282014"/>
            <a:ext cx="1766542" cy="523220"/>
          </a:xfrm>
          <a:prstGeom prst="rect">
            <a:avLst/>
          </a:prstGeom>
          <a:solidFill>
            <a:schemeClr val="tx2">
              <a:lumMod val="20000"/>
              <a:lumOff val="80000"/>
            </a:schemeClr>
          </a:solidFill>
        </p:spPr>
        <p:txBody>
          <a:bodyPr wrap="square">
            <a:spAutoFit/>
          </a:bodyPr>
          <a:lstStyle/>
          <a:p>
            <a:pPr algn="ctr"/>
            <a:r>
              <a:rPr lang="en-US" sz="1400" b="1" i="1" dirty="0" err="1"/>
              <a:t>Mewaldt</a:t>
            </a:r>
            <a:r>
              <a:rPr lang="en-US" sz="1400" b="1" i="1" dirty="0"/>
              <a:t> et al., </a:t>
            </a:r>
          </a:p>
          <a:p>
            <a:pPr algn="ctr"/>
            <a:r>
              <a:rPr lang="en-US" sz="1400" b="1" i="1" dirty="0" err="1"/>
              <a:t>ApJLett</a:t>
            </a:r>
            <a:r>
              <a:rPr lang="en-US" sz="1400" b="1" i="1" dirty="0"/>
              <a:t>, 723, 2010</a:t>
            </a:r>
          </a:p>
        </p:txBody>
      </p:sp>
      <p:sp>
        <p:nvSpPr>
          <p:cNvPr id="3" name="Rectangle 2">
            <a:extLst>
              <a:ext uri="{FF2B5EF4-FFF2-40B4-BE49-F238E27FC236}">
                <a16:creationId xmlns:a16="http://schemas.microsoft.com/office/drawing/2014/main" id="{E6EB8CD3-C166-5B4C-3522-A9639A273BC0}"/>
              </a:ext>
            </a:extLst>
          </p:cNvPr>
          <p:cNvSpPr/>
          <p:nvPr/>
        </p:nvSpPr>
        <p:spPr>
          <a:xfrm>
            <a:off x="7009321" y="2543624"/>
            <a:ext cx="1542199" cy="461665"/>
          </a:xfrm>
          <a:prstGeom prst="rect">
            <a:avLst/>
          </a:prstGeom>
          <a:solidFill>
            <a:schemeClr val="tx2">
              <a:lumMod val="20000"/>
              <a:lumOff val="80000"/>
            </a:schemeClr>
          </a:solidFill>
        </p:spPr>
        <p:txBody>
          <a:bodyPr wrap="square">
            <a:spAutoFit/>
          </a:bodyPr>
          <a:lstStyle/>
          <a:p>
            <a:pPr algn="ctr"/>
            <a:r>
              <a:rPr lang="en-US" sz="1200" b="1" i="1" dirty="0"/>
              <a:t>Solar Cycle 23 Cosmic Ray Flux Variation</a:t>
            </a:r>
          </a:p>
        </p:txBody>
      </p:sp>
    </p:spTree>
    <p:extLst>
      <p:ext uri="{BB962C8B-B14F-4D97-AF65-F5344CB8AC3E}">
        <p14:creationId xmlns:p14="http://schemas.microsoft.com/office/powerpoint/2010/main" val="16193160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 to Full Validation</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PLPTs to be conducted prior to Full Validation</a:t>
            </a:r>
          </a:p>
          <a:p>
            <a:pPr>
              <a:buFont typeface="Arial" panose="020B0604020202020204" pitchFamily="34" charset="0"/>
              <a:buChar char="•"/>
            </a:pPr>
            <a:r>
              <a:rPr lang="en-US" dirty="0"/>
              <a:t>Risks to getting to Full</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50</a:t>
            </a:fld>
            <a:endParaRPr lang="en-US" altLang="en-US" dirty="0"/>
          </a:p>
        </p:txBody>
      </p:sp>
    </p:spTree>
    <p:extLst>
      <p:ext uri="{BB962C8B-B14F-4D97-AF65-F5344CB8AC3E}">
        <p14:creationId xmlns:p14="http://schemas.microsoft.com/office/powerpoint/2010/main" val="27745750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Full Validation - PLPTs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13192464"/>
              </p:ext>
            </p:extLst>
          </p:nvPr>
        </p:nvGraphicFramePr>
        <p:xfrm>
          <a:off x="304799" y="1096963"/>
          <a:ext cx="8630654" cy="2188046"/>
        </p:xfrm>
        <a:graphic>
          <a:graphicData uri="http://schemas.openxmlformats.org/drawingml/2006/table">
            <a:tbl>
              <a:tblPr firstRow="1" firstCol="1" bandRow="1">
                <a:tableStyleId>{5C22544A-7EE6-4342-B048-85BDC9FD1C3A}</a:tableStyleId>
              </a:tblPr>
              <a:tblGrid>
                <a:gridCol w="1905001">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2382253">
                  <a:extLst>
                    <a:ext uri="{9D8B030D-6E8A-4147-A177-3AD203B41FA5}">
                      <a16:colId xmlns:a16="http://schemas.microsoft.com/office/drawing/2014/main" val="20003"/>
                    </a:ext>
                  </a:extLst>
                </a:gridCol>
              </a:tblGrid>
              <a:tr h="141436">
                <a:tc>
                  <a:txBody>
                    <a:bodyPr/>
                    <a:lstStyle/>
                    <a:p>
                      <a:pPr marL="0" marR="0">
                        <a:lnSpc>
                          <a:spcPct val="115000"/>
                        </a:lnSpc>
                        <a:spcBef>
                          <a:spcPts val="0"/>
                        </a:spcBef>
                        <a:spcAft>
                          <a:spcPts val="0"/>
                        </a:spcAft>
                      </a:pPr>
                      <a:r>
                        <a:rPr lang="en-US" sz="1400" dirty="0">
                          <a:effectLst/>
                          <a:latin typeface="+mn-lt"/>
                        </a:rPr>
                        <a:t>Title</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Activity</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Data Needed</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a:effectLst/>
                          <a:latin typeface="+mn-lt"/>
                        </a:rPr>
                        <a:t>Success Criteria</a:t>
                      </a:r>
                      <a:endParaRPr lang="en-US" sz="140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0"/>
                  </a:ext>
                </a:extLst>
              </a:tr>
              <a:tr h="565745">
                <a:tc>
                  <a:txBody>
                    <a:bodyPr/>
                    <a:lstStyle/>
                    <a:p>
                      <a:pPr marL="0" marR="0">
                        <a:lnSpc>
                          <a:spcPct val="115000"/>
                        </a:lnSpc>
                        <a:spcBef>
                          <a:spcPts val="0"/>
                        </a:spcBef>
                        <a:spcAft>
                          <a:spcPts val="0"/>
                        </a:spcAft>
                      </a:pPr>
                      <a:r>
                        <a:rPr lang="en-US" sz="1400" dirty="0">
                          <a:effectLst/>
                          <a:latin typeface="+mn-lt"/>
                        </a:rPr>
                        <a:t>A.3.4 SEP Channel Cross-Comparison [PLPT-SEI-004]</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On-orbit cross-calibration of EHIS with SGPS above 10 MeV</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Two Solar Energetic Particle (SEP) events.</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[Full] Differences quantified on data taken through validation phase.</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1"/>
                  </a:ext>
                </a:extLst>
              </a:tr>
              <a:tr h="990054">
                <a:tc>
                  <a:txBody>
                    <a:bodyPr/>
                    <a:lstStyle/>
                    <a:p>
                      <a:pPr marL="0" marR="0">
                        <a:lnSpc>
                          <a:spcPct val="115000"/>
                        </a:lnSpc>
                        <a:spcBef>
                          <a:spcPts val="0"/>
                        </a:spcBef>
                        <a:spcAft>
                          <a:spcPts val="0"/>
                        </a:spcAft>
                      </a:pPr>
                      <a:r>
                        <a:rPr lang="en-US" sz="1400" dirty="0">
                          <a:effectLst/>
                          <a:latin typeface="+mn-lt"/>
                        </a:rPr>
                        <a:t>A.3.6 Backgrounds Trending [PLPT-SEI-006]</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Evaluate</a:t>
                      </a:r>
                      <a:r>
                        <a:rPr lang="en-US" sz="1400" baseline="0" dirty="0">
                          <a:effectLst/>
                          <a:latin typeface="+mn-lt"/>
                        </a:rPr>
                        <a:t> EHIS backgrounds in terms of expected galactic cosmic ray (GCR) fluxes.</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Four months of continuous data.</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[Full] Perform</a:t>
                      </a:r>
                      <a:r>
                        <a:rPr lang="en-US" sz="1400" baseline="0" dirty="0">
                          <a:effectLst/>
                          <a:latin typeface="+mn-lt"/>
                        </a:rPr>
                        <a:t> analysis during validation phase.</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51</a:t>
            </a:fld>
            <a:endParaRPr lang="en-US" altLang="en-US" dirty="0"/>
          </a:p>
        </p:txBody>
      </p:sp>
      <p:sp>
        <p:nvSpPr>
          <p:cNvPr id="8" name="Content Placeholder 2"/>
          <p:cNvSpPr txBox="1">
            <a:spLocks/>
          </p:cNvSpPr>
          <p:nvPr/>
        </p:nvSpPr>
        <p:spPr bwMode="auto">
          <a:xfrm>
            <a:off x="228600" y="3581400"/>
            <a:ext cx="870685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1800" dirty="0"/>
              <a:t>Data requirements for Full validation:</a:t>
            </a:r>
          </a:p>
          <a:p>
            <a:pPr lvl="1">
              <a:buFont typeface="Arial" panose="020B0604020202020204" pitchFamily="34" charset="0"/>
              <a:buChar char="•"/>
            </a:pPr>
            <a:r>
              <a:rPr lang="en-US" sz="1600" dirty="0"/>
              <a:t>A.3.3: 2 SEP events required </a:t>
            </a:r>
          </a:p>
          <a:p>
            <a:pPr lvl="1">
              <a:buFont typeface="Arial" panose="020B0604020202020204" pitchFamily="34" charset="0"/>
              <a:buChar char="•"/>
            </a:pPr>
            <a:r>
              <a:rPr lang="en-US" sz="1600" dirty="0"/>
              <a:t>A.3.5: 4 months of data required</a:t>
            </a:r>
          </a:p>
          <a:p>
            <a:pPr>
              <a:buFont typeface="Arial" panose="020B0604020202020204" pitchFamily="34" charset="0"/>
              <a:buChar char="•"/>
            </a:pPr>
            <a:r>
              <a:rPr lang="en-US" sz="1800" dirty="0"/>
              <a:t>Full validation is not possible without at least one large SEP event with heavy ion fluxes (Carbon to Iron) above backgrounds</a:t>
            </a:r>
          </a:p>
          <a:p>
            <a:pPr lvl="1">
              <a:buFont typeface="Arial" panose="020B0604020202020204" pitchFamily="34" charset="0"/>
              <a:buChar char="•"/>
            </a:pPr>
            <a:r>
              <a:rPr lang="en-US" sz="1600" dirty="0"/>
              <a:t>GOES-18 full validation had to wait for the 08 June 2024 SEP event, 19 months after the Provisional PS-PVR</a:t>
            </a:r>
          </a:p>
        </p:txBody>
      </p:sp>
      <p:sp>
        <p:nvSpPr>
          <p:cNvPr id="3" name="TextBox 2">
            <a:extLst>
              <a:ext uri="{FF2B5EF4-FFF2-40B4-BE49-F238E27FC236}">
                <a16:creationId xmlns:a16="http://schemas.microsoft.com/office/drawing/2014/main" id="{395627A4-3699-7C8A-6D3C-A0F3202EEB90}"/>
              </a:ext>
            </a:extLst>
          </p:cNvPr>
          <p:cNvSpPr txBox="1"/>
          <p:nvPr/>
        </p:nvSpPr>
        <p:spPr>
          <a:xfrm>
            <a:off x="6210300" y="2971800"/>
            <a:ext cx="2705100" cy="923330"/>
          </a:xfrm>
          <a:prstGeom prst="rect">
            <a:avLst/>
          </a:prstGeom>
          <a:solidFill>
            <a:schemeClr val="bg1"/>
          </a:solidFill>
        </p:spPr>
        <p:txBody>
          <a:bodyPr wrap="square" rtlCol="0">
            <a:spAutoFit/>
          </a:bodyPr>
          <a:lstStyle/>
          <a:p>
            <a:pPr algn="ctr"/>
            <a:r>
              <a:rPr lang="en-US" i="1" dirty="0">
                <a:solidFill>
                  <a:srgbClr val="008000"/>
                </a:solidFill>
              </a:rPr>
              <a:t>EHIS Full PLPTs from RIMP v 2.0 (09 July 2021) – continuation of Provisional</a:t>
            </a:r>
          </a:p>
        </p:txBody>
      </p:sp>
    </p:spTree>
    <p:extLst>
      <p:ext uri="{BB962C8B-B14F-4D97-AF65-F5344CB8AC3E}">
        <p14:creationId xmlns:p14="http://schemas.microsoft.com/office/powerpoint/2010/main" val="25594021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 to Full Validation – Risks</a:t>
            </a: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52</a:t>
            </a:fld>
            <a:endParaRPr lang="en-US" altLang="en-US" dirty="0"/>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2956186760"/>
              </p:ext>
            </p:extLst>
          </p:nvPr>
        </p:nvGraphicFramePr>
        <p:xfrm>
          <a:off x="139148" y="1464968"/>
          <a:ext cx="8865704" cy="2199640"/>
        </p:xfrm>
        <a:graphic>
          <a:graphicData uri="http://schemas.openxmlformats.org/drawingml/2006/table">
            <a:tbl>
              <a:tblPr firstRow="1" bandRow="1">
                <a:tableStyleId>{5C22544A-7EE6-4342-B048-85BDC9FD1C3A}</a:tableStyleId>
              </a:tblPr>
              <a:tblGrid>
                <a:gridCol w="1391476">
                  <a:extLst>
                    <a:ext uri="{9D8B030D-6E8A-4147-A177-3AD203B41FA5}">
                      <a16:colId xmlns:a16="http://schemas.microsoft.com/office/drawing/2014/main" val="20000"/>
                    </a:ext>
                  </a:extLst>
                </a:gridCol>
                <a:gridCol w="1970566">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3141462">
                  <a:extLst>
                    <a:ext uri="{9D8B030D-6E8A-4147-A177-3AD203B41FA5}">
                      <a16:colId xmlns:a16="http://schemas.microsoft.com/office/drawing/2014/main" val="20003"/>
                    </a:ext>
                  </a:extLst>
                </a:gridCol>
              </a:tblGrid>
              <a:tr h="370840">
                <a:tc>
                  <a:txBody>
                    <a:bodyPr/>
                    <a:lstStyle/>
                    <a:p>
                      <a:pPr algn="ctr"/>
                      <a:r>
                        <a:rPr lang="en-US" sz="1200" dirty="0"/>
                        <a:t>Risk</a:t>
                      </a:r>
                      <a:r>
                        <a:rPr lang="en-US" sz="1200" baseline="0" dirty="0"/>
                        <a:t> Name</a:t>
                      </a:r>
                      <a:endParaRPr lang="en-US" sz="1200" dirty="0"/>
                    </a:p>
                  </a:txBody>
                  <a:tcPr anchor="ctr">
                    <a:lnB w="12700" cap="flat" cmpd="sng" algn="ctr">
                      <a:solidFill>
                        <a:schemeClr val="tx1"/>
                      </a:solidFill>
                      <a:prstDash val="solid"/>
                      <a:round/>
                      <a:headEnd type="none" w="med" len="med"/>
                      <a:tailEnd type="none" w="med" len="med"/>
                    </a:lnB>
                  </a:tcPr>
                </a:tc>
                <a:tc>
                  <a:txBody>
                    <a:bodyPr/>
                    <a:lstStyle/>
                    <a:p>
                      <a:pPr algn="ctr"/>
                      <a:r>
                        <a:rPr lang="en-US" sz="1200" dirty="0"/>
                        <a:t>Description</a:t>
                      </a:r>
                    </a:p>
                  </a:txBody>
                  <a:tcPr anchor="ctr">
                    <a:lnB w="12700" cap="flat" cmpd="sng" algn="ctr">
                      <a:solidFill>
                        <a:schemeClr val="tx1"/>
                      </a:solidFill>
                      <a:prstDash val="solid"/>
                      <a:round/>
                      <a:headEnd type="none" w="med" len="med"/>
                      <a:tailEnd type="none" w="med" len="med"/>
                    </a:lnB>
                  </a:tcPr>
                </a:tc>
                <a:tc>
                  <a:txBody>
                    <a:bodyPr/>
                    <a:lstStyle/>
                    <a:p>
                      <a:pPr algn="ctr"/>
                      <a:r>
                        <a:rPr lang="en-US" sz="1200" dirty="0"/>
                        <a:t>Impact</a:t>
                      </a:r>
                    </a:p>
                  </a:txBody>
                  <a:tcPr anchor="ctr">
                    <a:lnB w="12700" cap="flat" cmpd="sng" algn="ctr">
                      <a:solidFill>
                        <a:schemeClr val="tx1"/>
                      </a:solidFill>
                      <a:prstDash val="solid"/>
                      <a:round/>
                      <a:headEnd type="none" w="med" len="med"/>
                      <a:tailEnd type="none" w="med" len="med"/>
                    </a:lnB>
                  </a:tcPr>
                </a:tc>
                <a:tc>
                  <a:txBody>
                    <a:bodyPr/>
                    <a:lstStyle/>
                    <a:p>
                      <a:pPr algn="ctr"/>
                      <a:r>
                        <a:rPr lang="en-US" sz="1200" dirty="0"/>
                        <a:t>Mitigation</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1200" dirty="0"/>
                        <a:t>No significant SEP Fluxes heavier than Oxygen observed for cross-calibration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rgbClr val="FF0000"/>
                          </a:solidFill>
                        </a:rPr>
                        <a:t>IF </a:t>
                      </a:r>
                      <a:r>
                        <a:rPr lang="en-US" sz="1200" dirty="0">
                          <a:solidFill>
                            <a:schemeClr val="tx1"/>
                          </a:solidFill>
                        </a:rPr>
                        <a:t>a large SEP event does not take place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rgbClr val="FF0000"/>
                          </a:solidFill>
                        </a:rPr>
                        <a:t>THEN</a:t>
                      </a:r>
                      <a:r>
                        <a:rPr lang="en-US" sz="1200" baseline="0" dirty="0">
                          <a:solidFill>
                            <a:schemeClr val="tx1"/>
                          </a:solidFill>
                        </a:rPr>
                        <a:t> G19 EHIS cannot reach Full Maturity</a:t>
                      </a:r>
                      <a:endParaRPr lang="en-US"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200" dirty="0"/>
                        <a:t>Need an event at least as large / iron-rich as those of 10 September 2017 or 08 June 2024</a:t>
                      </a:r>
                    </a:p>
                    <a:p>
                      <a:pPr marL="230188" indent="-230188">
                        <a:buFont typeface="Arial" pitchFamily="34" charset="0"/>
                        <a:buChar char="•"/>
                      </a:pPr>
                      <a:r>
                        <a:rPr lang="en-US" sz="1200" dirty="0"/>
                        <a:t>Current solar max period increases likelihood of such an event occurring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r>
                        <a:rPr lang="en-US" sz="1200" dirty="0"/>
                        <a:t>GCR fluxes cannot be analyzed due to solar activity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rgbClr val="FF0000"/>
                          </a:solidFill>
                        </a:rPr>
                        <a:t>IF </a:t>
                      </a:r>
                      <a:r>
                        <a:rPr lang="en-US" sz="1200" dirty="0">
                          <a:solidFill>
                            <a:schemeClr val="tx1"/>
                          </a:solidFill>
                        </a:rPr>
                        <a:t>there is not an extended period of low solar activity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rgbClr val="FF0000"/>
                          </a:solidFill>
                        </a:rPr>
                        <a:t>THEN</a:t>
                      </a:r>
                      <a:r>
                        <a:rPr lang="en-US" sz="1200" baseline="0" dirty="0">
                          <a:solidFill>
                            <a:schemeClr val="tx1"/>
                          </a:solidFill>
                        </a:rPr>
                        <a:t> Comparisons with GCR models will not be meaningful</a:t>
                      </a:r>
                      <a:endParaRPr lang="en-US"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200" dirty="0"/>
                        <a:t>At odds with current solar maximum and the need for a large SEP event!</a:t>
                      </a:r>
                    </a:p>
                    <a:p>
                      <a:pPr marL="230188" indent="-230188">
                        <a:buFont typeface="Arial" pitchFamily="34" charset="0"/>
                        <a:buChar char="•"/>
                      </a:pPr>
                      <a:r>
                        <a:rPr lang="en-US" sz="1200" dirty="0"/>
                        <a:t>May have to wait a few years for meaningful analysis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1826338"/>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&amp; Recommendations</a:t>
            </a:r>
          </a:p>
        </p:txBody>
      </p:sp>
      <p:sp>
        <p:nvSpPr>
          <p:cNvPr id="3" name="Text Placeholder 2"/>
          <p:cNvSpPr>
            <a:spLocks noGrp="1"/>
          </p:cNvSpPr>
          <p:nvPr>
            <p:ph type="body" idx="1"/>
          </p:nvPr>
        </p:nvSpPr>
        <p:spPr/>
        <p:txBody>
          <a:bodyPr/>
          <a:lstStyle/>
          <a:p>
            <a:r>
              <a:rPr lang="en-US" dirty="0"/>
              <a:t>GOES-19 EHIS L1b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53</a:t>
            </a:fld>
            <a:endParaRPr lang="en-US" alt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Summary</a:t>
            </a:r>
          </a:p>
        </p:txBody>
      </p:sp>
      <p:sp>
        <p:nvSpPr>
          <p:cNvPr id="3" name="Content Placeholder 2"/>
          <p:cNvSpPr>
            <a:spLocks noGrp="1"/>
          </p:cNvSpPr>
          <p:nvPr>
            <p:ph idx="1"/>
          </p:nvPr>
        </p:nvSpPr>
        <p:spPr>
          <a:xfrm>
            <a:off x="457200" y="1465262"/>
            <a:ext cx="8229600" cy="4706937"/>
          </a:xfrm>
        </p:spPr>
        <p:txBody>
          <a:bodyPr>
            <a:normAutofit/>
          </a:bodyPr>
          <a:lstStyle/>
          <a:p>
            <a:pPr>
              <a:buFont typeface="Arial" panose="020B0604020202020204" pitchFamily="34" charset="0"/>
              <a:buChar char="•"/>
            </a:pPr>
            <a:r>
              <a:rPr lang="en-US" sz="2800" dirty="0"/>
              <a:t>Largest Solar Energetic Particle (SEP) event since GOES-19 launch (largest in Solar Cycle 25 to date) permitted partial evaluation of EHIS heavy ion and and helium fluxes and SGPS helium fluxes, and full evaluation of all EHIS hydrogen channels.</a:t>
            </a:r>
          </a:p>
          <a:p>
            <a:pPr>
              <a:buFont typeface="Arial" panose="020B0604020202020204" pitchFamily="34" charset="0"/>
              <a:buChar char="•"/>
            </a:pPr>
            <a:r>
              <a:rPr lang="en-US" sz="2800" dirty="0"/>
              <a:t>Risks to reaching Full Maturity have been identified.</a:t>
            </a:r>
          </a:p>
          <a:p>
            <a:pPr>
              <a:buFont typeface="Arial" panose="020B0604020202020204" pitchFamily="34" charset="0"/>
              <a:buChar char="•"/>
            </a:pPr>
            <a:r>
              <a:rPr lang="en-US" sz="2800" dirty="0"/>
              <a:t>Fixes to two ADRs remain to be deployed to OE.</a:t>
            </a:r>
          </a:p>
          <a:p>
            <a:pPr lvl="1">
              <a:buFont typeface="Arial" panose="020B0604020202020204" pitchFamily="34" charset="0"/>
              <a:buChar char="•"/>
            </a:pPr>
            <a:endParaRPr lang="en-US" sz="2400" dirty="0"/>
          </a:p>
          <a:p>
            <a:pPr lvl="1">
              <a:buFont typeface="Arial" panose="020B0604020202020204" pitchFamily="34" charset="0"/>
              <a:buChar char="•"/>
            </a:pPr>
            <a:endParaRPr lang="en-US" sz="2400"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54</a:t>
            </a:fld>
            <a:endParaRPr lang="en-US" alt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Recommendation</a:t>
            </a:r>
          </a:p>
        </p:txBody>
      </p:sp>
      <p:sp>
        <p:nvSpPr>
          <p:cNvPr id="3" name="Content Placeholder 2"/>
          <p:cNvSpPr>
            <a:spLocks noGrp="1"/>
          </p:cNvSpPr>
          <p:nvPr>
            <p:ph idx="1"/>
          </p:nvPr>
        </p:nvSpPr>
        <p:spPr>
          <a:xfrm>
            <a:off x="457200" y="1219199"/>
            <a:ext cx="8229600" cy="5257801"/>
          </a:xfrm>
        </p:spPr>
        <p:txBody>
          <a:bodyPr/>
          <a:lstStyle/>
          <a:p>
            <a:pPr>
              <a:buFont typeface="Arial" panose="020B0604020202020204" pitchFamily="34" charset="0"/>
              <a:buChar char="•"/>
            </a:pPr>
            <a:r>
              <a:rPr lang="en-US" sz="1800" dirty="0"/>
              <a:t>NCEI believes that the GOES-19 EHIS L1b product has reached Provisional Maturity as defined by the GOES-R Program, with the closure of the following ADRs:</a:t>
            </a:r>
          </a:p>
          <a:p>
            <a:pPr lvl="1">
              <a:buFont typeface="Arial" panose="020B0604020202020204" pitchFamily="34" charset="0"/>
              <a:buChar char="•"/>
            </a:pPr>
            <a:r>
              <a:rPr lang="en-US" sz="1600" dirty="0"/>
              <a:t>ADR 1383: In OE next week. Missing helium energies restored to L1b files in DE.</a:t>
            </a:r>
          </a:p>
          <a:p>
            <a:pPr lvl="1">
              <a:buFont typeface="Arial" panose="020B0604020202020204" pitchFamily="34" charset="0"/>
              <a:buChar char="•"/>
            </a:pPr>
            <a:r>
              <a:rPr lang="en-US" sz="1600" dirty="0"/>
              <a:t>ADR 1411: In OE tentatively in April. No HE1 and HE2 fluxes when satellite is inverted.</a:t>
            </a:r>
          </a:p>
          <a:p>
            <a:pPr lvl="1">
              <a:buFont typeface="Arial" panose="020B0604020202020204" pitchFamily="34" charset="0"/>
              <a:buChar char="•"/>
            </a:pPr>
            <a:r>
              <a:rPr lang="en-US" sz="1600" dirty="0"/>
              <a:t>ADR 1531: Closed. Updated flight science tables and LUT based on results of PLT-002 installed on 27 January 2025.  Validated by NCEI through reanalysis of SCI-PHA data from 09-10 Oct 2024 SEP event.</a:t>
            </a:r>
          </a:p>
          <a:p>
            <a:pPr>
              <a:buFont typeface="Arial" panose="020B0604020202020204" pitchFamily="34" charset="0"/>
              <a:buChar char="•"/>
            </a:pPr>
            <a:r>
              <a:rPr lang="en-US" sz="1800" dirty="0"/>
              <a:t>Caveats:</a:t>
            </a:r>
          </a:p>
          <a:p>
            <a:pPr lvl="1">
              <a:buFont typeface="Arial" panose="020B0604020202020204" pitchFamily="34" charset="0"/>
              <a:buChar char="•"/>
            </a:pPr>
            <a:r>
              <a:rPr lang="en-US" sz="1600" dirty="0"/>
              <a:t>The largest SEP event to date during Solar Cycle 25 and since GOES-19 launch still only permitted cross-calibration of all five EHIS hydrogen channels, the first two EHIS helium channels, the first seven SGPS helium channels, and three heavy ion species (carbon, nitrogen, and oxygen) in the lowest-energy EHIS channel</a:t>
            </a:r>
          </a:p>
          <a:p>
            <a:pPr lvl="1">
              <a:buFont typeface="Arial" panose="020B0604020202020204" pitchFamily="34" charset="0"/>
              <a:buChar char="•"/>
            </a:pPr>
            <a:r>
              <a:rPr lang="en-US" sz="1600" dirty="0"/>
              <a:t>As with GOES-18, full validation should wait until a sufficiently large SEP event is observed (with significant L1b fluxes from C to Fe)</a:t>
            </a:r>
          </a:p>
          <a:p>
            <a:pPr>
              <a:buFont typeface="Arial" panose="020B0604020202020204" pitchFamily="34" charset="0"/>
              <a:buChar char="•"/>
            </a:pPr>
            <a:r>
              <a:rPr lang="en-US" sz="1800" dirty="0"/>
              <a:t>NCEI recommends that the following Special Engineering Analyses (SEAs) be performed by ATC:</a:t>
            </a:r>
          </a:p>
          <a:p>
            <a:pPr lvl="1">
              <a:buFont typeface="Arial" panose="020B0604020202020204" pitchFamily="34" charset="0"/>
              <a:buChar char="•"/>
            </a:pPr>
            <a:r>
              <a:rPr lang="en-US" sz="1600" dirty="0"/>
              <a:t>Perform extended-period on-orbit calibration analysis, using at least one large SEP event or several years of GCR data:  GOES-18 and -19 (already performed for G16 and G17) </a:t>
            </a:r>
          </a:p>
          <a:p>
            <a:pPr lvl="1">
              <a:buFont typeface="Arial" panose="020B0604020202020204" pitchFamily="34" charset="0"/>
              <a:buChar char="•"/>
            </a:pPr>
            <a:r>
              <a:rPr lang="en-US" sz="1600" dirty="0"/>
              <a:t>Calculate energy response functions: G19 (already performed for G16 and G18)</a:t>
            </a:r>
          </a:p>
          <a:p>
            <a:pPr lvl="2"/>
            <a:endParaRPr lang="en-US" sz="1400"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55</a:t>
            </a:fld>
            <a:endParaRPr lang="en-US" altLang="en-US" dirty="0"/>
          </a:p>
        </p:txBody>
      </p:sp>
    </p:spTree>
    <p:extLst>
      <p:ext uri="{BB962C8B-B14F-4D97-AF65-F5344CB8AC3E}">
        <p14:creationId xmlns:p14="http://schemas.microsoft.com/office/powerpoint/2010/main" val="18315329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100091-754C-BA94-1945-573C1E743ECA}"/>
              </a:ext>
            </a:extLst>
          </p:cNvPr>
          <p:cNvSpPr>
            <a:spLocks noGrp="1"/>
          </p:cNvSpPr>
          <p:nvPr>
            <p:ph type="title"/>
          </p:nvPr>
        </p:nvSpPr>
        <p:spPr>
          <a:xfrm>
            <a:off x="707565" y="1566351"/>
            <a:ext cx="7772400" cy="1362075"/>
          </a:xfrm>
        </p:spPr>
        <p:txBody>
          <a:bodyPr/>
          <a:lstStyle/>
          <a:p>
            <a:r>
              <a:rPr lang="en-US" dirty="0"/>
              <a:t>Backup charts</a:t>
            </a:r>
          </a:p>
        </p:txBody>
      </p:sp>
      <p:sp>
        <p:nvSpPr>
          <p:cNvPr id="4" name="Slide Number Placeholder 3">
            <a:extLst>
              <a:ext uri="{FF2B5EF4-FFF2-40B4-BE49-F238E27FC236}">
                <a16:creationId xmlns:a16="http://schemas.microsoft.com/office/drawing/2014/main" id="{28D4F56E-0416-C72C-79EE-E18E0B776A4D}"/>
              </a:ext>
            </a:extLst>
          </p:cNvPr>
          <p:cNvSpPr>
            <a:spLocks noGrp="1"/>
          </p:cNvSpPr>
          <p:nvPr>
            <p:ph type="sldNum" sz="quarter" idx="12"/>
          </p:nvPr>
        </p:nvSpPr>
        <p:spPr/>
        <p:txBody>
          <a:bodyPr/>
          <a:lstStyle/>
          <a:p>
            <a:fld id="{615ADB79-25D6-47C0-AB51-22A13A0BBB50}" type="slidenum">
              <a:rPr lang="en-US" altLang="en-US" smtClean="0"/>
              <a:pPr/>
              <a:t>56</a:t>
            </a:fld>
            <a:endParaRPr lang="en-US" altLang="en-US" dirty="0"/>
          </a:p>
        </p:txBody>
      </p:sp>
      <p:sp>
        <p:nvSpPr>
          <p:cNvPr id="2" name="Text Placeholder 1">
            <a:extLst>
              <a:ext uri="{FF2B5EF4-FFF2-40B4-BE49-F238E27FC236}">
                <a16:creationId xmlns:a16="http://schemas.microsoft.com/office/drawing/2014/main" id="{B341FC42-959D-9C0F-E7DC-7AA6CE9DA0C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465023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CCA02-DE6F-E8F1-B79E-5D1324DEE11F}"/>
              </a:ext>
            </a:extLst>
          </p:cNvPr>
          <p:cNvSpPr>
            <a:spLocks noGrp="1"/>
          </p:cNvSpPr>
          <p:nvPr>
            <p:ph type="title"/>
          </p:nvPr>
        </p:nvSpPr>
        <p:spPr/>
        <p:txBody>
          <a:bodyPr/>
          <a:lstStyle/>
          <a:p>
            <a:r>
              <a:rPr lang="en-US" dirty="0"/>
              <a:t>Nomenclature and Flux Units</a:t>
            </a:r>
          </a:p>
        </p:txBody>
      </p:sp>
      <p:sp>
        <p:nvSpPr>
          <p:cNvPr id="3" name="Content Placeholder 2">
            <a:extLst>
              <a:ext uri="{FF2B5EF4-FFF2-40B4-BE49-F238E27FC236}">
                <a16:creationId xmlns:a16="http://schemas.microsoft.com/office/drawing/2014/main" id="{A837CC39-38DC-FFE8-B74B-5E88A59AAC81}"/>
              </a:ext>
            </a:extLst>
          </p:cNvPr>
          <p:cNvSpPr>
            <a:spLocks noGrp="1"/>
          </p:cNvSpPr>
          <p:nvPr>
            <p:ph idx="1"/>
          </p:nvPr>
        </p:nvSpPr>
        <p:spPr>
          <a:xfrm>
            <a:off x="457200" y="1465262"/>
            <a:ext cx="8229600" cy="5011737"/>
          </a:xfrm>
        </p:spPr>
        <p:txBody>
          <a:bodyPr/>
          <a:lstStyle/>
          <a:p>
            <a:pPr>
              <a:buFont typeface="Arial" panose="020B0604020202020204" pitchFamily="34" charset="0"/>
              <a:buChar char="•"/>
            </a:pPr>
            <a:r>
              <a:rPr lang="en-US" sz="2400" dirty="0"/>
              <a:t>A </a:t>
            </a:r>
            <a:r>
              <a:rPr lang="en-US" sz="2400" i="1" dirty="0"/>
              <a:t>proton</a:t>
            </a:r>
            <a:r>
              <a:rPr lang="en-US" sz="2400" dirty="0"/>
              <a:t> is the nucleus of a </a:t>
            </a:r>
            <a:r>
              <a:rPr lang="en-US" sz="2400" i="1" dirty="0"/>
              <a:t>hydrogen</a:t>
            </a:r>
            <a:r>
              <a:rPr lang="en-US" sz="2400" dirty="0"/>
              <a:t> atom</a:t>
            </a:r>
          </a:p>
          <a:p>
            <a:pPr lvl="1">
              <a:buFont typeface="Arial" panose="020B0604020202020204" pitchFamily="34" charset="0"/>
              <a:buChar char="•"/>
            </a:pPr>
            <a:r>
              <a:rPr lang="en-US" sz="2000" dirty="0"/>
              <a:t>Atomic number Z = 1</a:t>
            </a:r>
          </a:p>
          <a:p>
            <a:pPr lvl="1">
              <a:buFont typeface="Arial" panose="020B0604020202020204" pitchFamily="34" charset="0"/>
              <a:buChar char="•"/>
            </a:pPr>
            <a:r>
              <a:rPr lang="en-US" sz="2000" dirty="0"/>
              <a:t>One nucleon: proton</a:t>
            </a:r>
          </a:p>
          <a:p>
            <a:pPr>
              <a:buFont typeface="Arial" panose="020B0604020202020204" pitchFamily="34" charset="0"/>
              <a:buChar char="•"/>
            </a:pPr>
            <a:r>
              <a:rPr lang="en-US" sz="2400" dirty="0"/>
              <a:t>An </a:t>
            </a:r>
            <a:r>
              <a:rPr lang="en-US" sz="2400" i="1" dirty="0"/>
              <a:t>alpha particle </a:t>
            </a:r>
            <a:r>
              <a:rPr lang="en-US" sz="2400" dirty="0"/>
              <a:t>is the nucleus of a </a:t>
            </a:r>
            <a:r>
              <a:rPr lang="en-US" sz="2400" i="1" dirty="0"/>
              <a:t>helium-4</a:t>
            </a:r>
            <a:r>
              <a:rPr lang="en-US" sz="2400" dirty="0"/>
              <a:t> atom</a:t>
            </a:r>
          </a:p>
          <a:p>
            <a:pPr lvl="1">
              <a:buFont typeface="Arial" panose="020B0604020202020204" pitchFamily="34" charset="0"/>
              <a:buChar char="•"/>
            </a:pPr>
            <a:r>
              <a:rPr lang="en-US" sz="2000" dirty="0"/>
              <a:t>Atomic number Z = 2</a:t>
            </a:r>
          </a:p>
          <a:p>
            <a:pPr lvl="1">
              <a:buFont typeface="Arial" panose="020B0604020202020204" pitchFamily="34" charset="0"/>
              <a:buChar char="•"/>
            </a:pPr>
            <a:r>
              <a:rPr lang="en-US" sz="2000" dirty="0"/>
              <a:t>Four nucleons: two protons and two neutrons</a:t>
            </a:r>
          </a:p>
          <a:p>
            <a:pPr>
              <a:buFont typeface="Arial" panose="020B0604020202020204" pitchFamily="34" charset="0"/>
              <a:buChar char="•"/>
            </a:pPr>
            <a:r>
              <a:rPr lang="en-US" sz="2400" dirty="0"/>
              <a:t>SGPS L1b </a:t>
            </a:r>
            <a:r>
              <a:rPr lang="en-US" sz="2400" i="1" dirty="0"/>
              <a:t>proton</a:t>
            </a:r>
            <a:r>
              <a:rPr lang="en-US" sz="2400" dirty="0"/>
              <a:t> and </a:t>
            </a:r>
            <a:r>
              <a:rPr lang="en-US" sz="2400" i="1" dirty="0"/>
              <a:t>alpha particle </a:t>
            </a:r>
            <a:r>
              <a:rPr lang="en-US" sz="2400" dirty="0"/>
              <a:t>fluxes are provided in units of particles/(cm</a:t>
            </a:r>
            <a:r>
              <a:rPr lang="en-US" sz="2400" baseline="30000" dirty="0"/>
              <a:t>2</a:t>
            </a:r>
            <a:r>
              <a:rPr lang="en-US" sz="2400" dirty="0"/>
              <a:t> </a:t>
            </a:r>
            <a:r>
              <a:rPr lang="en-US" sz="2400" dirty="0" err="1"/>
              <a:t>sr</a:t>
            </a:r>
            <a:r>
              <a:rPr lang="en-US" sz="2400" dirty="0"/>
              <a:t> s keV)</a:t>
            </a:r>
          </a:p>
          <a:p>
            <a:pPr>
              <a:buFont typeface="Arial" panose="020B0604020202020204" pitchFamily="34" charset="0"/>
              <a:buChar char="•"/>
            </a:pPr>
            <a:r>
              <a:rPr lang="en-US" sz="2400" dirty="0"/>
              <a:t>EHIS L1b </a:t>
            </a:r>
            <a:r>
              <a:rPr lang="en-US" sz="2400" i="1" dirty="0"/>
              <a:t>hydrogen</a:t>
            </a:r>
            <a:r>
              <a:rPr lang="en-US" sz="2400" dirty="0"/>
              <a:t> and </a:t>
            </a:r>
            <a:r>
              <a:rPr lang="en-US" sz="2400" i="1" dirty="0"/>
              <a:t>helium</a:t>
            </a:r>
            <a:r>
              <a:rPr lang="en-US" sz="2400" dirty="0"/>
              <a:t> nucleus fluxes are provided in units of particles/(cm</a:t>
            </a:r>
            <a:r>
              <a:rPr lang="en-US" sz="2400" baseline="30000" dirty="0"/>
              <a:t>2</a:t>
            </a:r>
            <a:r>
              <a:rPr lang="en-US" sz="2400" dirty="0"/>
              <a:t> </a:t>
            </a:r>
            <a:r>
              <a:rPr lang="en-US" sz="2400" dirty="0" err="1"/>
              <a:t>sr</a:t>
            </a:r>
            <a:r>
              <a:rPr lang="en-US" sz="2400" dirty="0"/>
              <a:t> s MeV/</a:t>
            </a:r>
            <a:r>
              <a:rPr lang="en-US" sz="2400" dirty="0" err="1"/>
              <a:t>nuc</a:t>
            </a:r>
            <a:r>
              <a:rPr lang="en-US" sz="2400" dirty="0"/>
              <a:t>)</a:t>
            </a:r>
          </a:p>
          <a:p>
            <a:pPr>
              <a:buFont typeface="Arial" panose="020B0604020202020204" pitchFamily="34" charset="0"/>
              <a:buChar char="•"/>
            </a:pPr>
            <a:r>
              <a:rPr lang="en-US" sz="2400" dirty="0"/>
              <a:t>To convert SGPS units to EHIS units:</a:t>
            </a:r>
          </a:p>
          <a:p>
            <a:pPr lvl="1">
              <a:buFont typeface="Arial" panose="020B0604020202020204" pitchFamily="34" charset="0"/>
              <a:buChar char="•"/>
            </a:pPr>
            <a:r>
              <a:rPr lang="en-US" sz="2000" dirty="0"/>
              <a:t>Multiply by 1000</a:t>
            </a:r>
          </a:p>
          <a:p>
            <a:pPr lvl="1">
              <a:buFont typeface="Arial" panose="020B0604020202020204" pitchFamily="34" charset="0"/>
              <a:buChar char="•"/>
            </a:pPr>
            <a:r>
              <a:rPr lang="en-US" sz="2000" dirty="0"/>
              <a:t>Multiply by the number of nucleons (1 or 4)</a:t>
            </a:r>
          </a:p>
        </p:txBody>
      </p:sp>
      <p:sp>
        <p:nvSpPr>
          <p:cNvPr id="4" name="Slide Number Placeholder 3">
            <a:extLst>
              <a:ext uri="{FF2B5EF4-FFF2-40B4-BE49-F238E27FC236}">
                <a16:creationId xmlns:a16="http://schemas.microsoft.com/office/drawing/2014/main" id="{17F67E50-57EB-D400-8ECB-DEB555795920}"/>
              </a:ext>
            </a:extLst>
          </p:cNvPr>
          <p:cNvSpPr>
            <a:spLocks noGrp="1"/>
          </p:cNvSpPr>
          <p:nvPr>
            <p:ph type="sldNum" sz="quarter" idx="12"/>
          </p:nvPr>
        </p:nvSpPr>
        <p:spPr/>
        <p:txBody>
          <a:bodyPr/>
          <a:lstStyle/>
          <a:p>
            <a:fld id="{615ADB79-25D6-47C0-AB51-22A13A0BBB50}" type="slidenum">
              <a:rPr lang="en-US" altLang="en-US" smtClean="0"/>
              <a:pPr/>
              <a:t>57</a:t>
            </a:fld>
            <a:endParaRPr lang="en-US" altLang="en-US" dirty="0"/>
          </a:p>
        </p:txBody>
      </p:sp>
    </p:spTree>
    <p:extLst>
      <p:ext uri="{BB962C8B-B14F-4D97-AF65-F5344CB8AC3E}">
        <p14:creationId xmlns:p14="http://schemas.microsoft.com/office/powerpoint/2010/main" val="27564679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6EEF4-E8F4-4D10-B517-EC58D38DA876}"/>
              </a:ext>
            </a:extLst>
          </p:cNvPr>
          <p:cNvSpPr>
            <a:spLocks noGrp="1"/>
          </p:cNvSpPr>
          <p:nvPr>
            <p:ph type="title"/>
          </p:nvPr>
        </p:nvSpPr>
        <p:spPr/>
        <p:txBody>
          <a:bodyPr/>
          <a:lstStyle/>
          <a:p>
            <a:r>
              <a:rPr lang="en-US" dirty="0"/>
              <a:t>EHIS Data Description</a:t>
            </a:r>
          </a:p>
        </p:txBody>
      </p:sp>
      <p:sp>
        <p:nvSpPr>
          <p:cNvPr id="3" name="Content Placeholder 2">
            <a:extLst>
              <a:ext uri="{FF2B5EF4-FFF2-40B4-BE49-F238E27FC236}">
                <a16:creationId xmlns:a16="http://schemas.microsoft.com/office/drawing/2014/main" id="{AF51606F-3488-4AB7-930A-51810601F5FC}"/>
              </a:ext>
            </a:extLst>
          </p:cNvPr>
          <p:cNvSpPr>
            <a:spLocks noGrp="1"/>
          </p:cNvSpPr>
          <p:nvPr>
            <p:ph idx="1"/>
          </p:nvPr>
        </p:nvSpPr>
        <p:spPr>
          <a:xfrm>
            <a:off x="457200" y="1219200"/>
            <a:ext cx="8229600" cy="5029200"/>
          </a:xfrm>
        </p:spPr>
        <p:txBody>
          <a:bodyPr/>
          <a:lstStyle/>
          <a:p>
            <a:pPr>
              <a:buFont typeface="Arial" panose="020B0604020202020204" pitchFamily="34" charset="0"/>
              <a:buChar char="•"/>
            </a:pPr>
            <a:r>
              <a:rPr lang="en-US" sz="1600" dirty="0"/>
              <a:t>L1b He and H (Priorities 2 and 3) fluxes are calculated from coincidence rates contained in SCI-HCR packets </a:t>
            </a:r>
          </a:p>
          <a:p>
            <a:pPr lvl="1">
              <a:buFont typeface="Arial" panose="020B0604020202020204" pitchFamily="34" charset="0"/>
              <a:buChar char="•"/>
            </a:pPr>
            <a:r>
              <a:rPr lang="en-US" sz="1200" dirty="0"/>
              <a:t>1-s cadence, complete set of rates in 3 s – averaged to 5 minutes</a:t>
            </a:r>
          </a:p>
          <a:p>
            <a:pPr lvl="1">
              <a:buFont typeface="Arial" panose="020B0604020202020204" pitchFamily="34" charset="0"/>
              <a:buChar char="•"/>
            </a:pPr>
            <a:r>
              <a:rPr lang="en-US" sz="1200" dirty="0"/>
              <a:t>Corrected for dead time using 3-s Priority counts contained in SCI-HCR packets</a:t>
            </a:r>
          </a:p>
          <a:p>
            <a:pPr>
              <a:buFont typeface="Arial" panose="020B0604020202020204" pitchFamily="34" charset="0"/>
              <a:buChar char="•"/>
            </a:pPr>
            <a:r>
              <a:rPr lang="en-US" sz="1600" dirty="0"/>
              <a:t>L1b heavy ion (Priority 1) fluxes [Z = 6 (C) to 29 (Cu)] calculated from histograms contained in SCI-ELF packets and summed Priority 1 counts from SCI-HCR packets</a:t>
            </a:r>
          </a:p>
          <a:p>
            <a:pPr lvl="1">
              <a:buFont typeface="Arial" panose="020B0604020202020204" pitchFamily="34" charset="0"/>
              <a:buChar char="•"/>
            </a:pPr>
            <a:r>
              <a:rPr lang="en-US" sz="1200" dirty="0"/>
              <a:t>1-m cadence, 5 histograms summed prior to nonlinear maximum likelihood fit</a:t>
            </a:r>
          </a:p>
          <a:p>
            <a:pPr lvl="1">
              <a:buFont typeface="Arial" panose="020B0604020202020204" pitchFamily="34" charset="0"/>
              <a:buChar char="•"/>
            </a:pPr>
            <a:r>
              <a:rPr lang="en-US" sz="1200" dirty="0"/>
              <a:t>Corrected for dead time using time-averages of 3-s Priority counts contained in SCI-HCR packets</a:t>
            </a:r>
          </a:p>
          <a:p>
            <a:pPr>
              <a:buFont typeface="Arial" panose="020B0604020202020204" pitchFamily="34" charset="0"/>
              <a:buChar char="•"/>
            </a:pPr>
            <a:r>
              <a:rPr lang="en-US" sz="1600" dirty="0"/>
              <a:t>Corrected for upward fluxes using Priority counts in SCI-PEC packets (1-m cadence)</a:t>
            </a:r>
          </a:p>
          <a:p>
            <a:pPr>
              <a:buFont typeface="Arial" panose="020B0604020202020204" pitchFamily="34" charset="0"/>
              <a:buChar char="•"/>
            </a:pPr>
            <a:r>
              <a:rPr lang="en-US" sz="1600" dirty="0"/>
              <a:t>Scintillator (S) used in anti-coincidence (.NOT.S) to exclude side-penetrating particles when S is less than ‘High Flux Level’ value in ‘</a:t>
            </a:r>
            <a:r>
              <a:rPr lang="en-US" sz="1600" dirty="0" err="1"/>
              <a:t>sci_cnfg</a:t>
            </a:r>
            <a:r>
              <a:rPr lang="en-US" sz="1600" dirty="0"/>
              <a:t>’ flight table</a:t>
            </a:r>
            <a:endParaRPr lang="en-US" sz="1200" dirty="0"/>
          </a:p>
          <a:p>
            <a:pPr lvl="1">
              <a:buFont typeface="Arial" panose="020B0604020202020204" pitchFamily="34" charset="0"/>
              <a:buChar char="•"/>
            </a:pPr>
            <a:r>
              <a:rPr lang="en-US" sz="1200" dirty="0"/>
              <a:t>.NOT.S = Non-Prime</a:t>
            </a:r>
          </a:p>
          <a:p>
            <a:pPr lvl="1">
              <a:buFont typeface="Arial" panose="020B0604020202020204" pitchFamily="34" charset="0"/>
              <a:buChar char="•"/>
            </a:pPr>
            <a:r>
              <a:rPr lang="en-US" sz="1200" dirty="0"/>
              <a:t>NO S = Prime</a:t>
            </a:r>
          </a:p>
          <a:p>
            <a:pPr lvl="1">
              <a:buFont typeface="Arial" panose="020B0604020202020204" pitchFamily="34" charset="0"/>
              <a:buChar char="•"/>
            </a:pPr>
            <a:r>
              <a:rPr lang="en-US" sz="1200" dirty="0"/>
              <a:t>SCI-HCR packets contain </a:t>
            </a:r>
            <a:r>
              <a:rPr lang="en-US" sz="1200" u="sng" dirty="0"/>
              <a:t>both</a:t>
            </a:r>
            <a:r>
              <a:rPr lang="en-US" sz="1200" dirty="0"/>
              <a:t> </a:t>
            </a:r>
            <a:r>
              <a:rPr lang="en-US" sz="1200" dirty="0" err="1"/>
              <a:t>NonPrime</a:t>
            </a:r>
            <a:r>
              <a:rPr lang="en-US" sz="1200" dirty="0"/>
              <a:t> and Prime rates </a:t>
            </a:r>
          </a:p>
          <a:p>
            <a:pPr lvl="1">
              <a:buFont typeface="Arial" panose="020B0604020202020204" pitchFamily="34" charset="0"/>
              <a:buChar char="•"/>
            </a:pPr>
            <a:r>
              <a:rPr lang="en-US" sz="1200" dirty="0"/>
              <a:t>Each minute, SCI-ELF (histograms) and SCI-PEC packets are </a:t>
            </a:r>
            <a:r>
              <a:rPr lang="en-US" sz="1200" u="sng" dirty="0"/>
              <a:t>either</a:t>
            </a:r>
            <a:r>
              <a:rPr lang="en-US" sz="1200" dirty="0"/>
              <a:t> </a:t>
            </a:r>
            <a:r>
              <a:rPr lang="en-US" sz="1200" dirty="0" err="1"/>
              <a:t>NonPrime</a:t>
            </a:r>
            <a:r>
              <a:rPr lang="en-US" sz="1200" dirty="0"/>
              <a:t> </a:t>
            </a:r>
            <a:r>
              <a:rPr lang="en-US" sz="1200" u="sng" dirty="0"/>
              <a:t>or</a:t>
            </a:r>
            <a:r>
              <a:rPr lang="en-US" sz="1200" dirty="0"/>
              <a:t> Prime, based on Scintillator state</a:t>
            </a:r>
          </a:p>
          <a:p>
            <a:pPr lvl="1">
              <a:buFont typeface="Arial" panose="020B0604020202020204" pitchFamily="34" charset="0"/>
              <a:buChar char="•"/>
            </a:pPr>
            <a:r>
              <a:rPr lang="en-US" sz="1200" dirty="0"/>
              <a:t>Reported L1b fluxes (H, He, heavies) are </a:t>
            </a:r>
            <a:r>
              <a:rPr lang="en-US" sz="1200" dirty="0" err="1"/>
              <a:t>NonPrime</a:t>
            </a:r>
            <a:r>
              <a:rPr lang="en-US" sz="1200" dirty="0"/>
              <a:t> or Prime based on Scintillator state </a:t>
            </a:r>
          </a:p>
          <a:p>
            <a:pPr>
              <a:buFont typeface="Arial" panose="020B0604020202020204" pitchFamily="34" charset="0"/>
              <a:buChar char="•"/>
            </a:pPr>
            <a:r>
              <a:rPr lang="en-US" sz="1600" dirty="0"/>
              <a:t>1-Hz SCI-PHA packets contain highest-priority particle event every second </a:t>
            </a:r>
          </a:p>
          <a:p>
            <a:pPr lvl="1">
              <a:buFont typeface="Arial" panose="020B0604020202020204" pitchFamily="34" charset="0"/>
              <a:buChar char="•"/>
            </a:pPr>
            <a:r>
              <a:rPr lang="en-US" sz="1200" dirty="0"/>
              <a:t>Designed as a valuable diagnostic; not used in real-time (L1b processing)</a:t>
            </a:r>
          </a:p>
          <a:p>
            <a:pPr lvl="1">
              <a:buFont typeface="Arial" panose="020B0604020202020204" pitchFamily="34" charset="0"/>
              <a:buChar char="•"/>
            </a:pPr>
            <a:r>
              <a:rPr lang="en-US" sz="1200" dirty="0" err="1"/>
              <a:t>NonPrime</a:t>
            </a:r>
            <a:r>
              <a:rPr lang="en-US" sz="1200" dirty="0"/>
              <a:t> is higher priority than Prime, Priority 1 is higher priority than Priority 2, etc.</a:t>
            </a:r>
          </a:p>
        </p:txBody>
      </p:sp>
      <p:sp>
        <p:nvSpPr>
          <p:cNvPr id="4" name="Slide Number Placeholder 3">
            <a:extLst>
              <a:ext uri="{FF2B5EF4-FFF2-40B4-BE49-F238E27FC236}">
                <a16:creationId xmlns:a16="http://schemas.microsoft.com/office/drawing/2014/main" id="{53D31F54-388D-22E6-4E3E-0671459DE453}"/>
              </a:ext>
            </a:extLst>
          </p:cNvPr>
          <p:cNvSpPr>
            <a:spLocks noGrp="1"/>
          </p:cNvSpPr>
          <p:nvPr>
            <p:ph type="sldNum" sz="quarter" idx="12"/>
          </p:nvPr>
        </p:nvSpPr>
        <p:spPr/>
        <p:txBody>
          <a:bodyPr/>
          <a:lstStyle/>
          <a:p>
            <a:fld id="{615ADB79-25D6-47C0-AB51-22A13A0BBB50}" type="slidenum">
              <a:rPr lang="en-US" altLang="en-US" smtClean="0"/>
              <a:pPr/>
              <a:t>58</a:t>
            </a:fld>
            <a:endParaRPr lang="en-US" altLang="en-US" dirty="0"/>
          </a:p>
        </p:txBody>
      </p:sp>
      <p:sp>
        <p:nvSpPr>
          <p:cNvPr id="7" name="Rectangle 6">
            <a:extLst>
              <a:ext uri="{FF2B5EF4-FFF2-40B4-BE49-F238E27FC236}">
                <a16:creationId xmlns:a16="http://schemas.microsoft.com/office/drawing/2014/main" id="{37EA36C1-DE25-8238-D741-4A1C752914D0}"/>
              </a:ext>
            </a:extLst>
          </p:cNvPr>
          <p:cNvSpPr/>
          <p:nvPr/>
        </p:nvSpPr>
        <p:spPr>
          <a:xfrm>
            <a:off x="597569" y="5954137"/>
            <a:ext cx="7948862" cy="584775"/>
          </a:xfrm>
          <a:prstGeom prst="rect">
            <a:avLst/>
          </a:prstGeom>
          <a:solidFill>
            <a:schemeClr val="tx2">
              <a:lumMod val="20000"/>
              <a:lumOff val="80000"/>
            </a:schemeClr>
          </a:solidFill>
        </p:spPr>
        <p:txBody>
          <a:bodyPr wrap="square">
            <a:spAutoFit/>
          </a:bodyPr>
          <a:lstStyle/>
          <a:p>
            <a:pPr algn="ctr"/>
            <a:r>
              <a:rPr lang="en-US" sz="1600" b="1" i="1" dirty="0"/>
              <a:t>In GEO, EHIS L1b data are almost always in Prime state due to high levels of radiation belt electron fluxes incident on the anti-coincidence Scintillator. </a:t>
            </a:r>
          </a:p>
        </p:txBody>
      </p:sp>
      <p:sp>
        <p:nvSpPr>
          <p:cNvPr id="5" name="Rectangle 4">
            <a:extLst>
              <a:ext uri="{FF2B5EF4-FFF2-40B4-BE49-F238E27FC236}">
                <a16:creationId xmlns:a16="http://schemas.microsoft.com/office/drawing/2014/main" id="{4BD1EEDA-8B86-7DBB-928C-AAF8DA3168B0}"/>
              </a:ext>
            </a:extLst>
          </p:cNvPr>
          <p:cNvSpPr/>
          <p:nvPr/>
        </p:nvSpPr>
        <p:spPr>
          <a:xfrm>
            <a:off x="6587290" y="1604668"/>
            <a:ext cx="2386262" cy="461665"/>
          </a:xfrm>
          <a:prstGeom prst="rect">
            <a:avLst/>
          </a:prstGeom>
          <a:solidFill>
            <a:schemeClr val="tx2">
              <a:lumMod val="20000"/>
              <a:lumOff val="80000"/>
            </a:schemeClr>
          </a:solidFill>
        </p:spPr>
        <p:txBody>
          <a:bodyPr wrap="square">
            <a:spAutoFit/>
          </a:bodyPr>
          <a:lstStyle/>
          <a:p>
            <a:pPr algn="ctr"/>
            <a:r>
              <a:rPr lang="en-US" sz="1200" b="1" i="1" dirty="0"/>
              <a:t>SEPs analyzed using L1b H and He fluxes from EHIS and SGPS</a:t>
            </a:r>
          </a:p>
        </p:txBody>
      </p:sp>
      <p:sp>
        <p:nvSpPr>
          <p:cNvPr id="6" name="Rectangle 5">
            <a:extLst>
              <a:ext uri="{FF2B5EF4-FFF2-40B4-BE49-F238E27FC236}">
                <a16:creationId xmlns:a16="http://schemas.microsoft.com/office/drawing/2014/main" id="{46DAC516-CC65-1507-660E-FDCDF004CB0B}"/>
              </a:ext>
            </a:extLst>
          </p:cNvPr>
          <p:cNvSpPr/>
          <p:nvPr/>
        </p:nvSpPr>
        <p:spPr>
          <a:xfrm>
            <a:off x="7006391" y="5017648"/>
            <a:ext cx="1929062" cy="830997"/>
          </a:xfrm>
          <a:prstGeom prst="rect">
            <a:avLst/>
          </a:prstGeom>
          <a:solidFill>
            <a:schemeClr val="tx2">
              <a:lumMod val="20000"/>
              <a:lumOff val="80000"/>
            </a:schemeClr>
          </a:solidFill>
        </p:spPr>
        <p:txBody>
          <a:bodyPr wrap="square">
            <a:spAutoFit/>
          </a:bodyPr>
          <a:lstStyle/>
          <a:p>
            <a:pPr algn="ctr"/>
            <a:r>
              <a:rPr lang="en-US" sz="1200" b="1" i="1" dirty="0"/>
              <a:t>Heavy ion GCRs analyzed using P1 histograms accumulated from PHA packets</a:t>
            </a:r>
          </a:p>
        </p:txBody>
      </p:sp>
    </p:spTree>
    <p:extLst>
      <p:ext uri="{BB962C8B-B14F-4D97-AF65-F5344CB8AC3E}">
        <p14:creationId xmlns:p14="http://schemas.microsoft.com/office/powerpoint/2010/main" val="21741937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DBC070-A374-8FB9-0E26-F4FBAE707B00}"/>
              </a:ext>
            </a:extLst>
          </p:cNvPr>
          <p:cNvSpPr>
            <a:spLocks noGrp="1"/>
          </p:cNvSpPr>
          <p:nvPr>
            <p:ph type="title"/>
          </p:nvPr>
        </p:nvSpPr>
        <p:spPr/>
        <p:txBody>
          <a:bodyPr/>
          <a:lstStyle/>
          <a:p>
            <a:r>
              <a:rPr lang="en-US" dirty="0"/>
              <a:t>PLPT-SEI-004: </a:t>
            </a:r>
            <a:br>
              <a:rPr lang="en-US" dirty="0"/>
            </a:br>
            <a:r>
              <a:rPr lang="en-US" dirty="0"/>
              <a:t>Cross-calibrating Noisy Data</a:t>
            </a:r>
          </a:p>
        </p:txBody>
      </p:sp>
      <p:sp>
        <p:nvSpPr>
          <p:cNvPr id="6" name="Content Placeholder 5">
            <a:extLst>
              <a:ext uri="{FF2B5EF4-FFF2-40B4-BE49-F238E27FC236}">
                <a16:creationId xmlns:a16="http://schemas.microsoft.com/office/drawing/2014/main" id="{36BA74DE-CD43-DFEF-C229-416EF8E8D47B}"/>
              </a:ext>
            </a:extLst>
          </p:cNvPr>
          <p:cNvSpPr>
            <a:spLocks noGrp="1"/>
          </p:cNvSpPr>
          <p:nvPr>
            <p:ph idx="1"/>
          </p:nvPr>
        </p:nvSpPr>
        <p:spPr>
          <a:xfrm>
            <a:off x="457200" y="1465262"/>
            <a:ext cx="8229600" cy="5011737"/>
          </a:xfrm>
        </p:spPr>
        <p:txBody>
          <a:bodyPr/>
          <a:lstStyle/>
          <a:p>
            <a:pPr>
              <a:buFont typeface="Arial" panose="020B0604020202020204" pitchFamily="34" charset="0"/>
              <a:buChar char="•"/>
            </a:pPr>
            <a:r>
              <a:rPr lang="en-US" sz="2000" dirty="0"/>
              <a:t>Linear least squares assumes that the independent variable is free of uncertainty and that the data are </a:t>
            </a:r>
            <a:r>
              <a:rPr lang="en-US" sz="2000" dirty="0" err="1"/>
              <a:t>homoskedastic</a:t>
            </a:r>
            <a:r>
              <a:rPr lang="en-US" sz="2000" dirty="0"/>
              <a:t> (have constant variance)</a:t>
            </a:r>
          </a:p>
          <a:p>
            <a:pPr>
              <a:buFont typeface="Arial" panose="020B0604020202020204" pitchFamily="34" charset="0"/>
              <a:buChar char="•"/>
            </a:pPr>
            <a:r>
              <a:rPr lang="en-US" sz="2000" dirty="0"/>
              <a:t>Cross-calibrating weak SEP events involves noisy independent and dependent variables that significantly violate these assumptions</a:t>
            </a:r>
          </a:p>
          <a:p>
            <a:pPr>
              <a:buFont typeface="Arial" panose="020B0604020202020204" pitchFamily="34" charset="0"/>
              <a:buChar char="•"/>
            </a:pPr>
            <a:r>
              <a:rPr lang="en-US" sz="2000" dirty="0"/>
              <a:t>Three methods used in preference to linear least squares:</a:t>
            </a:r>
          </a:p>
          <a:p>
            <a:pPr lvl="1">
              <a:buFont typeface="Arial" panose="020B0604020202020204" pitchFamily="34" charset="0"/>
              <a:buChar char="•"/>
            </a:pPr>
            <a:r>
              <a:rPr lang="en-US" sz="1800" dirty="0"/>
              <a:t>Theil-Sen (Sen 1968)</a:t>
            </a:r>
          </a:p>
          <a:p>
            <a:pPr lvl="2"/>
            <a:r>
              <a:rPr lang="en-US" sz="1400" dirty="0"/>
              <a:t>Data can be heteroskedastic</a:t>
            </a:r>
          </a:p>
          <a:p>
            <a:pPr lvl="2"/>
            <a:r>
              <a:rPr lang="en-US" sz="1400" dirty="0"/>
              <a:t>Does not account for uncertainty in either variable</a:t>
            </a:r>
          </a:p>
          <a:p>
            <a:pPr lvl="2"/>
            <a:r>
              <a:rPr lang="en-US" sz="1400" dirty="0"/>
              <a:t>Python </a:t>
            </a:r>
            <a:r>
              <a:rPr lang="en-US" sz="1400" dirty="0" err="1"/>
              <a:t>stats.mstats.theilslopes</a:t>
            </a:r>
            <a:endParaRPr lang="en-US" sz="1400" dirty="0"/>
          </a:p>
          <a:p>
            <a:pPr lvl="1">
              <a:buFont typeface="Arial" panose="020B0604020202020204" pitchFamily="34" charset="0"/>
              <a:buChar char="•"/>
            </a:pPr>
            <a:r>
              <a:rPr lang="en-US" sz="1800" dirty="0"/>
              <a:t>Orthogonal Distance Regression (ODR) (Boggs+ 1992)</a:t>
            </a:r>
          </a:p>
          <a:p>
            <a:pPr lvl="2"/>
            <a:r>
              <a:rPr lang="en-US" sz="1400" dirty="0"/>
              <a:t>Accounts for uncertainty in both variables</a:t>
            </a:r>
          </a:p>
          <a:p>
            <a:pPr lvl="2"/>
            <a:r>
              <a:rPr lang="en-US" sz="1400" dirty="0"/>
              <a:t>Python </a:t>
            </a:r>
            <a:r>
              <a:rPr lang="en-US" sz="1400" dirty="0" err="1"/>
              <a:t>scipy.odr</a:t>
            </a:r>
            <a:r>
              <a:rPr lang="en-US" sz="1400" dirty="0"/>
              <a:t> library</a:t>
            </a:r>
          </a:p>
          <a:p>
            <a:pPr lvl="2"/>
            <a:r>
              <a:rPr lang="en-US" sz="1400" dirty="0"/>
              <a:t>Also used for G18 MAG </a:t>
            </a:r>
            <a:r>
              <a:rPr lang="en-US" sz="1400" dirty="0" err="1"/>
              <a:t>cal</a:t>
            </a:r>
            <a:r>
              <a:rPr lang="en-US" sz="1400" dirty="0"/>
              <a:t>/</a:t>
            </a:r>
            <a:r>
              <a:rPr lang="en-US" sz="1400" dirty="0" err="1"/>
              <a:t>val</a:t>
            </a:r>
            <a:endParaRPr lang="en-US" sz="1400" dirty="0"/>
          </a:p>
          <a:p>
            <a:pPr lvl="1">
              <a:buFont typeface="Arial" panose="020B0604020202020204" pitchFamily="34" charset="0"/>
              <a:buChar char="•"/>
            </a:pPr>
            <a:r>
              <a:rPr lang="en-US" sz="1800" dirty="0"/>
              <a:t>Numerical Recipes ‘</a:t>
            </a:r>
            <a:r>
              <a:rPr lang="en-US" sz="1800" dirty="0" err="1"/>
              <a:t>fitexy</a:t>
            </a:r>
            <a:r>
              <a:rPr lang="en-US" sz="1800" dirty="0"/>
              <a:t>’ (Press &amp; </a:t>
            </a:r>
            <a:r>
              <a:rPr lang="en-US" sz="1800" dirty="0" err="1"/>
              <a:t>Teukolsky</a:t>
            </a:r>
            <a:r>
              <a:rPr lang="en-US" sz="1800" dirty="0"/>
              <a:t> 1992)</a:t>
            </a:r>
          </a:p>
          <a:p>
            <a:pPr lvl="2"/>
            <a:r>
              <a:rPr lang="en-US" sz="1400" dirty="0"/>
              <a:t>Accounts for uncertainty in both variables</a:t>
            </a:r>
          </a:p>
          <a:p>
            <a:pPr lvl="2"/>
            <a:r>
              <a:rPr lang="en-US" sz="1400" dirty="0"/>
              <a:t>Generalization of linear least squares</a:t>
            </a:r>
          </a:p>
          <a:p>
            <a:pPr lvl="2"/>
            <a:r>
              <a:rPr lang="en-US" sz="1400" dirty="0"/>
              <a:t>Available in IDL</a:t>
            </a:r>
          </a:p>
        </p:txBody>
      </p:sp>
    </p:spTree>
    <p:extLst>
      <p:ext uri="{BB962C8B-B14F-4D97-AF65-F5344CB8AC3E}">
        <p14:creationId xmlns:p14="http://schemas.microsoft.com/office/powerpoint/2010/main" val="991807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1963" indent="-461963"/>
            <a:r>
              <a:rPr lang="en-US" dirty="0"/>
              <a:t>PATH TO PROVISIONAL</a:t>
            </a:r>
          </a:p>
        </p:txBody>
      </p:sp>
      <p:sp>
        <p:nvSpPr>
          <p:cNvPr id="3" name="Text Placeholder 2"/>
          <p:cNvSpPr>
            <a:spLocks noGrp="1"/>
          </p:cNvSpPr>
          <p:nvPr>
            <p:ph type="body" idx="1"/>
          </p:nvPr>
        </p:nvSpPr>
        <p:spPr/>
        <p:txBody>
          <a:bodyPr/>
          <a:lstStyle/>
          <a:p>
            <a:r>
              <a:rPr lang="en-US" dirty="0"/>
              <a:t>GOES-19 EHIS L1b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6</a:t>
            </a:fld>
            <a:endParaRPr lang="en-US" altLang="en-US" dirty="0"/>
          </a:p>
        </p:txBody>
      </p:sp>
    </p:spTree>
    <p:extLst>
      <p:ext uri="{BB962C8B-B14F-4D97-AF65-F5344CB8AC3E}">
        <p14:creationId xmlns:p14="http://schemas.microsoft.com/office/powerpoint/2010/main" val="24966685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3673-E7FC-4218-407A-72186692225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7BF7243E-B9AC-2D8C-96AC-301C0035EA3E}"/>
              </a:ext>
            </a:extLst>
          </p:cNvPr>
          <p:cNvSpPr>
            <a:spLocks noGrp="1"/>
          </p:cNvSpPr>
          <p:nvPr>
            <p:ph idx="1"/>
          </p:nvPr>
        </p:nvSpPr>
        <p:spPr/>
        <p:txBody>
          <a:bodyPr/>
          <a:lstStyle/>
          <a:p>
            <a:r>
              <a:rPr lang="en-US" sz="1800" dirty="0"/>
              <a:t>Boggs, P. T., Byrd, R. H., Rogers, J. E., &amp; Schnabel, R. B. (1992).  User’s Reference Guide for ODRPACK Version 2.01, Software for Weighted Orthogonal Distance Regression, NISTIR 4834, U. S. Department of Commerce</a:t>
            </a:r>
          </a:p>
          <a:p>
            <a:r>
              <a:rPr lang="en-US" sz="1800" dirty="0"/>
              <a:t>Press, W. H., &amp; </a:t>
            </a:r>
            <a:r>
              <a:rPr lang="en-US" sz="1800" dirty="0" err="1"/>
              <a:t>Teukolsky</a:t>
            </a:r>
            <a:r>
              <a:rPr lang="en-US" sz="1800" dirty="0"/>
              <a:t>, S. A. (1992) Fitting straight line data with errors in both coordinates. Computers in Physics, 6, 274.</a:t>
            </a:r>
          </a:p>
          <a:p>
            <a:r>
              <a:rPr lang="en-US" sz="1800" dirty="0"/>
              <a:t>Rodriguez, J. V., J. C. </a:t>
            </a:r>
            <a:r>
              <a:rPr lang="en-US" sz="1800" dirty="0" err="1"/>
              <a:t>Krosschell</a:t>
            </a:r>
            <a:r>
              <a:rPr lang="en-US" sz="1800" dirty="0"/>
              <a:t>, and J. C. Green (2014), Intercalibration of GOES 8–15 solar proton detectors, Space Weather, 12, 92–109, doi:10.1002/2013SW000996.</a:t>
            </a:r>
          </a:p>
          <a:p>
            <a:r>
              <a:rPr lang="en-US" sz="1800" dirty="0">
                <a:effectLst/>
              </a:rPr>
              <a:t>Sen, P. K. (1968). Estimates of the Regression Coefficient Based on Kendall’s Tau. J Am Stat Assoc 63: 1379–1389.</a:t>
            </a:r>
          </a:p>
          <a:p>
            <a:pPr marL="0" indent="0">
              <a:buNone/>
            </a:pPr>
            <a:endParaRPr lang="en-US" sz="2400" dirty="0"/>
          </a:p>
        </p:txBody>
      </p:sp>
      <p:sp>
        <p:nvSpPr>
          <p:cNvPr id="4" name="Slide Number Placeholder 3">
            <a:extLst>
              <a:ext uri="{FF2B5EF4-FFF2-40B4-BE49-F238E27FC236}">
                <a16:creationId xmlns:a16="http://schemas.microsoft.com/office/drawing/2014/main" id="{A2BB16D2-A06B-7B40-0B8B-D986C26FB075}"/>
              </a:ext>
            </a:extLst>
          </p:cNvPr>
          <p:cNvSpPr>
            <a:spLocks noGrp="1"/>
          </p:cNvSpPr>
          <p:nvPr>
            <p:ph type="sldNum" sz="quarter" idx="12"/>
          </p:nvPr>
        </p:nvSpPr>
        <p:spPr/>
        <p:txBody>
          <a:bodyPr/>
          <a:lstStyle/>
          <a:p>
            <a:fld id="{615ADB79-25D6-47C0-AB51-22A13A0BBB50}" type="slidenum">
              <a:rPr lang="en-US" altLang="en-US" smtClean="0"/>
              <a:pPr/>
              <a:t>60</a:t>
            </a:fld>
            <a:endParaRPr lang="en-US" altLang="en-US" dirty="0"/>
          </a:p>
        </p:txBody>
      </p:sp>
    </p:spTree>
    <p:extLst>
      <p:ext uri="{BB962C8B-B14F-4D97-AF65-F5344CB8AC3E}">
        <p14:creationId xmlns:p14="http://schemas.microsoft.com/office/powerpoint/2010/main" val="1869163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 to Provisional</a:t>
            </a:r>
            <a:endParaRPr lang="en-US" dirty="0"/>
          </a:p>
        </p:txBody>
      </p:sp>
      <p:sp>
        <p:nvSpPr>
          <p:cNvPr id="3" name="Content Placeholder 2"/>
          <p:cNvSpPr>
            <a:spLocks noGrp="1"/>
          </p:cNvSpPr>
          <p:nvPr>
            <p:ph idx="1"/>
          </p:nvPr>
        </p:nvSpPr>
        <p:spPr>
          <a:xfrm>
            <a:off x="457200" y="1143000"/>
            <a:ext cx="8229600" cy="5029200"/>
          </a:xfrm>
        </p:spPr>
        <p:txBody>
          <a:bodyPr>
            <a:normAutofit/>
          </a:bodyPr>
          <a:lstStyle/>
          <a:p>
            <a:pPr>
              <a:buFont typeface="Arial" panose="020B0604020202020204" pitchFamily="34" charset="0"/>
              <a:buChar char="•"/>
            </a:pPr>
            <a:r>
              <a:rPr lang="en-US" dirty="0"/>
              <a:t>Major milestones to date:</a:t>
            </a:r>
          </a:p>
          <a:p>
            <a:pPr lvl="1">
              <a:buFont typeface="Arial" panose="020B0604020202020204" pitchFamily="34" charset="0"/>
              <a:buChar char="•"/>
            </a:pPr>
            <a:r>
              <a:rPr lang="en-US" dirty="0"/>
              <a:t>GOES-19 SEISS instruments turned on c. 1930 UT on 22 August 2024</a:t>
            </a:r>
          </a:p>
          <a:p>
            <a:pPr lvl="1">
              <a:buFont typeface="Arial" panose="020B0604020202020204" pitchFamily="34" charset="0"/>
              <a:buChar char="•"/>
            </a:pPr>
            <a:r>
              <a:rPr lang="en-US" dirty="0"/>
              <a:t>GOES-19 SEISS achieved Beta status on 22 October 2024 </a:t>
            </a:r>
          </a:p>
          <a:p>
            <a:pPr>
              <a:buFont typeface="Arial" panose="020B0604020202020204" pitchFamily="34" charset="0"/>
              <a:buChar char="•"/>
            </a:pPr>
            <a:r>
              <a:rPr lang="en-US" dirty="0"/>
              <a:t>ATC EHIS PLT status </a:t>
            </a:r>
          </a:p>
          <a:p>
            <a:pPr>
              <a:buFont typeface="Arial" panose="020B0604020202020204" pitchFamily="34" charset="0"/>
              <a:buChar char="•"/>
            </a:pPr>
            <a:r>
              <a:rPr lang="en-US" dirty="0"/>
              <a:t>Changes to GOES-19 EHIS flight science tables and ground LUT (ATC)</a:t>
            </a:r>
          </a:p>
          <a:p>
            <a:pPr>
              <a:buFont typeface="Arial" panose="020B0604020202020204" pitchFamily="34" charset="0"/>
              <a:buChar char="•"/>
            </a:pPr>
            <a:r>
              <a:rPr lang="en-US" dirty="0"/>
              <a:t>PLPT overview</a:t>
            </a:r>
          </a:p>
          <a:p>
            <a:pPr>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7</a:t>
            </a:fld>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51BE4-B822-29DE-B31D-A913A243CDE6}"/>
              </a:ext>
            </a:extLst>
          </p:cNvPr>
          <p:cNvSpPr>
            <a:spLocks noGrp="1"/>
          </p:cNvSpPr>
          <p:nvPr>
            <p:ph type="title"/>
          </p:nvPr>
        </p:nvSpPr>
        <p:spPr/>
        <p:txBody>
          <a:bodyPr/>
          <a:lstStyle/>
          <a:p>
            <a:r>
              <a:rPr lang="en-US" dirty="0"/>
              <a:t>G19 EHIS PLTs Have Successful Outcomes</a:t>
            </a:r>
          </a:p>
        </p:txBody>
      </p:sp>
      <p:sp>
        <p:nvSpPr>
          <p:cNvPr id="7" name="Content Placeholder 6">
            <a:extLst>
              <a:ext uri="{FF2B5EF4-FFF2-40B4-BE49-F238E27FC236}">
                <a16:creationId xmlns:a16="http://schemas.microsoft.com/office/drawing/2014/main" id="{64ED479F-74B6-B9D7-ACE2-6FCF05F6105A}"/>
              </a:ext>
            </a:extLst>
          </p:cNvPr>
          <p:cNvSpPr>
            <a:spLocks noGrp="1"/>
          </p:cNvSpPr>
          <p:nvPr>
            <p:ph idx="1"/>
          </p:nvPr>
        </p:nvSpPr>
        <p:spPr>
          <a:xfrm>
            <a:off x="457200" y="1465263"/>
            <a:ext cx="8229600" cy="5264400"/>
          </a:xfrm>
        </p:spPr>
        <p:txBody>
          <a:bodyPr/>
          <a:lstStyle/>
          <a:p>
            <a:pPr>
              <a:buFont typeface="Arial" panose="020B0604020202020204" pitchFamily="34" charset="0"/>
              <a:buChar char="•"/>
            </a:pPr>
            <a:r>
              <a:rPr lang="en-US" sz="2000" dirty="0"/>
              <a:t>SEI-001 EHIS Initial IFCs</a:t>
            </a:r>
          </a:p>
          <a:p>
            <a:pPr lvl="1">
              <a:buFont typeface="Arial" panose="020B0604020202020204" pitchFamily="34" charset="0"/>
              <a:buChar char="•"/>
            </a:pPr>
            <a:r>
              <a:rPr lang="en-US" sz="1800" dirty="0"/>
              <a:t>Final report delivered 2024-10-25 (SEISS-TR-SY121-4-3)</a:t>
            </a:r>
          </a:p>
          <a:p>
            <a:pPr lvl="1">
              <a:buFont typeface="Arial" panose="020B0604020202020204" pitchFamily="34" charset="0"/>
              <a:buChar char="•"/>
            </a:pPr>
            <a:r>
              <a:rPr lang="en-US" sz="1800" dirty="0"/>
              <a:t>All EHIS thresholds show small shifts or are consistent with thermal trend in pre-launch values and are in family with G16, 17 and 18</a:t>
            </a:r>
          </a:p>
          <a:p>
            <a:pPr>
              <a:buFont typeface="Arial" panose="020B0604020202020204" pitchFamily="34" charset="0"/>
              <a:buChar char="•"/>
            </a:pPr>
            <a:r>
              <a:rPr lang="en-US" sz="2000" dirty="0"/>
              <a:t>SEI-002 EHIS On-Orbit Calibration</a:t>
            </a:r>
          </a:p>
          <a:p>
            <a:pPr lvl="1">
              <a:buFont typeface="Arial" panose="020B0604020202020204" pitchFamily="34" charset="0"/>
              <a:buChar char="•"/>
            </a:pPr>
            <a:r>
              <a:rPr lang="en-US" sz="1800" dirty="0"/>
              <a:t>Final report delivered 2025-01-17 (SEISS-TR-SY121-4-11)</a:t>
            </a:r>
          </a:p>
          <a:p>
            <a:pPr lvl="1">
              <a:buFont typeface="Arial" panose="020B0604020202020204" pitchFamily="34" charset="0"/>
              <a:buChar char="•"/>
            </a:pPr>
            <a:r>
              <a:rPr lang="en-US" sz="1800" dirty="0"/>
              <a:t>Adjustments based on clearly-defined C, N and O histogram peaks dominated by 9-10 Oct 2024 SEP event </a:t>
            </a:r>
          </a:p>
          <a:p>
            <a:pPr lvl="1">
              <a:buFont typeface="Arial" panose="020B0604020202020204" pitchFamily="34" charset="0"/>
              <a:buChar char="•"/>
            </a:pPr>
            <a:r>
              <a:rPr lang="en-US" sz="1800" dirty="0"/>
              <a:t>LUT: for first energy channel, changes to all histogram peak positions and changes to CNO peak widths</a:t>
            </a:r>
          </a:p>
          <a:p>
            <a:pPr lvl="1">
              <a:buFont typeface="Arial" panose="020B0604020202020204" pitchFamily="34" charset="0"/>
              <a:buChar char="•"/>
            </a:pPr>
            <a:r>
              <a:rPr lang="en-US" sz="1800" dirty="0"/>
              <a:t>’</a:t>
            </a:r>
            <a:r>
              <a:rPr lang="en-US" sz="1800" dirty="0" err="1"/>
              <a:t>inst_cal</a:t>
            </a:r>
            <a:r>
              <a:rPr lang="en-US" sz="1800" dirty="0"/>
              <a:t>’: Changes to kappa values for first energy channel and to (slope, intercept) pairs </a:t>
            </a:r>
          </a:p>
          <a:p>
            <a:pPr>
              <a:buFont typeface="Arial" panose="020B0604020202020204" pitchFamily="34" charset="0"/>
              <a:buChar char="•"/>
            </a:pPr>
            <a:r>
              <a:rPr lang="en-US" sz="2000" dirty="0"/>
              <a:t>Associated table updates (CDRL 88):</a:t>
            </a:r>
          </a:p>
          <a:p>
            <a:pPr lvl="1">
              <a:buFont typeface="Arial" panose="020B0604020202020204" pitchFamily="34" charset="0"/>
              <a:buChar char="•"/>
            </a:pPr>
            <a:r>
              <a:rPr lang="en-US" sz="1800" dirty="0"/>
              <a:t>Flight tables delivered 2025-01-06 (version 20250104), uploaded 2025-01-27</a:t>
            </a:r>
          </a:p>
          <a:p>
            <a:pPr lvl="1">
              <a:buFont typeface="Arial" panose="020B0604020202020204" pitchFamily="34" charset="0"/>
              <a:buChar char="•"/>
            </a:pPr>
            <a:r>
              <a:rPr lang="en-US" sz="1800" dirty="0"/>
              <a:t>Ground LUT delivered 2025-01-06 (version 1.2), installed 2025-01-27</a:t>
            </a:r>
          </a:p>
          <a:p>
            <a:pPr marL="0" indent="0">
              <a:buNone/>
            </a:pPr>
            <a:endParaRPr lang="en-US" sz="2200" dirty="0"/>
          </a:p>
          <a:p>
            <a:endParaRPr lang="en-US" sz="2000" dirty="0"/>
          </a:p>
        </p:txBody>
      </p:sp>
      <p:sp>
        <p:nvSpPr>
          <p:cNvPr id="5" name="Slide Number Placeholder 4">
            <a:extLst>
              <a:ext uri="{FF2B5EF4-FFF2-40B4-BE49-F238E27FC236}">
                <a16:creationId xmlns:a16="http://schemas.microsoft.com/office/drawing/2014/main" id="{30723798-A535-02ED-D0A4-80C03EE8D121}"/>
              </a:ext>
            </a:extLst>
          </p:cNvPr>
          <p:cNvSpPr>
            <a:spLocks noGrp="1"/>
          </p:cNvSpPr>
          <p:nvPr>
            <p:ph type="sldNum" sz="quarter" idx="12"/>
          </p:nvPr>
        </p:nvSpPr>
        <p:spPr/>
        <p:txBody>
          <a:bodyPr/>
          <a:lstStyle/>
          <a:p>
            <a:fld id="{A5D0E245-9D50-4F3E-AC26-7B9CB19F70AC}" type="slidenum">
              <a:rPr lang="en-US" altLang="en-US" smtClean="0"/>
              <a:pPr/>
              <a:t>8</a:t>
            </a:fld>
            <a:endParaRPr lang="en-US" altLang="en-US"/>
          </a:p>
        </p:txBody>
      </p:sp>
      <p:grpSp>
        <p:nvGrpSpPr>
          <p:cNvPr id="13" name="Group 12">
            <a:extLst>
              <a:ext uri="{FF2B5EF4-FFF2-40B4-BE49-F238E27FC236}">
                <a16:creationId xmlns:a16="http://schemas.microsoft.com/office/drawing/2014/main" id="{DC79AF6E-523B-D51C-2559-988A1D79B52A}"/>
              </a:ext>
            </a:extLst>
          </p:cNvPr>
          <p:cNvGrpSpPr/>
          <p:nvPr/>
        </p:nvGrpSpPr>
        <p:grpSpPr>
          <a:xfrm>
            <a:off x="7837174" y="6089650"/>
            <a:ext cx="757383" cy="533400"/>
            <a:chOff x="8081817" y="5788764"/>
            <a:chExt cx="757383" cy="533400"/>
          </a:xfrm>
        </p:grpSpPr>
        <p:sp>
          <p:nvSpPr>
            <p:cNvPr id="4" name="TextBox 3">
              <a:extLst>
                <a:ext uri="{FF2B5EF4-FFF2-40B4-BE49-F238E27FC236}">
                  <a16:creationId xmlns:a16="http://schemas.microsoft.com/office/drawing/2014/main" id="{E807DCA3-27BD-22B1-EBF3-8836859173C8}"/>
                </a:ext>
              </a:extLst>
            </p:cNvPr>
            <p:cNvSpPr txBox="1"/>
            <p:nvPr/>
          </p:nvSpPr>
          <p:spPr>
            <a:xfrm>
              <a:off x="8081817" y="5788764"/>
              <a:ext cx="757383" cy="533400"/>
            </a:xfrm>
            <a:prstGeom prst="rect">
              <a:avLst/>
            </a:prstGeom>
            <a:solidFill>
              <a:schemeClr val="bg1"/>
            </a:solidFill>
          </p:spPr>
          <p:txBody>
            <a:bodyPr wrap="square" rtlCol="0">
              <a:spAutoFit/>
            </a:bodyPr>
            <a:lstStyle/>
            <a:p>
              <a:endParaRPr lang="en-US" dirty="0"/>
            </a:p>
          </p:txBody>
        </p:sp>
        <p:grpSp>
          <p:nvGrpSpPr>
            <p:cNvPr id="6" name="Group 15">
              <a:extLst>
                <a:ext uri="{FF2B5EF4-FFF2-40B4-BE49-F238E27FC236}">
                  <a16:creationId xmlns:a16="http://schemas.microsoft.com/office/drawing/2014/main" id="{3E3AFC4C-D79F-DA2F-ADD0-E82137046085}"/>
                </a:ext>
              </a:extLst>
            </p:cNvPr>
            <p:cNvGrpSpPr>
              <a:grpSpLocks/>
            </p:cNvGrpSpPr>
            <p:nvPr/>
          </p:nvGrpSpPr>
          <p:grpSpPr bwMode="auto">
            <a:xfrm>
              <a:off x="8139861" y="5967304"/>
              <a:ext cx="639763" cy="179387"/>
              <a:chOff x="126" y="4260"/>
              <a:chExt cx="417" cy="117"/>
            </a:xfrm>
          </p:grpSpPr>
          <p:sp>
            <p:nvSpPr>
              <p:cNvPr id="9" name="Freeform 16">
                <a:extLst>
                  <a:ext uri="{FF2B5EF4-FFF2-40B4-BE49-F238E27FC236}">
                    <a16:creationId xmlns:a16="http://schemas.microsoft.com/office/drawing/2014/main" id="{0E1E77FA-7A7E-CA02-E197-62C186E427CE}"/>
                  </a:ext>
                </a:extLst>
              </p:cNvPr>
              <p:cNvSpPr>
                <a:spLocks/>
              </p:cNvSpPr>
              <p:nvPr/>
            </p:nvSpPr>
            <p:spPr bwMode="auto">
              <a:xfrm>
                <a:off x="126" y="4260"/>
                <a:ext cx="157" cy="115"/>
              </a:xfrm>
              <a:custGeom>
                <a:avLst/>
                <a:gdLst/>
                <a:ahLst/>
                <a:cxnLst>
                  <a:cxn ang="0">
                    <a:pos x="0" y="113"/>
                  </a:cxn>
                  <a:cxn ang="0">
                    <a:pos x="70" y="0"/>
                  </a:cxn>
                  <a:cxn ang="0">
                    <a:pos x="87" y="0"/>
                  </a:cxn>
                  <a:cxn ang="0">
                    <a:pos x="156" y="114"/>
                  </a:cxn>
                  <a:cxn ang="0">
                    <a:pos x="132" y="114"/>
                  </a:cxn>
                  <a:cxn ang="0">
                    <a:pos x="121" y="99"/>
                  </a:cxn>
                  <a:cxn ang="0">
                    <a:pos x="36" y="99"/>
                  </a:cxn>
                  <a:cxn ang="0">
                    <a:pos x="27" y="113"/>
                  </a:cxn>
                  <a:cxn ang="0">
                    <a:pos x="0" y="113"/>
                  </a:cxn>
                </a:cxnLst>
                <a:rect l="0" t="0" r="r" b="b"/>
                <a:pathLst>
                  <a:path w="157" h="115">
                    <a:moveTo>
                      <a:pt x="0" y="113"/>
                    </a:moveTo>
                    <a:lnTo>
                      <a:pt x="70" y="0"/>
                    </a:lnTo>
                    <a:lnTo>
                      <a:pt x="87" y="0"/>
                    </a:lnTo>
                    <a:lnTo>
                      <a:pt x="156" y="114"/>
                    </a:lnTo>
                    <a:lnTo>
                      <a:pt x="132" y="114"/>
                    </a:lnTo>
                    <a:lnTo>
                      <a:pt x="121" y="99"/>
                    </a:lnTo>
                    <a:lnTo>
                      <a:pt x="36" y="99"/>
                    </a:lnTo>
                    <a:lnTo>
                      <a:pt x="27" y="113"/>
                    </a:lnTo>
                    <a:lnTo>
                      <a:pt x="0" y="113"/>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10" name="Freeform 17">
                <a:extLst>
                  <a:ext uri="{FF2B5EF4-FFF2-40B4-BE49-F238E27FC236}">
                    <a16:creationId xmlns:a16="http://schemas.microsoft.com/office/drawing/2014/main" id="{0DE9FB0C-0DC4-C222-02FF-F1F332593393}"/>
                  </a:ext>
                </a:extLst>
              </p:cNvPr>
              <p:cNvSpPr>
                <a:spLocks/>
              </p:cNvSpPr>
              <p:nvPr/>
            </p:nvSpPr>
            <p:spPr bwMode="auto">
              <a:xfrm>
                <a:off x="245" y="4260"/>
                <a:ext cx="180" cy="117"/>
              </a:xfrm>
              <a:custGeom>
                <a:avLst/>
                <a:gdLst/>
                <a:ahLst/>
                <a:cxnLst>
                  <a:cxn ang="0">
                    <a:pos x="0" y="0"/>
                  </a:cxn>
                  <a:cxn ang="0">
                    <a:pos x="177" y="0"/>
                  </a:cxn>
                  <a:cxn ang="0">
                    <a:pos x="164" y="25"/>
                  </a:cxn>
                  <a:cxn ang="0">
                    <a:pos x="150" y="25"/>
                  </a:cxn>
                  <a:cxn ang="0">
                    <a:pos x="96" y="116"/>
                  </a:cxn>
                  <a:cxn ang="0">
                    <a:pos x="85" y="116"/>
                  </a:cxn>
                  <a:cxn ang="0">
                    <a:pos x="26" y="25"/>
                  </a:cxn>
                  <a:cxn ang="0">
                    <a:pos x="14" y="25"/>
                  </a:cxn>
                  <a:cxn ang="0">
                    <a:pos x="0" y="0"/>
                  </a:cxn>
                </a:cxnLst>
                <a:rect l="0" t="0" r="r" b="b"/>
                <a:pathLst>
                  <a:path w="178" h="117">
                    <a:moveTo>
                      <a:pt x="0" y="0"/>
                    </a:moveTo>
                    <a:lnTo>
                      <a:pt x="177" y="0"/>
                    </a:lnTo>
                    <a:lnTo>
                      <a:pt x="164" y="25"/>
                    </a:lnTo>
                    <a:lnTo>
                      <a:pt x="150" y="25"/>
                    </a:lnTo>
                    <a:lnTo>
                      <a:pt x="96" y="116"/>
                    </a:lnTo>
                    <a:lnTo>
                      <a:pt x="85" y="116"/>
                    </a:lnTo>
                    <a:lnTo>
                      <a:pt x="26" y="25"/>
                    </a:lnTo>
                    <a:lnTo>
                      <a:pt x="14" y="25"/>
                    </a:lnTo>
                    <a:lnTo>
                      <a:pt x="0" y="0"/>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11" name="Freeform 18">
                <a:extLst>
                  <a:ext uri="{FF2B5EF4-FFF2-40B4-BE49-F238E27FC236}">
                    <a16:creationId xmlns:a16="http://schemas.microsoft.com/office/drawing/2014/main" id="{8EC9EF30-433C-F68E-C8E9-B42B45662804}"/>
                  </a:ext>
                </a:extLst>
              </p:cNvPr>
              <p:cNvSpPr>
                <a:spLocks/>
              </p:cNvSpPr>
              <p:nvPr/>
            </p:nvSpPr>
            <p:spPr bwMode="auto">
              <a:xfrm>
                <a:off x="384" y="4260"/>
                <a:ext cx="159" cy="115"/>
              </a:xfrm>
              <a:custGeom>
                <a:avLst/>
                <a:gdLst/>
                <a:ahLst/>
                <a:cxnLst>
                  <a:cxn ang="0">
                    <a:pos x="0" y="114"/>
                  </a:cxn>
                  <a:cxn ang="0">
                    <a:pos x="69" y="0"/>
                  </a:cxn>
                  <a:cxn ang="0">
                    <a:pos x="88" y="0"/>
                  </a:cxn>
                  <a:cxn ang="0">
                    <a:pos x="102" y="24"/>
                  </a:cxn>
                  <a:cxn ang="0">
                    <a:pos x="90" y="24"/>
                  </a:cxn>
                  <a:cxn ang="0">
                    <a:pos x="130" y="92"/>
                  </a:cxn>
                  <a:cxn ang="0">
                    <a:pos x="143" y="92"/>
                  </a:cxn>
                  <a:cxn ang="0">
                    <a:pos x="158" y="114"/>
                  </a:cxn>
                  <a:cxn ang="0">
                    <a:pos x="0" y="114"/>
                  </a:cxn>
                </a:cxnLst>
                <a:rect l="0" t="0" r="r" b="b"/>
                <a:pathLst>
                  <a:path w="159" h="115">
                    <a:moveTo>
                      <a:pt x="0" y="114"/>
                    </a:moveTo>
                    <a:lnTo>
                      <a:pt x="69" y="0"/>
                    </a:lnTo>
                    <a:lnTo>
                      <a:pt x="88" y="0"/>
                    </a:lnTo>
                    <a:lnTo>
                      <a:pt x="102" y="24"/>
                    </a:lnTo>
                    <a:lnTo>
                      <a:pt x="90" y="24"/>
                    </a:lnTo>
                    <a:lnTo>
                      <a:pt x="130" y="92"/>
                    </a:lnTo>
                    <a:lnTo>
                      <a:pt x="143" y="92"/>
                    </a:lnTo>
                    <a:lnTo>
                      <a:pt x="158" y="114"/>
                    </a:lnTo>
                    <a:lnTo>
                      <a:pt x="0" y="114"/>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grpSp>
      </p:grpSp>
    </p:spTree>
    <p:extLst>
      <p:ext uri="{BB962C8B-B14F-4D97-AF65-F5344CB8AC3E}">
        <p14:creationId xmlns:p14="http://schemas.microsoft.com/office/powerpoint/2010/main" val="3039616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5177E-0299-8401-96BD-A758BC2EDA86}"/>
              </a:ext>
            </a:extLst>
          </p:cNvPr>
          <p:cNvSpPr>
            <a:spLocks noGrp="1"/>
          </p:cNvSpPr>
          <p:nvPr>
            <p:ph type="title"/>
          </p:nvPr>
        </p:nvSpPr>
        <p:spPr/>
        <p:txBody>
          <a:bodyPr/>
          <a:lstStyle/>
          <a:p>
            <a:r>
              <a:rPr lang="en-US" dirty="0"/>
              <a:t>Validation of Revised GOES-19 LUT and Flight Tables</a:t>
            </a:r>
          </a:p>
        </p:txBody>
      </p:sp>
      <p:sp>
        <p:nvSpPr>
          <p:cNvPr id="6" name="Content Placeholder 5">
            <a:extLst>
              <a:ext uri="{FF2B5EF4-FFF2-40B4-BE49-F238E27FC236}">
                <a16:creationId xmlns:a16="http://schemas.microsoft.com/office/drawing/2014/main" id="{E41CAFD6-184C-291A-CA79-C09E53CCD92B}"/>
              </a:ext>
            </a:extLst>
          </p:cNvPr>
          <p:cNvSpPr>
            <a:spLocks noGrp="1"/>
          </p:cNvSpPr>
          <p:nvPr>
            <p:ph sz="half" idx="2"/>
          </p:nvPr>
        </p:nvSpPr>
        <p:spPr>
          <a:xfrm>
            <a:off x="4953000" y="1066800"/>
            <a:ext cx="3886200" cy="5257800"/>
          </a:xfrm>
        </p:spPr>
        <p:txBody>
          <a:bodyPr/>
          <a:lstStyle/>
          <a:p>
            <a:r>
              <a:rPr lang="en-US" sz="2000" dirty="0"/>
              <a:t>This is the first time it has been possible for NCEI to validate updated EHIS flight tables &amp; LUT (from PLT-SEI-002) for Provisional PS-PVR</a:t>
            </a:r>
          </a:p>
          <a:p>
            <a:pPr lvl="1"/>
            <a:r>
              <a:rPr lang="en-US" sz="1800" dirty="0"/>
              <a:t>PHA analysis software</a:t>
            </a:r>
          </a:p>
          <a:p>
            <a:pPr lvl="1"/>
            <a:r>
              <a:rPr lang="en-US" sz="1800" dirty="0"/>
              <a:t>Sufficiently large SEP event during PLT</a:t>
            </a:r>
          </a:p>
          <a:p>
            <a:r>
              <a:rPr lang="en-US" sz="2000" dirty="0"/>
              <a:t>Reprocessed PHA data from SEP event on 09-10 Oct 2024</a:t>
            </a:r>
          </a:p>
          <a:p>
            <a:pPr lvl="1"/>
            <a:r>
              <a:rPr lang="en-US" sz="1800" dirty="0"/>
              <a:t>Prime: analysis reproduces on-orbit PHA calculations</a:t>
            </a:r>
          </a:p>
          <a:p>
            <a:pPr lvl="1"/>
            <a:r>
              <a:rPr lang="en-US" sz="1800" dirty="0"/>
              <a:t>After flight table &amp; LUT revision by ATC, C, N, O peaks line up with LUT peak positions in E1 non-prime &amp; prime histograms </a:t>
            </a:r>
          </a:p>
        </p:txBody>
      </p:sp>
      <p:sp>
        <p:nvSpPr>
          <p:cNvPr id="4" name="Slide Number Placeholder 3">
            <a:extLst>
              <a:ext uri="{FF2B5EF4-FFF2-40B4-BE49-F238E27FC236}">
                <a16:creationId xmlns:a16="http://schemas.microsoft.com/office/drawing/2014/main" id="{529895E5-4958-4D6E-39C1-EEBBA16BE750}"/>
              </a:ext>
            </a:extLst>
          </p:cNvPr>
          <p:cNvSpPr>
            <a:spLocks noGrp="1"/>
          </p:cNvSpPr>
          <p:nvPr>
            <p:ph type="sldNum" sz="quarter" idx="12"/>
          </p:nvPr>
        </p:nvSpPr>
        <p:spPr/>
        <p:txBody>
          <a:bodyPr/>
          <a:lstStyle/>
          <a:p>
            <a:fld id="{615ADB79-25D6-47C0-AB51-22A13A0BBB50}" type="slidenum">
              <a:rPr lang="en-US" altLang="en-US" smtClean="0"/>
              <a:pPr/>
              <a:t>9</a:t>
            </a:fld>
            <a:endParaRPr lang="en-US" altLang="en-US" dirty="0"/>
          </a:p>
        </p:txBody>
      </p:sp>
      <p:sp>
        <p:nvSpPr>
          <p:cNvPr id="15" name="TextBox 14">
            <a:extLst>
              <a:ext uri="{FF2B5EF4-FFF2-40B4-BE49-F238E27FC236}">
                <a16:creationId xmlns:a16="http://schemas.microsoft.com/office/drawing/2014/main" id="{6B86A35F-05E1-A50A-33AA-BACB6FEE4EA4}"/>
              </a:ext>
            </a:extLst>
          </p:cNvPr>
          <p:cNvSpPr txBox="1"/>
          <p:nvPr/>
        </p:nvSpPr>
        <p:spPr>
          <a:xfrm>
            <a:off x="4724400" y="6071970"/>
            <a:ext cx="4038600" cy="307777"/>
          </a:xfrm>
          <a:prstGeom prst="rect">
            <a:avLst/>
          </a:prstGeom>
          <a:noFill/>
        </p:spPr>
        <p:txBody>
          <a:bodyPr wrap="square" rtlCol="0">
            <a:spAutoFit/>
          </a:bodyPr>
          <a:lstStyle/>
          <a:p>
            <a:pPr algn="ctr"/>
            <a:r>
              <a:rPr lang="en-US" sz="1400" dirty="0">
                <a:solidFill>
                  <a:schemeClr val="bg1"/>
                </a:solidFill>
              </a:rPr>
              <a:t>Thanks to Trey Nasser (ATC) for help with this.</a:t>
            </a:r>
          </a:p>
        </p:txBody>
      </p:sp>
      <p:sp>
        <p:nvSpPr>
          <p:cNvPr id="16" name="Footer Placeholder 5">
            <a:extLst>
              <a:ext uri="{FF2B5EF4-FFF2-40B4-BE49-F238E27FC236}">
                <a16:creationId xmlns:a16="http://schemas.microsoft.com/office/drawing/2014/main" id="{52E59D18-7CB3-DABA-CE04-A7E2BF7AF0DE}"/>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prstClr val="white"/>
                </a:solidFill>
              </a:rPr>
              <a:t>These GOES-19 data are preliminary, non-operational data and are undergoing testing. Users bear all responsibility for inspecting the data prior to use and for the manner in which the data are utilized.</a:t>
            </a:r>
          </a:p>
        </p:txBody>
      </p:sp>
      <p:pic>
        <p:nvPicPr>
          <p:cNvPr id="7" name="Content Placeholder 6">
            <a:extLst>
              <a:ext uri="{FF2B5EF4-FFF2-40B4-BE49-F238E27FC236}">
                <a16:creationId xmlns:a16="http://schemas.microsoft.com/office/drawing/2014/main" id="{7705338C-CED5-7DEB-22CB-F8C30F851E0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2400" y="1158081"/>
            <a:ext cx="4724400" cy="4724400"/>
          </a:xfrm>
        </p:spPr>
      </p:pic>
    </p:spTree>
    <p:extLst>
      <p:ext uri="{BB962C8B-B14F-4D97-AF65-F5344CB8AC3E}">
        <p14:creationId xmlns:p14="http://schemas.microsoft.com/office/powerpoint/2010/main" val="29895147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30328</TotalTime>
  <Words>6768</Words>
  <Application>Microsoft Macintosh PowerPoint</Application>
  <PresentationFormat>On-screen Show (4:3)</PresentationFormat>
  <Paragraphs>795</Paragraphs>
  <Slides>60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Courier New</vt:lpstr>
      <vt:lpstr>Symbol</vt:lpstr>
      <vt:lpstr>Times New Roman</vt:lpstr>
      <vt:lpstr>Wingdings</vt:lpstr>
      <vt:lpstr>Custom Design</vt:lpstr>
      <vt:lpstr>Peer Stakeholder-Product Validation Review (PS-PVR)  For the Provisional Maturity of GOES-19 SEISS  EHIS L1b Product</vt:lpstr>
      <vt:lpstr>Outline</vt:lpstr>
      <vt:lpstr>Energetic Heavy Ion Sensor (EHIS)</vt:lpstr>
      <vt:lpstr>Solar Heavy Ions Are Much Less Abundant than He and H</vt:lpstr>
      <vt:lpstr>Galactic Cosmic Rays (GCRs)</vt:lpstr>
      <vt:lpstr>PATH TO PROVISIONAL</vt:lpstr>
      <vt:lpstr>Path to Provisional</vt:lpstr>
      <vt:lpstr>G19 EHIS PLTs Have Successful Outcomes</vt:lpstr>
      <vt:lpstr>Validation of Revised GOES-19 LUT and Flight Tables</vt:lpstr>
      <vt:lpstr>Changes to FM4 EHIS Tables During PLT</vt:lpstr>
      <vt:lpstr>EHIS ADRs</vt:lpstr>
      <vt:lpstr>ADR 1411 Affects GOES-19 </vt:lpstr>
      <vt:lpstr>Path to Provisional - PLPTs</vt:lpstr>
      <vt:lpstr>Product quality assessment</vt:lpstr>
      <vt:lpstr>Solar Particle Events Since G19 SEISS Sensor Activation on 2024-08-22</vt:lpstr>
      <vt:lpstr>Product Quality Assessment</vt:lpstr>
      <vt:lpstr>PLPTs for Provisional</vt:lpstr>
      <vt:lpstr>PLPT-SEI-004:  SEP Cross-Comparison</vt:lpstr>
      <vt:lpstr>PLPT-SEI-004: G19 vs. G16 EHIS Hydrogen H1</vt:lpstr>
      <vt:lpstr>PLPT-SEI-004: G19 vs. G16 EHIS Hydrogen H3</vt:lpstr>
      <vt:lpstr>PLPT-SEI-004: G19 vs. G16 EHIS Helium HE1</vt:lpstr>
      <vt:lpstr>PLPT-SEI-004: EHIS H and He cross-comparisons, L1b (prime) </vt:lpstr>
      <vt:lpstr>PLPT-SEI-004: EHIS H and He cross-comparisons, non-prime </vt:lpstr>
      <vt:lpstr>PLPT-SEI-004: Same Satellite, Different Instruments</vt:lpstr>
      <vt:lpstr>PLPT-SEI-004:  G19 EHIS and SGPS Hydrogen (1)</vt:lpstr>
      <vt:lpstr>PLPT-SEI-004:  G19 EHIS and SGPS Hydrogen (2)</vt:lpstr>
      <vt:lpstr>PLPT-SEI-004:  G19 EHIS and SGPS Helium</vt:lpstr>
      <vt:lpstr>PLPT-SEI-004: Compare G19/EHIS H1 and G19/SGPS P5 16 MeV Proton Fluxes </vt:lpstr>
      <vt:lpstr>PLPT-SEI-004: H Fluence Spectra</vt:lpstr>
      <vt:lpstr>PLPT-SEI-004: He Fluence Spectra, G19 EHIS and SGPS</vt:lpstr>
      <vt:lpstr>PLPT-SEI-004: He Fluence Spectra, G16, G18 and G19 SGPS</vt:lpstr>
      <vt:lpstr>PLT-SEI-004: Comment on Inter-Calibrations</vt:lpstr>
      <vt:lpstr>PLPT-SEI-004: G18 &amp; G19 EHIS L1b,  9-10 Oct 2024, C, N, O and Fe</vt:lpstr>
      <vt:lpstr>PLPT-SEI-004: 09 Oct 2024 06 UT -  10 Oct 2024 22 UT, EHIS SCI-ELF histogram  curve fits and event fluences</vt:lpstr>
      <vt:lpstr>PLPT-SEI-004 Conclusions</vt:lpstr>
      <vt:lpstr>PLPT-SEI-006: Backgrounds</vt:lpstr>
      <vt:lpstr>PLPT-SEI-006: G16 H, 2024-08-23 to 2024-12-31</vt:lpstr>
      <vt:lpstr>PLPT-SEI-006: G18 H, 2024-08-23 to 2024-12-31</vt:lpstr>
      <vt:lpstr>PLPT-SEI-006: G19 H, 2024-08-23 to 2024-12-31</vt:lpstr>
      <vt:lpstr>PLPT-SEI-006: G16 He, 2024-08-23 to 2024-12-31</vt:lpstr>
      <vt:lpstr>PLPT-SEI-006: G18 He, 2024-08-23 to 2024-12-31</vt:lpstr>
      <vt:lpstr>PLPT-SEI-006: G19 He, 2024-08-23 to 2024-12-31</vt:lpstr>
      <vt:lpstr>PLPT-SEI-006: Assessment</vt:lpstr>
      <vt:lpstr>Top Level Evaluation</vt:lpstr>
      <vt:lpstr>PowerPoint Presentation</vt:lpstr>
      <vt:lpstr>Provisional Maturity Assessment</vt:lpstr>
      <vt:lpstr>Provisional Validation</vt:lpstr>
      <vt:lpstr>Provisional Validation</vt:lpstr>
      <vt:lpstr>Path to full Validation Maturity</vt:lpstr>
      <vt:lpstr>Path to Full Validation</vt:lpstr>
      <vt:lpstr>Path to Full Validation - PLPTs</vt:lpstr>
      <vt:lpstr>Path to Full Validation – Risks</vt:lpstr>
      <vt:lpstr>Summary &amp; Recommendations</vt:lpstr>
      <vt:lpstr>Summary</vt:lpstr>
      <vt:lpstr>Recommendation</vt:lpstr>
      <vt:lpstr>Backup charts</vt:lpstr>
      <vt:lpstr>Nomenclature and Flux Units</vt:lpstr>
      <vt:lpstr>EHIS Data Description</vt:lpstr>
      <vt:lpstr>PLPT-SEI-004:  Cross-calibrating Noisy Data</vt:lpstr>
      <vt:lpstr>References</vt:lpstr>
    </vt:vector>
  </TitlesOfParts>
  <Company>NOAA / NESDIS / STAR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Juan Rodriguez</dc:creator>
  <cp:lastModifiedBy>Juan Rodriguez</cp:lastModifiedBy>
  <cp:revision>1141</cp:revision>
  <dcterms:created xsi:type="dcterms:W3CDTF">2017-02-26T14:41:57Z</dcterms:created>
  <dcterms:modified xsi:type="dcterms:W3CDTF">2025-02-06T03:02:13Z</dcterms:modified>
</cp:coreProperties>
</file>