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8"/>
  </p:notesMasterIdLst>
  <p:sldIdLst>
    <p:sldId id="256" r:id="rId2"/>
    <p:sldId id="257" r:id="rId3"/>
    <p:sldId id="663" r:id="rId4"/>
    <p:sldId id="674" r:id="rId5"/>
    <p:sldId id="675" r:id="rId6"/>
    <p:sldId id="67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an Rodriguez" initials="JR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FF9900"/>
    <a:srgbClr val="008000"/>
    <a:srgbClr val="009900"/>
    <a:srgbClr val="FF7C80"/>
    <a:srgbClr val="0000FF"/>
    <a:srgbClr val="006600"/>
    <a:srgbClr val="FF3300"/>
    <a:srgbClr val="CCFFCC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50" autoAdjust="0"/>
    <p:restoredTop sz="94524" autoAdjust="0"/>
  </p:normalViewPr>
  <p:slideViewPr>
    <p:cSldViewPr>
      <p:cViewPr varScale="1">
        <p:scale>
          <a:sx n="52" d="100"/>
          <a:sy n="52" d="100"/>
        </p:scale>
        <p:origin x="1040" y="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B0F8A6-59ED-4CA0-85FA-2B051A81B926}" type="datetimeFigureOut">
              <a:rPr lang="en-US" smtClean="0"/>
              <a:pPr/>
              <a:t>2/14/2025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03C173-D336-4429-BE64-F6CFCEA9010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1317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g2af7a2f609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40" name="Google Shape;40;g2af7a2f609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7" name="Google Shape;4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188914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26124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en-US" dirty="0"/>
              <a:t>2/28/2017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B52BE0-4CA4-4BD3-BC9F-B41F86E8D2E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9095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0632" y="6356350"/>
            <a:ext cx="914400" cy="365125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altLang="en-US" dirty="0"/>
              <a:t>2/28/2017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5ADB79-25D6-47C0-AB51-22A13A0BBB5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87504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en-US" dirty="0"/>
              <a:t>2/28/2017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21078A-E944-47F9-B7BA-CEAF4D47042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62146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le and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7"/>
          <p:cNvSpPr>
            <a:spLocks noGrp="1"/>
          </p:cNvSpPr>
          <p:nvPr>
            <p:ph sz="quarter" idx="12"/>
          </p:nvPr>
        </p:nvSpPr>
        <p:spPr>
          <a:xfrm>
            <a:off x="4680523" y="958850"/>
            <a:ext cx="4111455" cy="52816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31775" indent="-231775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457200" indent="-225425">
              <a:buFont typeface="Arial" panose="020B0604020202020204" pitchFamily="34" charset="0"/>
              <a:buChar char="‒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688975" indent="-231775">
              <a:buFont typeface="Arial" panose="020B0604020202020204" pitchFamily="34" charset="0"/>
              <a:buChar char="•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14400" indent="-225425">
              <a:buFont typeface="Arial" panose="020B0604020202020204" pitchFamily="34" charset="0"/>
              <a:buChar char="‒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353441" y="88777"/>
            <a:ext cx="6675120" cy="727969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0">
                <a:solidFill>
                  <a:srgbClr val="CF10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Content Placeholder 7"/>
          <p:cNvSpPr>
            <a:spLocks noGrp="1"/>
          </p:cNvSpPr>
          <p:nvPr>
            <p:ph sz="quarter" idx="10"/>
          </p:nvPr>
        </p:nvSpPr>
        <p:spPr>
          <a:xfrm>
            <a:off x="354013" y="958850"/>
            <a:ext cx="4111455" cy="52816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31775" indent="-231775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457200" indent="-225425">
              <a:buFont typeface="Arial" panose="020B0604020202020204" pitchFamily="34" charset="0"/>
              <a:buChar char="‒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688975" indent="-231775">
              <a:buFont typeface="Arial" panose="020B0604020202020204" pitchFamily="34" charset="0"/>
              <a:buChar char="•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14400" indent="-225425">
              <a:buFont typeface="Arial" panose="020B0604020202020204" pitchFamily="34" charset="0"/>
              <a:buChar char="‒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01324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353441" y="88777"/>
            <a:ext cx="6675120" cy="727969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0">
                <a:solidFill>
                  <a:srgbClr val="CF10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51667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 descr="Mandt_SOO-DOH-Presentation_NO-TEXT_5.jp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itle Placeholder 1"/>
          <p:cNvSpPr>
            <a:spLocks noGrp="1"/>
          </p:cNvSpPr>
          <p:nvPr>
            <p:ph type="title"/>
          </p:nvPr>
        </p:nvSpPr>
        <p:spPr bwMode="auto">
          <a:xfrm>
            <a:off x="1371600" y="128337"/>
            <a:ext cx="6408821" cy="968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465263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0632" y="6356350"/>
            <a:ext cx="914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altLang="en-US" dirty="0"/>
              <a:t>2/28/2017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22421" y="6356350"/>
            <a:ext cx="73312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dirty="0"/>
              <a:t>These GOES-16 data are preliminary, non-operational data and are undergoing testing. </a:t>
            </a:r>
          </a:p>
          <a:p>
            <a:pPr>
              <a:defRPr/>
            </a:pPr>
            <a:r>
              <a:rPr lang="en-US" dirty="0"/>
              <a:t>Users bear all responsibility for inspecting the data prior to use and for the manner in which the data are utilized.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3662" y="6356350"/>
            <a:ext cx="681791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9D60F4D7-1FAC-41F5-8B13-40B192A29539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00364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</p:sldLayoutIdLst>
  <p:hf hd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bg1"/>
          </a:solidFill>
          <a:latin typeface="+mj-lt"/>
          <a:ea typeface="MS PGothic" panose="020B0600070205080204" pitchFamily="34" charset="-128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panose="020F0502020204030204" pitchFamily="34" charset="0"/>
          <a:ea typeface="MS PGothic" panose="020B0600070205080204" pitchFamily="34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panose="020F0502020204030204" pitchFamily="34" charset="0"/>
          <a:ea typeface="MS PGothic" panose="020B0600070205080204" pitchFamily="34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panose="020F0502020204030204" pitchFamily="34" charset="0"/>
          <a:ea typeface="MS PGothic" panose="020B0600070205080204" pitchFamily="34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panose="020F0502020204030204" pitchFamily="34" charset="0"/>
          <a:ea typeface="MS PGothic" panose="020B0600070205080204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  <a:ea typeface="MS PGothic" panose="020B0600070205080204" pitchFamily="34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  <a:ea typeface="MS PGothic" panose="020B0600070205080204" pitchFamily="34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  <a:ea typeface="MS PGothic" panose="020B0600070205080204" pitchFamily="34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  <a:ea typeface="MS PGothic" panose="020B0600070205080204" pitchFamily="34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v"/>
        <a:defRPr sz="3200" kern="1200">
          <a:solidFill>
            <a:schemeClr val="bg1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Courier New" pitchFamily="49" charset="0"/>
        <a:buChar char="o"/>
        <a:defRPr sz="2000" kern="1200">
          <a:solidFill>
            <a:schemeClr val="bg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bg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g2af7a2f6099_0_0"/>
          <p:cNvSpPr txBox="1">
            <a:spLocks noGrp="1"/>
          </p:cNvSpPr>
          <p:nvPr>
            <p:ph type="ctrTitle"/>
          </p:nvPr>
        </p:nvSpPr>
        <p:spPr>
          <a:xfrm>
            <a:off x="544288" y="1676400"/>
            <a:ext cx="8055300" cy="21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</a:pPr>
            <a:r>
              <a:rPr lang="en-US" sz="2800" b="0" i="0" u="none" strike="noStrike" cap="none" noProof="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Peer Stakeholder-Product Validation Review (PS-PVR) </a:t>
            </a:r>
            <a:br>
              <a:rPr lang="en-US" sz="2000" b="0" i="0" u="none" strike="noStrike" cap="none" noProof="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US" sz="2000" b="0" i="0" u="none" strike="noStrike" cap="none" noProof="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4400" b="0" i="0" u="none" strike="noStrike" cap="none" noProof="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G19 </a:t>
            </a:r>
            <a:r>
              <a:rPr lang="en-US" sz="4400" noProof="0" dirty="0"/>
              <a:t>MPS-Hi </a:t>
            </a:r>
            <a:r>
              <a:rPr lang="en-US" sz="4400" b="0" i="0" u="none" strike="noStrike" cap="none" noProof="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Provisional Validation</a:t>
            </a:r>
            <a:br>
              <a:rPr lang="en-US" sz="4400" b="0" i="0" u="none" strike="noStrike" cap="none" noProof="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4400" b="0" i="0" u="none" strike="noStrike" cap="none" noProof="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SWPC Overview</a:t>
            </a:r>
            <a:endParaRPr lang="en-US" sz="2800" noProof="0" dirty="0"/>
          </a:p>
        </p:txBody>
      </p:sp>
      <p:sp>
        <p:nvSpPr>
          <p:cNvPr id="43" name="Google Shape;43;g2af7a2f6099_0_0"/>
          <p:cNvSpPr txBox="1">
            <a:spLocks noGrp="1"/>
          </p:cNvSpPr>
          <p:nvPr>
            <p:ph type="subTitle" idx="1"/>
          </p:nvPr>
        </p:nvSpPr>
        <p:spPr>
          <a:xfrm>
            <a:off x="522512" y="3810000"/>
            <a:ext cx="8077200" cy="243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40"/>
              <a:buFont typeface="Noto Sans Symbols"/>
              <a:buNone/>
            </a:pPr>
            <a:endParaRPr lang="en-US" sz="2800" b="0" i="0" u="none" strike="noStrike" cap="none" noProof="0" dirty="0">
              <a:solidFill>
                <a:srgbClr val="FFFF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80000"/>
              </a:lnSpc>
              <a:spcBef>
                <a:spcPts val="448"/>
              </a:spcBef>
              <a:spcAft>
                <a:spcPts val="0"/>
              </a:spcAft>
              <a:buClr>
                <a:srgbClr val="FFFF00"/>
              </a:buClr>
              <a:buSzPts val="2240"/>
              <a:buFont typeface="Noto Sans Symbols"/>
              <a:buNone/>
            </a:pPr>
            <a:r>
              <a:rPr lang="en-US" sz="2800" noProof="0" dirty="0">
                <a:solidFill>
                  <a:srgbClr val="FFFF00"/>
                </a:solidFill>
              </a:rPr>
              <a:t>February 14</a:t>
            </a:r>
            <a:r>
              <a:rPr lang="en-US" sz="2800" b="0" i="0" u="none" strike="noStrike" cap="none" noProof="0" dirty="0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, 202</a:t>
            </a:r>
            <a:r>
              <a:rPr lang="en-US" sz="2800" noProof="0" dirty="0">
                <a:solidFill>
                  <a:srgbClr val="FFFF00"/>
                </a:solidFill>
              </a:rPr>
              <a:t>5</a:t>
            </a:r>
            <a:endParaRPr lang="en-US" sz="2800" noProof="0" dirty="0"/>
          </a:p>
          <a:p>
            <a:pPr marL="0" marR="0" lvl="0" indent="0" algn="ctr" rtl="0">
              <a:lnSpc>
                <a:spcPct val="80000"/>
              </a:lnSpc>
              <a:spcBef>
                <a:spcPts val="448"/>
              </a:spcBef>
              <a:spcAft>
                <a:spcPts val="0"/>
              </a:spcAft>
              <a:buClr>
                <a:srgbClr val="FFFF00"/>
              </a:buClr>
              <a:buSzPts val="2240"/>
              <a:buFont typeface="Noto Sans Symbols"/>
              <a:buNone/>
            </a:pPr>
            <a:endParaRPr lang="en-US" sz="2800" b="0" i="0" u="none" strike="noStrike" cap="none" noProof="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80000"/>
              </a:lnSpc>
              <a:spcBef>
                <a:spcPts val="406"/>
              </a:spcBef>
              <a:spcAft>
                <a:spcPts val="0"/>
              </a:spcAft>
              <a:buClr>
                <a:srgbClr val="FF9900"/>
              </a:buClr>
              <a:buSzPts val="2029"/>
              <a:buNone/>
            </a:pPr>
            <a:r>
              <a:rPr lang="en-US" sz="2800" b="0" i="0" u="none" strike="noStrike" cap="none" noProof="0" dirty="0">
                <a:solidFill>
                  <a:srgbClr val="FF9900"/>
                </a:solidFill>
                <a:latin typeface="Calibri"/>
                <a:ea typeface="Calibri"/>
                <a:cs typeface="Calibri"/>
                <a:sym typeface="Calibri"/>
              </a:rPr>
              <a:t>Presenter</a:t>
            </a:r>
            <a:r>
              <a:rPr lang="en-US" sz="2800" noProof="0" dirty="0">
                <a:solidFill>
                  <a:srgbClr val="FF9900"/>
                </a:solidFill>
              </a:rPr>
              <a:t>: Steve Hill</a:t>
            </a:r>
            <a:endParaRPr lang="en-US" sz="2800" noProof="0" dirty="0"/>
          </a:p>
        </p:txBody>
      </p:sp>
      <p:sp>
        <p:nvSpPr>
          <p:cNvPr id="44" name="Google Shape;44;g2af7a2f6099_0_0"/>
          <p:cNvSpPr txBox="1"/>
          <p:nvPr/>
        </p:nvSpPr>
        <p:spPr>
          <a:xfrm>
            <a:off x="1287379" y="6361671"/>
            <a:ext cx="66375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0" i="0" u="none" strike="noStrike" cap="none" noProof="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These GOES-19 data are preliminary, non-operational data and are undergoing testing. Users bear all responsibility for inspecting the data prior to use and for the manner in which the data are utilized.</a:t>
            </a:r>
            <a:endParaRPr lang="en-US" sz="1400" b="0" i="0" u="none" strike="noStrike" cap="none" noProof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"/>
          <p:cNvSpPr txBox="1">
            <a:spLocks noGrp="1"/>
          </p:cNvSpPr>
          <p:nvPr>
            <p:ph type="title"/>
          </p:nvPr>
        </p:nvSpPr>
        <p:spPr>
          <a:xfrm>
            <a:off x="1371600" y="326774"/>
            <a:ext cx="6408821" cy="9686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3200" b="1" noProof="0" dirty="0"/>
              <a:t>G19 MPS-Hi Provisional Validation </a:t>
            </a:r>
            <a:br>
              <a:rPr lang="en-US" sz="3200" b="1" noProof="0" dirty="0"/>
            </a:br>
            <a:r>
              <a:rPr lang="en-US" sz="3200" b="1" noProof="0" dirty="0"/>
              <a:t>SWPC Overview</a:t>
            </a:r>
          </a:p>
        </p:txBody>
      </p:sp>
      <p:sp>
        <p:nvSpPr>
          <p:cNvPr id="50" name="Google Shape;50;p1"/>
          <p:cNvSpPr txBox="1">
            <a:spLocks noGrp="1"/>
          </p:cNvSpPr>
          <p:nvPr>
            <p:ph type="sldNum" idx="12"/>
          </p:nvPr>
        </p:nvSpPr>
        <p:spPr>
          <a:xfrm>
            <a:off x="8253662" y="6356350"/>
            <a:ext cx="68179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noProof="0"/>
              <a:t>2</a:t>
            </a:fld>
            <a:endParaRPr lang="en-US" noProof="0" dirty="0"/>
          </a:p>
        </p:txBody>
      </p:sp>
      <p:sp>
        <p:nvSpPr>
          <p:cNvPr id="51" name="Google Shape;51;p1"/>
          <p:cNvSpPr txBox="1">
            <a:spLocks noGrp="1"/>
          </p:cNvSpPr>
          <p:nvPr>
            <p:ph type="body" idx="1"/>
          </p:nvPr>
        </p:nvSpPr>
        <p:spPr>
          <a:xfrm>
            <a:off x="381000" y="1676400"/>
            <a:ext cx="8478300" cy="4679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7500" lnSpcReduction="20000"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US" sz="3600" noProof="0" dirty="0">
                <a:latin typeface="Arial"/>
                <a:ea typeface="Arial"/>
                <a:cs typeface="Arial"/>
                <a:sym typeface="Arial"/>
              </a:rPr>
              <a:t>Instrument</a:t>
            </a:r>
          </a:p>
          <a:p>
            <a:pPr lvl="1" indent="-342900">
              <a:spcBef>
                <a:spcPts val="60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US" sz="3200" dirty="0">
                <a:sym typeface="Arial"/>
              </a:rPr>
              <a:t>Provides data for critical &gt;2 MeV electron alert at 1000 pfu</a:t>
            </a:r>
          </a:p>
          <a:p>
            <a:pPr marL="34290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US" sz="3600" noProof="0" dirty="0">
                <a:latin typeface="Arial"/>
                <a:ea typeface="Arial"/>
                <a:cs typeface="Arial"/>
                <a:sym typeface="Arial"/>
              </a:rPr>
              <a:t>Primary Uses</a:t>
            </a:r>
          </a:p>
          <a:p>
            <a:pPr marL="742950" lvl="1" indent="-2984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00"/>
              <a:buChar char="–"/>
            </a:pPr>
            <a:r>
              <a:rPr lang="en-US" sz="3200" noProof="0" dirty="0"/>
              <a:t>Satellite industry: </a:t>
            </a:r>
            <a:r>
              <a:rPr lang="en-US" sz="3200" dirty="0"/>
              <a:t>Deep</a:t>
            </a:r>
            <a:r>
              <a:rPr lang="en-US" sz="3200" noProof="0" dirty="0"/>
              <a:t> Charging</a:t>
            </a:r>
          </a:p>
          <a:p>
            <a:pPr marL="34290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US" sz="3600" noProof="0" dirty="0">
                <a:latin typeface="Arial"/>
                <a:ea typeface="Arial"/>
                <a:cs typeface="Arial"/>
                <a:sym typeface="Arial"/>
              </a:rPr>
              <a:t>Requirements </a:t>
            </a:r>
          </a:p>
          <a:p>
            <a:pPr marL="742950" lvl="1" indent="-2984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00"/>
              <a:buChar char="–"/>
            </a:pPr>
            <a:r>
              <a:rPr lang="en-US" sz="3200" noProof="0" dirty="0"/>
              <a:t>Derived from 2002 user-requirements workshop</a:t>
            </a:r>
          </a:p>
          <a:p>
            <a:pPr marL="34290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US" sz="3600" noProof="0" dirty="0">
                <a:latin typeface="Arial"/>
                <a:ea typeface="Arial"/>
                <a:cs typeface="Arial"/>
                <a:sym typeface="Arial"/>
              </a:rPr>
              <a:t>Supported by </a:t>
            </a:r>
          </a:p>
          <a:p>
            <a:pPr marL="742950" lvl="1" indent="-2984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00"/>
              <a:buChar char="–"/>
            </a:pPr>
            <a:r>
              <a:rPr lang="en-US" sz="3200" noProof="0" dirty="0"/>
              <a:t>2017 Abt Report: Space Weather Economic Impacts</a:t>
            </a:r>
          </a:p>
          <a:p>
            <a:pPr marL="742950" lvl="1" indent="-2984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00"/>
              <a:buChar char="–"/>
            </a:pPr>
            <a:r>
              <a:rPr lang="en-US" sz="3200" noProof="0" dirty="0"/>
              <a:t>National Space Weather Strategy and Action Plan</a:t>
            </a:r>
          </a:p>
          <a:p>
            <a:pPr marL="742950" lvl="1" indent="-298450" algn="l" rtl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SzPts val="2000"/>
              <a:buChar char="–"/>
            </a:pPr>
            <a:r>
              <a:rPr lang="en-US" noProof="0" dirty="0">
                <a:latin typeface="Arial"/>
                <a:cs typeface="Arial"/>
              </a:rPr>
              <a:t>2023 Satellite Environment Testbed Exercise</a:t>
            </a:r>
          </a:p>
        </p:txBody>
      </p:sp>
    </p:spTree>
    <p:extLst>
      <p:ext uri="{BB962C8B-B14F-4D97-AF65-F5344CB8AC3E}">
        <p14:creationId xmlns:p14="http://schemas.microsoft.com/office/powerpoint/2010/main" val="2080532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ADB79-25D6-47C0-AB51-22A13A0BBB50}" type="slidenum">
              <a:rPr lang="en-US" altLang="en-US" smtClean="0"/>
              <a:pPr/>
              <a:t>3</a:t>
            </a:fld>
            <a:endParaRPr lang="en-US" alt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371600" y="228600"/>
            <a:ext cx="6408821" cy="968626"/>
          </a:xfrm>
        </p:spPr>
        <p:txBody>
          <a:bodyPr/>
          <a:lstStyle/>
          <a:p>
            <a:r>
              <a:rPr lang="en-US" sz="3200" b="1" dirty="0"/>
              <a:t>Space Weather Economic Impacts</a:t>
            </a:r>
            <a:br>
              <a:rPr lang="en-US" sz="3200" b="1" dirty="0"/>
            </a:br>
            <a:r>
              <a:rPr lang="en-US" sz="2000" b="1" dirty="0" err="1"/>
              <a:t>Abt</a:t>
            </a:r>
            <a:r>
              <a:rPr lang="en-US" sz="2000" b="1" dirty="0"/>
              <a:t> Associates, 2017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985210" y="1488805"/>
            <a:ext cx="5181600" cy="4149995"/>
            <a:chOff x="1905000" y="2541743"/>
            <a:chExt cx="5181600" cy="4149995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905000" y="2541743"/>
              <a:ext cx="5181600" cy="4149995"/>
            </a:xfrm>
            <a:prstGeom prst="rect">
              <a:avLst/>
            </a:prstGeom>
          </p:spPr>
        </p:pic>
        <p:sp>
          <p:nvSpPr>
            <p:cNvPr id="8" name="Oval 7"/>
            <p:cNvSpPr/>
            <p:nvPr/>
          </p:nvSpPr>
          <p:spPr>
            <a:xfrm>
              <a:off x="3532441" y="3048000"/>
              <a:ext cx="1587827" cy="392334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3739535" y="3867702"/>
              <a:ext cx="1080074" cy="484909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2755573" y="5943600"/>
              <a:ext cx="1524000" cy="533400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708819" y="5706302"/>
            <a:ext cx="8381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MPS-Hi measures a component of the in-situ radiation environment responsible for spacecraft charging that can result in satellite-system anomalies and failure</a:t>
            </a:r>
          </a:p>
        </p:txBody>
      </p:sp>
    </p:spTree>
    <p:extLst>
      <p:ext uri="{BB962C8B-B14F-4D97-AF65-F5344CB8AC3E}">
        <p14:creationId xmlns:p14="http://schemas.microsoft.com/office/powerpoint/2010/main" val="4162569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1078A-E944-47F9-B7BA-CEAF4D470424}" type="slidenum">
              <a:rPr lang="en-US" altLang="en-US" smtClean="0"/>
              <a:pPr/>
              <a:t>4</a:t>
            </a:fld>
            <a:endParaRPr lang="en-US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33400" y="4724400"/>
            <a:ext cx="838199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Defensive Investments: “… to protect the integrity of satellites from high cumulative radiation dosages and from anomalous satellite behaviors that can be caused by surface- and deep-dielectric charging.”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Mitigating Actions: “Assessment conducted after any anomalous satellite behavior”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63" y="2104713"/>
            <a:ext cx="8697539" cy="223868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917089" y="1610380"/>
            <a:ext cx="34837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Satellite Impact Matrix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371600" y="228600"/>
            <a:ext cx="6408821" cy="968626"/>
          </a:xfrm>
          <a:prstGeom prst="rect">
            <a:avLst/>
          </a:prstGeom>
        </p:spPr>
        <p:txBody>
          <a:bodyPr/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bg1"/>
                </a:solidFill>
                <a:latin typeface="+mj-lt"/>
                <a:ea typeface="MS PGothic" panose="020B0600070205080204" pitchFamily="34" charset="-128"/>
                <a:cs typeface="+mj-cs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sz="3200" b="1" dirty="0"/>
              <a:t>Space Weather Economic Impacts</a:t>
            </a:r>
            <a:br>
              <a:rPr lang="en-US" sz="3200" b="1" dirty="0"/>
            </a:br>
            <a:r>
              <a:rPr lang="en-US" sz="2000" b="1" dirty="0"/>
              <a:t>Abt Associates, 2017</a:t>
            </a:r>
          </a:p>
        </p:txBody>
      </p:sp>
    </p:spTree>
    <p:extLst>
      <p:ext uri="{BB962C8B-B14F-4D97-AF65-F5344CB8AC3E}">
        <p14:creationId xmlns:p14="http://schemas.microsoft.com/office/powerpoint/2010/main" val="3120329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1078A-E944-47F9-B7BA-CEAF4D470424}" type="slidenum">
              <a:rPr lang="en-US" altLang="en-US" smtClean="0"/>
              <a:pPr/>
              <a:t>5</a:t>
            </a:fld>
            <a:endParaRPr lang="en-US" altLang="en-US" dirty="0"/>
          </a:p>
        </p:txBody>
      </p:sp>
      <p:pic>
        <p:nvPicPr>
          <p:cNvPr id="1026" name="Picture 2" descr="https://lh4.googleusercontent.com/TESuLDWV2dljMDLDq8T0bf18-uEWEowWuoPBsslDjMW380k8giOQI4nCu6fkcecbUyT_-OD8hUWWDmlJ09bbtS2BNTSkgXFH98NTAeKU5dAq8LPQiv8yzbmPWmAd7TBB_pRr5ZzqFMbg3e43P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8673" y="1435649"/>
            <a:ext cx="3476780" cy="443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53482" y="2209800"/>
            <a:ext cx="4588043" cy="203132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Action 2.11.6</a:t>
            </a:r>
            <a:r>
              <a:rPr lang="en-US" dirty="0"/>
              <a:t>: DOC, in coordination with NASA and DoD, develop a plan for a robust real-time assimilative environmental specification model such that it supports 1) </a:t>
            </a:r>
            <a:r>
              <a:rPr lang="en-US" dirty="0" err="1"/>
              <a:t>Nowcasting</a:t>
            </a:r>
            <a:r>
              <a:rPr lang="en-US" dirty="0"/>
              <a:t> of the space environment, and 2) </a:t>
            </a:r>
            <a:r>
              <a:rPr lang="en-US" b="1" dirty="0"/>
              <a:t>Analysis and attribution of spacecraft anomalies due to routine and extreme space weather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199" y="4495800"/>
            <a:ext cx="4588043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MPS-HI will be an important data source for this data assimilative environmental model 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371601" y="356937"/>
            <a:ext cx="6248400" cy="633663"/>
          </a:xfrm>
          <a:prstGeom prst="rect">
            <a:avLst/>
          </a:prstGeom>
        </p:spPr>
        <p:txBody>
          <a:bodyPr/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bg1"/>
                </a:solidFill>
                <a:latin typeface="+mj-lt"/>
                <a:ea typeface="MS PGothic" panose="020B0600070205080204" pitchFamily="34" charset="-128"/>
                <a:cs typeface="+mj-cs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sz="3200" b="1" dirty="0"/>
              <a:t>National Space Weather Strategy and Action Plan</a:t>
            </a:r>
          </a:p>
        </p:txBody>
      </p:sp>
    </p:spTree>
    <p:extLst>
      <p:ext uri="{BB962C8B-B14F-4D97-AF65-F5344CB8AC3E}">
        <p14:creationId xmlns:p14="http://schemas.microsoft.com/office/powerpoint/2010/main" val="15034964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101852"/>
            <a:ext cx="6629400" cy="968626"/>
          </a:xfrm>
        </p:spPr>
        <p:txBody>
          <a:bodyPr/>
          <a:lstStyle/>
          <a:p>
            <a:r>
              <a:rPr lang="en-US" sz="3200" b="1" noProof="0" dirty="0"/>
              <a:t>G19 MPS-Hi Provisional Validation PS-PVR SWPC Summary</a:t>
            </a:r>
            <a:endParaRPr lang="en-US" sz="3200" b="1" noProof="0" dirty="0">
              <a:solidFill>
                <a:srgbClr val="FFFF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0245" y="1524000"/>
            <a:ext cx="8696475" cy="4749186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0"/>
              </a:spcBef>
              <a:spcAft>
                <a:spcPts val="1200"/>
              </a:spcAft>
              <a:buSzPct val="100000"/>
              <a:buFont typeface="Arial" charset="0"/>
              <a:buChar char="•"/>
            </a:pPr>
            <a:r>
              <a:rPr lang="en-US" sz="2800" noProof="0" dirty="0"/>
              <a:t>MPS-Hi maintains the critical capability to provide &gt;2 MeV electron alerts warning of the potential for deep charging events</a:t>
            </a:r>
          </a:p>
          <a:p>
            <a:pPr>
              <a:spcBef>
                <a:spcPts val="0"/>
              </a:spcBef>
              <a:spcAft>
                <a:spcPts val="1200"/>
              </a:spcAft>
              <a:buSzPct val="100000"/>
              <a:buFont typeface="Arial" charset="0"/>
              <a:buChar char="•"/>
            </a:pPr>
            <a:r>
              <a:rPr lang="en-US" sz="2800" noProof="0" dirty="0"/>
              <a:t>SWPC concurs with NCEI’s recommendation for MPS-Hi to transition to Provisional Validation status.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SzPct val="100000"/>
              <a:buFont typeface="Arial" charset="0"/>
              <a:buChar char="•"/>
            </a:pPr>
            <a:r>
              <a:rPr lang="en-US" sz="2600" noProof="0" dirty="0"/>
              <a:t>ADR 863 is important to ensure continuity of MPS-Hi measurements in the event of SGPS failure.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SzPct val="100000"/>
              <a:buFont typeface="Arial" charset="0"/>
              <a:buChar char="•"/>
            </a:pPr>
            <a:r>
              <a:rPr lang="en-US" sz="2600" noProof="0" dirty="0"/>
              <a:t>MPS-Hi – SGPS channel disagreement and possible degradation of MPS-Hi proton channels should be further investigated.</a:t>
            </a:r>
          </a:p>
          <a:p>
            <a:pPr>
              <a:spcBef>
                <a:spcPts val="0"/>
              </a:spcBef>
              <a:spcAft>
                <a:spcPts val="1200"/>
              </a:spcAft>
              <a:buSzPct val="100000"/>
              <a:buFont typeface="Arial" charset="0"/>
              <a:buChar char="•"/>
            </a:pPr>
            <a:r>
              <a:rPr lang="en-US" sz="2800" noProof="0" dirty="0"/>
              <a:t>SWPC is highly appreciative of the excellent work and diligence provided by NCEI, as well as the support provided by ATC and the entire GOES project</a:t>
            </a:r>
          </a:p>
        </p:txBody>
      </p:sp>
    </p:spTree>
    <p:extLst>
      <p:ext uri="{BB962C8B-B14F-4D97-AF65-F5344CB8AC3E}">
        <p14:creationId xmlns:p14="http://schemas.microsoft.com/office/powerpoint/2010/main" val="3919252588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17096</TotalTime>
  <Words>375</Words>
  <Application>Microsoft Office PowerPoint</Application>
  <PresentationFormat>On-screen Show (4:3)</PresentationFormat>
  <Paragraphs>37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Courier New</vt:lpstr>
      <vt:lpstr>Noto Sans Symbols</vt:lpstr>
      <vt:lpstr>Wingdings</vt:lpstr>
      <vt:lpstr>Custom Design</vt:lpstr>
      <vt:lpstr>Peer Stakeholder-Product Validation Review (PS-PVR)   G19 MPS-Hi Provisional Validation SWPC Overview</vt:lpstr>
      <vt:lpstr>G19 MPS-Hi Provisional Validation  SWPC Overview</vt:lpstr>
      <vt:lpstr>Space Weather Economic Impacts Abt Associates, 2017</vt:lpstr>
      <vt:lpstr>PowerPoint Presentation</vt:lpstr>
      <vt:lpstr>PowerPoint Presentation</vt:lpstr>
      <vt:lpstr>G19 MPS-Hi Provisional Validation PS-PVR SWPC Summary</vt:lpstr>
    </vt:vector>
  </TitlesOfParts>
  <Company>NOAA / NESDIS / STAR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Xiangqian Wu</dc:creator>
  <cp:lastModifiedBy>Steven Hill</cp:lastModifiedBy>
  <cp:revision>332</cp:revision>
  <cp:lastPrinted>2018-07-10T13:08:28Z</cp:lastPrinted>
  <dcterms:created xsi:type="dcterms:W3CDTF">2017-02-26T14:41:57Z</dcterms:created>
  <dcterms:modified xsi:type="dcterms:W3CDTF">2025-02-14T15:49:12Z</dcterms:modified>
</cp:coreProperties>
</file>