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3"/>
  </p:notesMasterIdLst>
  <p:sldIdLst>
    <p:sldId id="880" r:id="rId2"/>
    <p:sldId id="258" r:id="rId3"/>
    <p:sldId id="988" r:id="rId4"/>
    <p:sldId id="670" r:id="rId5"/>
    <p:sldId id="989" r:id="rId6"/>
    <p:sldId id="972" r:id="rId7"/>
    <p:sldId id="1010" r:id="rId8"/>
    <p:sldId id="522" r:id="rId9"/>
    <p:sldId id="995" r:id="rId10"/>
    <p:sldId id="307" r:id="rId11"/>
    <p:sldId id="996" r:id="rId12"/>
    <p:sldId id="997" r:id="rId13"/>
    <p:sldId id="998" r:id="rId14"/>
    <p:sldId id="999" r:id="rId15"/>
    <p:sldId id="1000" r:id="rId16"/>
    <p:sldId id="935" r:id="rId17"/>
    <p:sldId id="974" r:id="rId18"/>
    <p:sldId id="975" r:id="rId19"/>
    <p:sldId id="987" r:id="rId20"/>
    <p:sldId id="793" r:id="rId21"/>
    <p:sldId id="717" r:id="rId22"/>
    <p:sldId id="833" r:id="rId23"/>
    <p:sldId id="834" r:id="rId24"/>
    <p:sldId id="994" r:id="rId25"/>
    <p:sldId id="719" r:id="rId26"/>
    <p:sldId id="937" r:id="rId27"/>
    <p:sldId id="936" r:id="rId28"/>
    <p:sldId id="938" r:id="rId29"/>
    <p:sldId id="1007" r:id="rId30"/>
    <p:sldId id="940" r:id="rId31"/>
    <p:sldId id="1001" r:id="rId32"/>
    <p:sldId id="1002" r:id="rId33"/>
    <p:sldId id="1003" r:id="rId34"/>
    <p:sldId id="1004" r:id="rId35"/>
    <p:sldId id="1005" r:id="rId36"/>
    <p:sldId id="966" r:id="rId37"/>
    <p:sldId id="941" r:id="rId38"/>
    <p:sldId id="942" r:id="rId39"/>
    <p:sldId id="944" r:id="rId40"/>
    <p:sldId id="945" r:id="rId41"/>
    <p:sldId id="946" r:id="rId42"/>
    <p:sldId id="1006" r:id="rId43"/>
    <p:sldId id="985" r:id="rId44"/>
    <p:sldId id="1008" r:id="rId45"/>
    <p:sldId id="1009" r:id="rId46"/>
    <p:sldId id="947" r:id="rId47"/>
    <p:sldId id="948" r:id="rId48"/>
    <p:sldId id="949" r:id="rId49"/>
    <p:sldId id="950" r:id="rId50"/>
    <p:sldId id="951" r:id="rId51"/>
    <p:sldId id="953" r:id="rId52"/>
    <p:sldId id="959" r:id="rId53"/>
    <p:sldId id="960" r:id="rId54"/>
    <p:sldId id="795" r:id="rId55"/>
    <p:sldId id="933" r:id="rId56"/>
    <p:sldId id="538" r:id="rId57"/>
    <p:sldId id="551" r:id="rId58"/>
    <p:sldId id="576" r:id="rId59"/>
    <p:sldId id="662" r:id="rId60"/>
    <p:sldId id="934" r:id="rId61"/>
    <p:sldId id="929" r:id="rId62"/>
    <p:sldId id="930" r:id="rId63"/>
    <p:sldId id="932" r:id="rId64"/>
    <p:sldId id="901" r:id="rId65"/>
    <p:sldId id="577" r:id="rId66"/>
    <p:sldId id="657" r:id="rId67"/>
    <p:sldId id="548" r:id="rId68"/>
    <p:sldId id="1020" r:id="rId69"/>
    <p:sldId id="1021" r:id="rId70"/>
    <p:sldId id="1022" r:id="rId71"/>
    <p:sldId id="1023" r:id="rId72"/>
    <p:sldId id="1024" r:id="rId73"/>
    <p:sldId id="1025" r:id="rId74"/>
    <p:sldId id="1011" r:id="rId75"/>
    <p:sldId id="1013" r:id="rId76"/>
    <p:sldId id="1014" r:id="rId77"/>
    <p:sldId id="1015" r:id="rId78"/>
    <p:sldId id="1016" r:id="rId79"/>
    <p:sldId id="1017" r:id="rId80"/>
    <p:sldId id="1018" r:id="rId81"/>
    <p:sldId id="1019"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Rodriguez" initials="JR" lastIdx="2" clrIdx="0">
    <p:extLst>
      <p:ext uri="{19B8F6BF-5375-455C-9EA6-DF929625EA0E}">
        <p15:presenceInfo xmlns:p15="http://schemas.microsoft.com/office/powerpoint/2012/main" userId="S-1-5-21-2352823706-2924403312-716997183-1511" providerId="AD"/>
      </p:ext>
    </p:extLst>
  </p:cmAuthor>
  <p:cmAuthor id="2" name="Fulbright, Jon P. (GSFC-416.0)[COLUMBUS TECHNOLOGIES AND SERVICES INC]" initials="FJP(TASI" lastIdx="8" clrIdx="1">
    <p:extLst>
      <p:ext uri="{19B8F6BF-5375-455C-9EA6-DF929625EA0E}">
        <p15:presenceInfo xmlns:p15="http://schemas.microsoft.com/office/powerpoint/2012/main" userId="S-1-5-21-330711430-3775241029-4075259233-578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FF66"/>
    <a:srgbClr val="00B050"/>
    <a:srgbClr val="0000FF"/>
    <a:srgbClr val="FF7C80"/>
    <a:srgbClr val="FF679A"/>
    <a:srgbClr val="FF6699"/>
    <a:srgbClr val="640000"/>
    <a:srgbClr val="57D3FF"/>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2" autoAdjust="0"/>
    <p:restoredTop sz="92354" autoAdjust="0"/>
  </p:normalViewPr>
  <p:slideViewPr>
    <p:cSldViewPr>
      <p:cViewPr varScale="1">
        <p:scale>
          <a:sx n="86" d="100"/>
          <a:sy n="86" d="100"/>
        </p:scale>
        <p:origin x="4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0F8A6-59ED-4CA0-85FA-2B051A81B926}" type="datetimeFigureOut">
              <a:rPr lang="en-US" smtClean="0"/>
              <a:pPr/>
              <a:t>2/18/2025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3C173-D336-4429-BE64-F6CFCEA9010A}" type="slidenum">
              <a:rPr lang="en-US" smtClean="0"/>
              <a:pPr/>
              <a:t>‹#›</a:t>
            </a:fld>
            <a:endParaRPr lang="en-US" dirty="0"/>
          </a:p>
        </p:txBody>
      </p:sp>
    </p:spTree>
    <p:extLst>
      <p:ext uri="{BB962C8B-B14F-4D97-AF65-F5344CB8AC3E}">
        <p14:creationId xmlns:p14="http://schemas.microsoft.com/office/powerpoint/2010/main" val="294131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1</a:t>
            </a:fld>
            <a:endParaRPr lang="en-US" dirty="0"/>
          </a:p>
        </p:txBody>
      </p:sp>
    </p:spTree>
    <p:extLst>
      <p:ext uri="{BB962C8B-B14F-4D97-AF65-F5344CB8AC3E}">
        <p14:creationId xmlns:p14="http://schemas.microsoft.com/office/powerpoint/2010/main" val="203265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pPr/>
              <a:t>15</a:t>
            </a:fld>
            <a:endParaRPr lang="en-US" dirty="0"/>
          </a:p>
        </p:txBody>
      </p:sp>
    </p:spTree>
    <p:extLst>
      <p:ext uri="{BB962C8B-B14F-4D97-AF65-F5344CB8AC3E}">
        <p14:creationId xmlns:p14="http://schemas.microsoft.com/office/powerpoint/2010/main" val="3299548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4A54DA-2AA6-4767-A5E7-EBD21B40BCE2}" type="slidenum">
              <a:rPr lang="en-US" smtClean="0"/>
              <a:t>16</a:t>
            </a:fld>
            <a:endParaRPr lang="en-US"/>
          </a:p>
        </p:txBody>
      </p:sp>
    </p:spTree>
    <p:extLst>
      <p:ext uri="{BB962C8B-B14F-4D97-AF65-F5344CB8AC3E}">
        <p14:creationId xmlns:p14="http://schemas.microsoft.com/office/powerpoint/2010/main" val="2531874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4A54DA-2AA6-4767-A5E7-EBD21B40BCE2}" type="slidenum">
              <a:rPr lang="en-US" smtClean="0"/>
              <a:t>17</a:t>
            </a:fld>
            <a:endParaRPr lang="en-US"/>
          </a:p>
        </p:txBody>
      </p:sp>
    </p:spTree>
    <p:extLst>
      <p:ext uri="{BB962C8B-B14F-4D97-AF65-F5344CB8AC3E}">
        <p14:creationId xmlns:p14="http://schemas.microsoft.com/office/powerpoint/2010/main" val="3864937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pPr/>
              <a:t>18</a:t>
            </a:fld>
            <a:endParaRPr lang="en-US" dirty="0"/>
          </a:p>
        </p:txBody>
      </p:sp>
    </p:spTree>
    <p:extLst>
      <p:ext uri="{BB962C8B-B14F-4D97-AF65-F5344CB8AC3E}">
        <p14:creationId xmlns:p14="http://schemas.microsoft.com/office/powerpoint/2010/main" val="3907026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58C336-1633-44D9-B65E-30AEC673A17E}" type="slidenum">
              <a:rPr lang="en-US" smtClean="0"/>
              <a:pPr/>
              <a:t>22</a:t>
            </a:fld>
            <a:endParaRPr lang="en-US"/>
          </a:p>
        </p:txBody>
      </p:sp>
    </p:spTree>
    <p:extLst>
      <p:ext uri="{BB962C8B-B14F-4D97-AF65-F5344CB8AC3E}">
        <p14:creationId xmlns:p14="http://schemas.microsoft.com/office/powerpoint/2010/main" val="1220313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58C336-1633-44D9-B65E-30AEC673A17E}" type="slidenum">
              <a:rPr lang="en-US" smtClean="0"/>
              <a:pPr/>
              <a:t>23</a:t>
            </a:fld>
            <a:endParaRPr lang="en-US"/>
          </a:p>
        </p:txBody>
      </p:sp>
    </p:spTree>
    <p:extLst>
      <p:ext uri="{BB962C8B-B14F-4D97-AF65-F5344CB8AC3E}">
        <p14:creationId xmlns:p14="http://schemas.microsoft.com/office/powerpoint/2010/main" val="381897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58C336-1633-44D9-B65E-30AEC673A17E}" type="slidenum">
              <a:rPr lang="en-US" smtClean="0"/>
              <a:pPr/>
              <a:t>24</a:t>
            </a:fld>
            <a:endParaRPr lang="en-US"/>
          </a:p>
        </p:txBody>
      </p:sp>
    </p:spTree>
    <p:extLst>
      <p:ext uri="{BB962C8B-B14F-4D97-AF65-F5344CB8AC3E}">
        <p14:creationId xmlns:p14="http://schemas.microsoft.com/office/powerpoint/2010/main" val="1539850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pPr/>
              <a:t>26</a:t>
            </a:fld>
            <a:endParaRPr lang="en-US" dirty="0"/>
          </a:p>
        </p:txBody>
      </p:sp>
    </p:spTree>
    <p:extLst>
      <p:ext uri="{BB962C8B-B14F-4D97-AF65-F5344CB8AC3E}">
        <p14:creationId xmlns:p14="http://schemas.microsoft.com/office/powerpoint/2010/main" val="3872407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22026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1187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2</a:t>
            </a:fld>
            <a:endParaRPr lang="en-US" dirty="0"/>
          </a:p>
        </p:txBody>
      </p:sp>
    </p:spTree>
    <p:extLst>
      <p:ext uri="{BB962C8B-B14F-4D97-AF65-F5344CB8AC3E}">
        <p14:creationId xmlns:p14="http://schemas.microsoft.com/office/powerpoint/2010/main" val="36259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019715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095379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8DB41-2FAF-7C4F-A91B-EDDF4F060C66}" type="slidenum">
              <a:rPr lang="en-US" smtClean="0"/>
              <a:t>39</a:t>
            </a:fld>
            <a:endParaRPr lang="en-US"/>
          </a:p>
        </p:txBody>
      </p:sp>
    </p:spTree>
    <p:extLst>
      <p:ext uri="{BB962C8B-B14F-4D97-AF65-F5344CB8AC3E}">
        <p14:creationId xmlns:p14="http://schemas.microsoft.com/office/powerpoint/2010/main" val="406109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8DB41-2FAF-7C4F-A91B-EDDF4F060C66}" type="slidenum">
              <a:rPr lang="en-US" smtClean="0"/>
              <a:t>41</a:t>
            </a:fld>
            <a:endParaRPr lang="en-US"/>
          </a:p>
        </p:txBody>
      </p:sp>
    </p:spTree>
    <p:extLst>
      <p:ext uri="{BB962C8B-B14F-4D97-AF65-F5344CB8AC3E}">
        <p14:creationId xmlns:p14="http://schemas.microsoft.com/office/powerpoint/2010/main" val="1472145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E8DB41-2FAF-7C4F-A91B-EDDF4F060C66}" type="slidenum">
              <a:rPr lang="en-US" smtClean="0"/>
              <a:t>42</a:t>
            </a:fld>
            <a:endParaRPr lang="en-US"/>
          </a:p>
        </p:txBody>
      </p:sp>
    </p:spTree>
    <p:extLst>
      <p:ext uri="{BB962C8B-B14F-4D97-AF65-F5344CB8AC3E}">
        <p14:creationId xmlns:p14="http://schemas.microsoft.com/office/powerpoint/2010/main" val="1250484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pPr/>
              <a:t>43</a:t>
            </a:fld>
            <a:endParaRPr lang="en-US" dirty="0"/>
          </a:p>
        </p:txBody>
      </p:sp>
    </p:spTree>
    <p:extLst>
      <p:ext uri="{BB962C8B-B14F-4D97-AF65-F5344CB8AC3E}">
        <p14:creationId xmlns:p14="http://schemas.microsoft.com/office/powerpoint/2010/main" val="431366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1"/>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47</a:t>
            </a:fld>
            <a:endParaRPr lang="en-US"/>
          </a:p>
        </p:txBody>
      </p:sp>
    </p:spTree>
    <p:extLst>
      <p:ext uri="{BB962C8B-B14F-4D97-AF65-F5344CB8AC3E}">
        <p14:creationId xmlns:p14="http://schemas.microsoft.com/office/powerpoint/2010/main" val="4011206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1"/>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48</a:t>
            </a:fld>
            <a:endParaRPr lang="en-US"/>
          </a:p>
        </p:txBody>
      </p:sp>
    </p:spTree>
    <p:extLst>
      <p:ext uri="{BB962C8B-B14F-4D97-AF65-F5344CB8AC3E}">
        <p14:creationId xmlns:p14="http://schemas.microsoft.com/office/powerpoint/2010/main" val="1164993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9" indent="-171419">
              <a:buFont typeface="Wingdings" panose="05000000000000000000" pitchFamily="2" charset="2"/>
              <a:buChar char="Ø"/>
            </a:pPr>
            <a:endParaRPr lang="en-US" dirty="0"/>
          </a:p>
        </p:txBody>
      </p:sp>
      <p:sp>
        <p:nvSpPr>
          <p:cNvPr id="4" name="Slide Number Placeholder 3"/>
          <p:cNvSpPr>
            <a:spLocks noGrp="1"/>
          </p:cNvSpPr>
          <p:nvPr>
            <p:ph type="sldNum" sz="quarter" idx="10"/>
          </p:nvPr>
        </p:nvSpPr>
        <p:spPr/>
        <p:txBody>
          <a:bodyPr/>
          <a:lstStyle/>
          <a:p>
            <a:pPr>
              <a:defRPr/>
            </a:pPr>
            <a:fld id="{B0B76C60-65FB-4AE5-A8BA-D5F0E93E1997}" type="slidenum">
              <a:rPr lang="en-US" smtClean="0"/>
              <a:pPr>
                <a:defRPr/>
              </a:pPr>
              <a:t>49</a:t>
            </a:fld>
            <a:endParaRPr lang="en-US" dirty="0"/>
          </a:p>
        </p:txBody>
      </p:sp>
    </p:spTree>
    <p:extLst>
      <p:ext uri="{BB962C8B-B14F-4D97-AF65-F5344CB8AC3E}">
        <p14:creationId xmlns:p14="http://schemas.microsoft.com/office/powerpoint/2010/main" val="4230588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pPr/>
              <a:t>51</a:t>
            </a:fld>
            <a:endParaRPr lang="en-US" dirty="0"/>
          </a:p>
        </p:txBody>
      </p:sp>
    </p:spTree>
    <p:extLst>
      <p:ext uri="{BB962C8B-B14F-4D97-AF65-F5344CB8AC3E}">
        <p14:creationId xmlns:p14="http://schemas.microsoft.com/office/powerpoint/2010/main" val="356717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3</a:t>
            </a:fld>
            <a:endParaRPr lang="en-US" dirty="0"/>
          </a:p>
        </p:txBody>
      </p:sp>
    </p:spTree>
    <p:extLst>
      <p:ext uri="{BB962C8B-B14F-4D97-AF65-F5344CB8AC3E}">
        <p14:creationId xmlns:p14="http://schemas.microsoft.com/office/powerpoint/2010/main" val="2290838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54</a:t>
            </a:fld>
            <a:endParaRPr lang="en-US" dirty="0"/>
          </a:p>
        </p:txBody>
      </p:sp>
    </p:spTree>
    <p:extLst>
      <p:ext uri="{BB962C8B-B14F-4D97-AF65-F5344CB8AC3E}">
        <p14:creationId xmlns:p14="http://schemas.microsoft.com/office/powerpoint/2010/main" val="1212797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00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00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60</a:t>
            </a:fld>
            <a:endParaRPr lang="en-US" dirty="0"/>
          </a:p>
        </p:txBody>
      </p:sp>
    </p:spTree>
    <p:extLst>
      <p:ext uri="{BB962C8B-B14F-4D97-AF65-F5344CB8AC3E}">
        <p14:creationId xmlns:p14="http://schemas.microsoft.com/office/powerpoint/2010/main" val="3060641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76E5A7-0F2C-43E4-8BFB-6C26F816634C}" type="slidenum">
              <a:rPr lang="en-US" smtClean="0"/>
              <a:t>70</a:t>
            </a:fld>
            <a:endParaRPr lang="en-US"/>
          </a:p>
        </p:txBody>
      </p:sp>
    </p:spTree>
    <p:extLst>
      <p:ext uri="{BB962C8B-B14F-4D97-AF65-F5344CB8AC3E}">
        <p14:creationId xmlns:p14="http://schemas.microsoft.com/office/powerpoint/2010/main" val="2720535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3997816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116267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162689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4</a:t>
            </a:fld>
            <a:endParaRPr lang="en-US" dirty="0"/>
          </a:p>
        </p:txBody>
      </p:sp>
    </p:spTree>
    <p:extLst>
      <p:ext uri="{BB962C8B-B14F-4D97-AF65-F5344CB8AC3E}">
        <p14:creationId xmlns:p14="http://schemas.microsoft.com/office/powerpoint/2010/main" val="1116799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10</a:t>
            </a:fld>
            <a:endParaRPr lang="en-US"/>
          </a:p>
        </p:txBody>
      </p:sp>
    </p:spTree>
    <p:extLst>
      <p:ext uri="{BB962C8B-B14F-4D97-AF65-F5344CB8AC3E}">
        <p14:creationId xmlns:p14="http://schemas.microsoft.com/office/powerpoint/2010/main" val="139904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3C173-D336-4429-BE64-F6CFCEA9010A}" type="slidenum">
              <a:rPr lang="en-US" smtClean="0"/>
              <a:pPr/>
              <a:t>11</a:t>
            </a:fld>
            <a:endParaRPr lang="en-US" dirty="0"/>
          </a:p>
        </p:txBody>
      </p:sp>
    </p:spTree>
    <p:extLst>
      <p:ext uri="{BB962C8B-B14F-4D97-AF65-F5344CB8AC3E}">
        <p14:creationId xmlns:p14="http://schemas.microsoft.com/office/powerpoint/2010/main" val="9258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3C173-D336-4429-BE64-F6CFCEA9010A}" type="slidenum">
              <a:rPr lang="en-US" smtClean="0"/>
              <a:pPr/>
              <a:t>12</a:t>
            </a:fld>
            <a:endParaRPr lang="en-US" dirty="0"/>
          </a:p>
        </p:txBody>
      </p:sp>
    </p:spTree>
    <p:extLst>
      <p:ext uri="{BB962C8B-B14F-4D97-AF65-F5344CB8AC3E}">
        <p14:creationId xmlns:p14="http://schemas.microsoft.com/office/powerpoint/2010/main" val="1507886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3C173-D336-4429-BE64-F6CFCEA9010A}" type="slidenum">
              <a:rPr lang="en-US" smtClean="0"/>
              <a:pPr/>
              <a:t>13</a:t>
            </a:fld>
            <a:endParaRPr lang="en-US" dirty="0"/>
          </a:p>
        </p:txBody>
      </p:sp>
    </p:spTree>
    <p:extLst>
      <p:ext uri="{BB962C8B-B14F-4D97-AF65-F5344CB8AC3E}">
        <p14:creationId xmlns:p14="http://schemas.microsoft.com/office/powerpoint/2010/main" val="3588985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3C173-D336-4429-BE64-F6CFCEA9010A}" type="slidenum">
              <a:rPr lang="en-US" smtClean="0"/>
              <a:pPr/>
              <a:t>14</a:t>
            </a:fld>
            <a:endParaRPr lang="en-US" dirty="0"/>
          </a:p>
        </p:txBody>
      </p:sp>
    </p:spTree>
    <p:extLst>
      <p:ext uri="{BB962C8B-B14F-4D97-AF65-F5344CB8AC3E}">
        <p14:creationId xmlns:p14="http://schemas.microsoft.com/office/powerpoint/2010/main" val="166186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2612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pPr/>
              <a:t>‹#›</a:t>
            </a:fld>
            <a:endParaRPr lang="en-US" altLang="en-US" dirty="0"/>
          </a:p>
        </p:txBody>
      </p:sp>
    </p:spTree>
    <p:extLst>
      <p:ext uri="{BB962C8B-B14F-4D97-AF65-F5344CB8AC3E}">
        <p14:creationId xmlns:p14="http://schemas.microsoft.com/office/powerpoint/2010/main" val="40909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0632" y="6356350"/>
            <a:ext cx="914400" cy="365125"/>
          </a:xfrm>
        </p:spPr>
        <p:txBody>
          <a:bodyPr/>
          <a:lstStyle>
            <a:lvl1pPr>
              <a:defRPr smtClean="0"/>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pPr/>
              <a:t>‹#›</a:t>
            </a:fld>
            <a:endParaRPr lang="en-US" altLang="en-US" dirty="0"/>
          </a:p>
        </p:txBody>
      </p:sp>
    </p:spTree>
    <p:extLst>
      <p:ext uri="{BB962C8B-B14F-4D97-AF65-F5344CB8AC3E}">
        <p14:creationId xmlns:p14="http://schemas.microsoft.com/office/powerpoint/2010/main" val="228750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endParaRPr lang="en-US" altLang="en-US" dirty="0"/>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pPr/>
              <a:t>‹#›</a:t>
            </a:fld>
            <a:endParaRPr lang="en-US" altLang="en-US" dirty="0"/>
          </a:p>
        </p:txBody>
      </p:sp>
    </p:spTree>
    <p:extLst>
      <p:ext uri="{BB962C8B-B14F-4D97-AF65-F5344CB8AC3E}">
        <p14:creationId xmlns:p14="http://schemas.microsoft.com/office/powerpoint/2010/main" val="416214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le and two content">
    <p:spTree>
      <p:nvGrpSpPr>
        <p:cNvPr id="1" name=""/>
        <p:cNvGrpSpPr/>
        <p:nvPr/>
      </p:nvGrpSpPr>
      <p:grpSpPr>
        <a:xfrm>
          <a:off x="0" y="0"/>
          <a:ext cx="0" cy="0"/>
          <a:chOff x="0" y="0"/>
          <a:chExt cx="0" cy="0"/>
        </a:xfrm>
      </p:grpSpPr>
      <p:sp>
        <p:nvSpPr>
          <p:cNvPr id="5" name="Content Placeholder 7"/>
          <p:cNvSpPr>
            <a:spLocks noGrp="1"/>
          </p:cNvSpPr>
          <p:nvPr>
            <p:ph sz="quarter" idx="12"/>
          </p:nvPr>
        </p:nvSpPr>
        <p:spPr>
          <a:xfrm>
            <a:off x="468052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7"/>
          <p:cNvSpPr>
            <a:spLocks noGrp="1"/>
          </p:cNvSpPr>
          <p:nvPr>
            <p:ph sz="quarter" idx="10"/>
          </p:nvPr>
        </p:nvSpPr>
        <p:spPr>
          <a:xfrm>
            <a:off x="35401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132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5166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564350" y="288575"/>
            <a:ext cx="5961300" cy="853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FF"/>
              </a:buClr>
              <a:buFont typeface="Arial"/>
              <a:buNone/>
              <a:defRPr sz="2800" b="0" i="0" u="none" strike="noStrike" cap="none">
                <a:solidFill>
                  <a:srgbClr val="FFFFFF"/>
                </a:solidFill>
                <a:latin typeface="Arial"/>
                <a:ea typeface="Arial"/>
                <a:cs typeface="Arial"/>
                <a:sym typeface="Arial"/>
              </a:defRPr>
            </a:lvl1pPr>
            <a:lvl2pPr lvl="1" indent="0">
              <a:spcBef>
                <a:spcPts val="0"/>
              </a:spcBef>
              <a:buClr>
                <a:srgbClr val="FFFFFF"/>
              </a:buClr>
              <a:buFont typeface="Arial"/>
              <a:buNone/>
              <a:defRPr sz="2800">
                <a:solidFill>
                  <a:srgbClr val="FFFFFF"/>
                </a:solidFill>
              </a:defRPr>
            </a:lvl2pPr>
            <a:lvl3pPr lvl="2" indent="0">
              <a:spcBef>
                <a:spcPts val="0"/>
              </a:spcBef>
              <a:buClr>
                <a:srgbClr val="FFFFFF"/>
              </a:buClr>
              <a:buFont typeface="Arial"/>
              <a:buNone/>
              <a:defRPr sz="2800">
                <a:solidFill>
                  <a:srgbClr val="FFFFFF"/>
                </a:solidFill>
              </a:defRPr>
            </a:lvl3pPr>
            <a:lvl4pPr lvl="3" indent="0">
              <a:spcBef>
                <a:spcPts val="0"/>
              </a:spcBef>
              <a:buClr>
                <a:srgbClr val="FFFFFF"/>
              </a:buClr>
              <a:buFont typeface="Arial"/>
              <a:buNone/>
              <a:defRPr sz="2800">
                <a:solidFill>
                  <a:srgbClr val="FFFFFF"/>
                </a:solidFill>
              </a:defRPr>
            </a:lvl4pPr>
            <a:lvl5pPr lvl="4" indent="0">
              <a:spcBef>
                <a:spcPts val="0"/>
              </a:spcBef>
              <a:buClr>
                <a:srgbClr val="FFFFFF"/>
              </a:buClr>
              <a:buFont typeface="Arial"/>
              <a:buNone/>
              <a:defRPr sz="2800">
                <a:solidFill>
                  <a:srgbClr val="FFFFFF"/>
                </a:solidFill>
              </a:defRPr>
            </a:lvl5pPr>
            <a:lvl6pPr lvl="5" indent="0">
              <a:spcBef>
                <a:spcPts val="0"/>
              </a:spcBef>
              <a:buClr>
                <a:srgbClr val="FFFFFF"/>
              </a:buClr>
              <a:buFont typeface="Arial"/>
              <a:buNone/>
              <a:defRPr sz="2800">
                <a:solidFill>
                  <a:srgbClr val="FFFFFF"/>
                </a:solidFill>
              </a:defRPr>
            </a:lvl6pPr>
            <a:lvl7pPr lvl="6" indent="0">
              <a:spcBef>
                <a:spcPts val="0"/>
              </a:spcBef>
              <a:buClr>
                <a:srgbClr val="FFFFFF"/>
              </a:buClr>
              <a:buFont typeface="Arial"/>
              <a:buNone/>
              <a:defRPr sz="2800">
                <a:solidFill>
                  <a:srgbClr val="FFFFFF"/>
                </a:solidFill>
              </a:defRPr>
            </a:lvl7pPr>
            <a:lvl8pPr lvl="7" indent="0">
              <a:spcBef>
                <a:spcPts val="0"/>
              </a:spcBef>
              <a:buClr>
                <a:srgbClr val="FFFFFF"/>
              </a:buClr>
              <a:buFont typeface="Arial"/>
              <a:buNone/>
              <a:defRPr sz="2800">
                <a:solidFill>
                  <a:srgbClr val="FFFFFF"/>
                </a:solidFill>
              </a:defRPr>
            </a:lvl8pPr>
            <a:lvl9pPr lvl="8" indent="0">
              <a:spcBef>
                <a:spcPts val="0"/>
              </a:spcBef>
              <a:buClr>
                <a:srgbClr val="FFFFFF"/>
              </a:buClr>
              <a:buFont typeface="Arial"/>
              <a:buNone/>
              <a:defRPr sz="2800">
                <a:solidFill>
                  <a:srgbClr val="FFFFFF"/>
                </a:solidFill>
              </a:defRPr>
            </a:lvl9pPr>
          </a:lstStyle>
          <a:p>
            <a:endParaRPr/>
          </a:p>
        </p:txBody>
      </p:sp>
      <p:sp>
        <p:nvSpPr>
          <p:cNvPr id="15" name="Shape 15"/>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FFFFFF"/>
              </a:buClr>
              <a:buFont typeface="Arial"/>
              <a:buNone/>
              <a:defRPr sz="1800" b="0" i="0"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US" sz="900" smtClean="0">
                <a:solidFill>
                  <a:srgbClr val="888888"/>
                </a:solidFill>
                <a:ea typeface="Calibri"/>
                <a:cs typeface="Calibri"/>
                <a:sym typeface="Calibri"/>
              </a:rPr>
              <a:pPr>
                <a:buSzPct val="25000"/>
              </a:pPr>
              <a:t>‹#›</a:t>
            </a:fld>
            <a:endParaRPr lang="en-US" sz="900">
              <a:solidFill>
                <a:srgbClr val="888888"/>
              </a:solidFill>
              <a:ea typeface="Calibri"/>
              <a:cs typeface="Calibri"/>
              <a:sym typeface="Calibri"/>
            </a:endParaRPr>
          </a:p>
        </p:txBody>
      </p:sp>
    </p:spTree>
    <p:extLst>
      <p:ext uri="{BB962C8B-B14F-4D97-AF65-F5344CB8AC3E}">
        <p14:creationId xmlns:p14="http://schemas.microsoft.com/office/powerpoint/2010/main" val="329086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2EFC58C-15BD-441D-B5ED-3859E2286C26}" type="slidenum">
              <a:rPr lang="en-US" altLang="en-US"/>
              <a:pPr/>
              <a:t>‹#›</a:t>
            </a:fld>
            <a:endParaRPr lang="en-US" altLang="en-US"/>
          </a:p>
        </p:txBody>
      </p:sp>
    </p:spTree>
    <p:extLst>
      <p:ext uri="{BB962C8B-B14F-4D97-AF65-F5344CB8AC3E}">
        <p14:creationId xmlns:p14="http://schemas.microsoft.com/office/powerpoint/2010/main" val="247530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dirty="0"/>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a:pPr/>
              <a:t>‹#›</a:t>
            </a:fld>
            <a:endParaRPr lang="en-US" altLang="en-US" dirty="0"/>
          </a:p>
        </p:txBody>
      </p:sp>
    </p:spTree>
    <p:extLst>
      <p:ext uri="{BB962C8B-B14F-4D97-AF65-F5344CB8AC3E}">
        <p14:creationId xmlns:p14="http://schemas.microsoft.com/office/powerpoint/2010/main" val="700364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7" r:id="rId9"/>
  </p:sldLayoutIdLst>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0.png"/><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56.png"/></Relationships>
</file>

<file path=ppt/slides/_rels/slide4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2.png"/><Relationship Id="rId7" Type="http://schemas.openxmlformats.org/officeDocument/2006/relationships/image" Target="../media/image26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9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7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066800"/>
            <a:ext cx="8115300" cy="2667001"/>
          </a:xfrm>
        </p:spPr>
        <p:txBody>
          <a:bodyPr>
            <a:normAutofit/>
          </a:bodyPr>
          <a:lstStyle/>
          <a:p>
            <a:r>
              <a:rPr lang="en-US" sz="2400" b="1" dirty="0" smtClean="0">
                <a:latin typeface="Times New Roman" panose="02020603050405020304" pitchFamily="18" charset="0"/>
                <a:cs typeface="Times New Roman" panose="02020603050405020304" pitchFamily="18" charset="0"/>
              </a:rPr>
              <a:t>Peer Stakeholder-Product Validation Review (PS-PVR) </a:t>
            </a:r>
            <a:r>
              <a:rPr lang="en-US" sz="2700" b="1" dirty="0" smtClean="0">
                <a:latin typeface="Times New Roman" panose="02020603050405020304" pitchFamily="18" charset="0"/>
                <a:cs typeface="Times New Roman" panose="02020603050405020304" pitchFamily="18" charset="0"/>
              </a:rPr>
              <a:t/>
            </a:r>
            <a:br>
              <a:rPr lang="en-US" sz="2700" b="1" dirty="0" smtClean="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For the Provisional Maturity</a:t>
            </a:r>
            <a:br>
              <a:rPr lang="en-US" sz="4400" b="1" dirty="0" smtClean="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of GOES-19 SEISS</a:t>
            </a:r>
            <a:br>
              <a:rPr lang="en-US" sz="4400" b="1" dirty="0" smtClean="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MPS-HI L1b Product</a:t>
            </a:r>
            <a:endParaRPr lang="en-US" sz="44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28600" y="3810000"/>
            <a:ext cx="8686800" cy="1981200"/>
          </a:xfrm>
        </p:spPr>
        <p:txBody>
          <a:bodyPr>
            <a:normAutofit fontScale="70000" lnSpcReduction="20000"/>
          </a:bodyPr>
          <a:lstStyle/>
          <a:p>
            <a:r>
              <a:rPr lang="en-US" b="1" dirty="0" smtClean="0">
                <a:solidFill>
                  <a:srgbClr val="FFFF00"/>
                </a:solidFill>
                <a:latin typeface="Times New Roman" panose="02020603050405020304" pitchFamily="18" charset="0"/>
                <a:cs typeface="Times New Roman" panose="02020603050405020304" pitchFamily="18" charset="0"/>
              </a:rPr>
              <a:t>February 14, 2025</a:t>
            </a:r>
            <a:endParaRPr lang="en-US" b="1" dirty="0">
              <a:solidFill>
                <a:srgbClr val="FFFF00"/>
              </a:solidFill>
              <a:latin typeface="Times New Roman" panose="02020603050405020304" pitchFamily="18" charset="0"/>
              <a:cs typeface="Times New Roman" panose="02020603050405020304" pitchFamily="18" charset="0"/>
            </a:endParaRPr>
          </a:p>
          <a:p>
            <a:r>
              <a:rPr lang="en-US" b="1" dirty="0">
                <a:solidFill>
                  <a:srgbClr val="FFFF00"/>
                </a:solidFill>
                <a:latin typeface="Times New Roman" panose="02020603050405020304" pitchFamily="18" charset="0"/>
                <a:cs typeface="Times New Roman" panose="02020603050405020304" pitchFamily="18" charset="0"/>
              </a:rPr>
              <a:t>GOES-R Calibration Working Group (CWG)</a:t>
            </a:r>
          </a:p>
          <a:p>
            <a:endParaRPr lang="en-US" b="1" dirty="0">
              <a:latin typeface="Times New Roman" panose="02020603050405020304" pitchFamily="18" charset="0"/>
              <a:cs typeface="Times New Roman" panose="02020603050405020304" pitchFamily="18" charset="0"/>
            </a:endParaRPr>
          </a:p>
          <a:p>
            <a:r>
              <a:rPr lang="en-US" sz="2900" b="1" dirty="0">
                <a:solidFill>
                  <a:srgbClr val="FF9900"/>
                </a:solidFill>
                <a:latin typeface="Times New Roman" panose="02020603050405020304" pitchFamily="18" charset="0"/>
                <a:cs typeface="Times New Roman" panose="02020603050405020304" pitchFamily="18" charset="0"/>
              </a:rPr>
              <a:t>Presenter</a:t>
            </a:r>
            <a:r>
              <a:rPr lang="en-US" sz="2900" b="1" dirty="0" smtClean="0">
                <a:solidFill>
                  <a:srgbClr val="FF9900"/>
                </a:solidFill>
                <a:latin typeface="Times New Roman" panose="02020603050405020304" pitchFamily="18" charset="0"/>
                <a:cs typeface="Times New Roman" panose="02020603050405020304" pitchFamily="18" charset="0"/>
              </a:rPr>
              <a:t>: Athanasios Boudouridis</a:t>
            </a:r>
            <a:endParaRPr lang="en-US" sz="2900" b="1" dirty="0">
              <a:solidFill>
                <a:srgbClr val="FF9900"/>
              </a:solidFill>
              <a:latin typeface="Times New Roman" panose="02020603050405020304" pitchFamily="18" charset="0"/>
              <a:cs typeface="Times New Roman" panose="02020603050405020304" pitchFamily="18" charset="0"/>
            </a:endParaRPr>
          </a:p>
          <a:p>
            <a:r>
              <a:rPr lang="en-US" sz="2900" b="1" dirty="0" smtClean="0">
                <a:solidFill>
                  <a:srgbClr val="FF9900"/>
                </a:solidFill>
                <a:latin typeface="Times New Roman" panose="02020603050405020304" pitchFamily="18" charset="0"/>
                <a:cs typeface="Times New Roman" panose="02020603050405020304" pitchFamily="18" charset="0"/>
              </a:rPr>
              <a:t>Contributors</a:t>
            </a:r>
            <a:r>
              <a:rPr lang="en-US" sz="2900" b="1" dirty="0">
                <a:solidFill>
                  <a:srgbClr val="FF9900"/>
                </a:solidFill>
                <a:latin typeface="Times New Roman" panose="02020603050405020304" pitchFamily="18" charset="0"/>
                <a:cs typeface="Times New Roman" panose="02020603050405020304" pitchFamily="18" charset="0"/>
              </a:rPr>
              <a:t>: </a:t>
            </a:r>
            <a:r>
              <a:rPr lang="en-US" sz="2900" b="1" dirty="0" smtClean="0">
                <a:solidFill>
                  <a:srgbClr val="FF9900"/>
                </a:solidFill>
                <a:latin typeface="Times New Roman" panose="02020603050405020304" pitchFamily="18" charset="0"/>
                <a:cs typeface="Times New Roman" panose="02020603050405020304" pitchFamily="18" charset="0"/>
              </a:rPr>
              <a:t>Juan Rodriguez, </a:t>
            </a:r>
            <a:r>
              <a:rPr lang="en-US" sz="2900" b="1" dirty="0">
                <a:solidFill>
                  <a:srgbClr val="FF9900"/>
                </a:solidFill>
                <a:latin typeface="Times New Roman" panose="02020603050405020304" pitchFamily="18" charset="0"/>
                <a:cs typeface="Times New Roman" panose="02020603050405020304" pitchFamily="18" charset="0"/>
              </a:rPr>
              <a:t>Brian Kress</a:t>
            </a:r>
            <a:r>
              <a:rPr lang="en-US" sz="2900" b="1" dirty="0" smtClean="0">
                <a:solidFill>
                  <a:srgbClr val="FF9900"/>
                </a:solidFill>
                <a:latin typeface="Times New Roman" panose="02020603050405020304" pitchFamily="18" charset="0"/>
                <a:cs typeface="Times New Roman" panose="02020603050405020304" pitchFamily="18" charset="0"/>
              </a:rPr>
              <a:t>, Kevin Hallock, </a:t>
            </a:r>
            <a:r>
              <a:rPr lang="en-US" sz="2900" b="1" dirty="0">
                <a:solidFill>
                  <a:srgbClr val="FF9900"/>
                </a:solidFill>
                <a:latin typeface="Times New Roman" panose="02020603050405020304" pitchFamily="18" charset="0"/>
                <a:cs typeface="Times New Roman" panose="02020603050405020304" pitchFamily="18" charset="0"/>
              </a:rPr>
              <a:t>William Rowland</a:t>
            </a:r>
          </a:p>
          <a:p>
            <a:r>
              <a:rPr lang="en-US" sz="2900" b="1" dirty="0">
                <a:solidFill>
                  <a:srgbClr val="FF9900"/>
                </a:solidFill>
                <a:latin typeface="Times New Roman" panose="02020603050405020304" pitchFamily="18" charset="0"/>
                <a:cs typeface="Times New Roman" panose="02020603050405020304" pitchFamily="18" charset="0"/>
              </a:rPr>
              <a:t>CIRES and NOAA </a:t>
            </a:r>
            <a:r>
              <a:rPr lang="en-US" sz="2900" b="1" dirty="0" smtClean="0">
                <a:solidFill>
                  <a:srgbClr val="FF9900"/>
                </a:solidFill>
                <a:latin typeface="Times New Roman" panose="02020603050405020304" pitchFamily="18" charset="0"/>
                <a:cs typeface="Times New Roman" panose="02020603050405020304" pitchFamily="18" charset="0"/>
              </a:rPr>
              <a:t>NCEI</a:t>
            </a:r>
            <a:endParaRPr lang="en-US" sz="2900" b="1" dirty="0">
              <a:solidFill>
                <a:srgbClr val="FF99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52400" y="6019800"/>
            <a:ext cx="8839200" cy="646331"/>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The NCEI team wish to thank the MPS-HI vendor Assurance Technology Corporation, the Space Weather Prediction Center, and the GOES-R Program </a:t>
            </a:r>
            <a:endParaRPr lang="en-US"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9765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863" y="228600"/>
            <a:ext cx="6010275" cy="973747"/>
          </a:xfrm>
        </p:spPr>
        <p:txBody>
          <a:bodyPr/>
          <a:lstStyle/>
          <a:p>
            <a:r>
              <a:rPr lang="en-US" sz="2800" b="1" dirty="0">
                <a:solidFill>
                  <a:srgbClr val="FFFF00"/>
                </a:solidFill>
                <a:latin typeface="Times New Roman" panose="02020603050405020304" pitchFamily="18" charset="0"/>
                <a:cs typeface="Times New Roman" panose="02020603050405020304" pitchFamily="18" charset="0"/>
              </a:rPr>
              <a:t>Instrument/GPA Issues Identified </a:t>
            </a:r>
            <a:br>
              <a:rPr lang="en-US" sz="2800" b="1" dirty="0">
                <a:solidFill>
                  <a:srgbClr val="FFFF00"/>
                </a:solidFill>
                <a:latin typeface="Times New Roman" panose="02020603050405020304" pitchFamily="18" charset="0"/>
                <a:cs typeface="Times New Roman" panose="02020603050405020304" pitchFamily="18" charset="0"/>
              </a:rPr>
            </a:br>
            <a:r>
              <a:rPr lang="en-US" sz="2800" b="1" dirty="0">
                <a:solidFill>
                  <a:srgbClr val="FFFF00"/>
                </a:solidFill>
                <a:latin typeface="Times New Roman" panose="02020603050405020304" pitchFamily="18" charset="0"/>
                <a:cs typeface="Times New Roman" panose="02020603050405020304" pitchFamily="18" charset="0"/>
              </a:rPr>
              <a:t>and </a:t>
            </a:r>
            <a:r>
              <a:rPr lang="en-US" sz="2800" b="1" dirty="0" smtClean="0">
                <a:solidFill>
                  <a:srgbClr val="FFFF00"/>
                </a:solidFill>
                <a:latin typeface="Times New Roman" panose="02020603050405020304" pitchFamily="18" charset="0"/>
                <a:cs typeface="Times New Roman" panose="02020603050405020304" pitchFamily="18" charset="0"/>
              </a:rPr>
              <a:t>Progress </a:t>
            </a:r>
            <a:r>
              <a:rPr lang="en-US" sz="2800" b="1" dirty="0">
                <a:solidFill>
                  <a:srgbClr val="FFFF00"/>
                </a:solidFill>
                <a:latin typeface="Times New Roman" panose="02020603050405020304" pitchFamily="18" charset="0"/>
                <a:cs typeface="Times New Roman" panose="02020603050405020304" pitchFamily="18" charset="0"/>
              </a:rPr>
              <a:t>Status: MPS-HI</a:t>
            </a:r>
          </a:p>
        </p:txBody>
      </p:sp>
      <p:sp>
        <p:nvSpPr>
          <p:cNvPr id="4" name="TextBox 3"/>
          <p:cNvSpPr txBox="1"/>
          <p:nvPr/>
        </p:nvSpPr>
        <p:spPr>
          <a:xfrm>
            <a:off x="444815" y="1447800"/>
            <a:ext cx="8254371"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Following is a list of ADRs that directly or indirectly affect the GOES-19 MPS-HI. </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615ADB79-25D6-47C0-AB51-22A13A0BBB50}" type="slidenum">
              <a:rPr lang="en-US" altLang="en-US" smtClean="0"/>
              <a:pPr/>
              <a:t>10</a:t>
            </a:fld>
            <a:endParaRPr lang="en-US" altLang="en-US" dirty="0"/>
          </a:p>
        </p:txBody>
      </p:sp>
      <p:graphicFrame>
        <p:nvGraphicFramePr>
          <p:cNvPr id="8" name="Table 7"/>
          <p:cNvGraphicFramePr>
            <a:graphicFrameLocks noGrp="1"/>
          </p:cNvGraphicFramePr>
          <p:nvPr>
            <p:extLst>
              <p:ext uri="{D42A27DB-BD31-4B8C-83A1-F6EECF244321}">
                <p14:modId xmlns:p14="http://schemas.microsoft.com/office/powerpoint/2010/main" val="3877055227"/>
              </p:ext>
            </p:extLst>
          </p:nvPr>
        </p:nvGraphicFramePr>
        <p:xfrm>
          <a:off x="228600" y="1828800"/>
          <a:ext cx="8763000" cy="437388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39624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752600">
                  <a:extLst>
                    <a:ext uri="{9D8B030D-6E8A-4147-A177-3AD203B41FA5}">
                      <a16:colId xmlns:a16="http://schemas.microsoft.com/office/drawing/2014/main" xmlns="" val="20004"/>
                    </a:ext>
                  </a:extLst>
                </a:gridCol>
              </a:tblGrid>
              <a:tr h="370840">
                <a:tc>
                  <a:txBody>
                    <a:bodyPr/>
                    <a:lstStyle/>
                    <a:p>
                      <a:pPr algn="ctr"/>
                      <a:r>
                        <a:rPr lang="en-US" sz="2000" dirty="0">
                          <a:latin typeface="Times New Roman" panose="02020603050405020304" pitchFamily="18" charset="0"/>
                          <a:cs typeface="Times New Roman" panose="02020603050405020304" pitchFamily="18" charset="0"/>
                        </a:rPr>
                        <a:t>ADR#</a:t>
                      </a:r>
                    </a:p>
                  </a:txBody>
                  <a:tcPr anchor="ctr"/>
                </a:tc>
                <a:tc>
                  <a:txBody>
                    <a:bodyPr/>
                    <a:lstStyle/>
                    <a:p>
                      <a:pPr algn="ctr"/>
                      <a:r>
                        <a:rPr lang="en-US" sz="2000" dirty="0">
                          <a:latin typeface="Times New Roman" panose="02020603050405020304" pitchFamily="18" charset="0"/>
                          <a:cs typeface="Times New Roman" panose="02020603050405020304" pitchFamily="18" charset="0"/>
                        </a:rPr>
                        <a:t>WR#</a:t>
                      </a:r>
                    </a:p>
                  </a:txBody>
                  <a:tcPr anchor="ctr"/>
                </a:tc>
                <a:tc>
                  <a:txBody>
                    <a:bodyPr/>
                    <a:lstStyle/>
                    <a:p>
                      <a:r>
                        <a:rPr lang="en-US" sz="2000" dirty="0">
                          <a:latin typeface="Times New Roman" panose="02020603050405020304" pitchFamily="18" charset="0"/>
                          <a:cs typeface="Times New Roman" panose="02020603050405020304" pitchFamily="18" charset="0"/>
                        </a:rPr>
                        <a:t>Short Description</a:t>
                      </a:r>
                    </a:p>
                  </a:txBody>
                  <a:tcPr anchor="ctr"/>
                </a:tc>
                <a:tc>
                  <a:txBody>
                    <a:bodyPr/>
                    <a:lstStyle/>
                    <a:p>
                      <a:r>
                        <a:rPr lang="en-US" sz="2000" dirty="0" smtClean="0">
                          <a:latin typeface="Times New Roman" panose="02020603050405020304" pitchFamily="18" charset="0"/>
                          <a:cs typeface="Times New Roman" panose="02020603050405020304" pitchFamily="18" charset="0"/>
                        </a:rPr>
                        <a:t>Current</a:t>
                      </a:r>
                    </a:p>
                    <a:p>
                      <a:r>
                        <a:rPr lang="en-US" sz="2000" dirty="0" smtClean="0">
                          <a:latin typeface="Times New Roman" panose="02020603050405020304" pitchFamily="18" charset="0"/>
                          <a:cs typeface="Times New Roman" panose="02020603050405020304" pitchFamily="18" charset="0"/>
                        </a:rPr>
                        <a:t>Status</a:t>
                      </a:r>
                      <a:endParaRPr lang="en-US" sz="2000" dirty="0">
                        <a:latin typeface="Times New Roman" panose="02020603050405020304" pitchFamily="18" charset="0"/>
                        <a:cs typeface="Times New Roman" panose="02020603050405020304" pitchFamily="18" charset="0"/>
                      </a:endParaRPr>
                    </a:p>
                  </a:txBody>
                  <a:tcPr anchor="ctr"/>
                </a:tc>
                <a:tc>
                  <a:txBody>
                    <a:bodyPr/>
                    <a:lstStyle/>
                    <a:p>
                      <a:r>
                        <a:rPr lang="en-US" sz="2000" dirty="0">
                          <a:latin typeface="Times New Roman" panose="02020603050405020304" pitchFamily="18" charset="0"/>
                          <a:cs typeface="Times New Roman" panose="02020603050405020304" pitchFamily="18" charset="0"/>
                        </a:rPr>
                        <a:t>Expected Closure</a:t>
                      </a:r>
                    </a:p>
                  </a:txBody>
                  <a:tcPr anchor="ctr"/>
                </a:tc>
                <a:extLst>
                  <a:ext uri="{0D108BD9-81ED-4DB2-BD59-A6C34878D82A}">
                    <a16:rowId xmlns:a16="http://schemas.microsoft.com/office/drawing/2014/main" xmlns="" val="10000"/>
                  </a:ext>
                </a:extLst>
              </a:tr>
              <a:tr h="370840">
                <a:tc>
                  <a:txBody>
                    <a:bodyPr/>
                    <a:lstStyle/>
                    <a:p>
                      <a:pPr algn="ctr"/>
                      <a:r>
                        <a:rPr lang="en-US" dirty="0">
                          <a:latin typeface="Times New Roman" panose="02020603050405020304" pitchFamily="18" charset="0"/>
                          <a:cs typeface="Times New Roman" panose="02020603050405020304" pitchFamily="18" charset="0"/>
                        </a:rPr>
                        <a:t>780</a:t>
                      </a:r>
                    </a:p>
                  </a:txBody>
                  <a:tcPr anchor="ctr">
                    <a:solidFill>
                      <a:srgbClr val="D0D8E8"/>
                    </a:solidFill>
                  </a:tcPr>
                </a:tc>
                <a:tc>
                  <a:txBody>
                    <a:bodyPr/>
                    <a:lstStyle/>
                    <a:p>
                      <a:pPr algn="ctr"/>
                      <a:r>
                        <a:rPr lang="en-US" dirty="0" smtClean="0">
                          <a:latin typeface="Times New Roman" panose="02020603050405020304" pitchFamily="18" charset="0"/>
                          <a:cs typeface="Times New Roman" panose="02020603050405020304" pitchFamily="18" charset="0"/>
                        </a:rPr>
                        <a:t>6845</a:t>
                      </a:r>
                      <a:endParaRPr lang="en-US" dirty="0">
                        <a:latin typeface="Times New Roman" panose="02020603050405020304" pitchFamily="18" charset="0"/>
                        <a:cs typeface="Times New Roman" panose="02020603050405020304" pitchFamily="18" charset="0"/>
                      </a:endParaRPr>
                    </a:p>
                  </a:txBody>
                  <a:tcPr anchor="ctr">
                    <a:solidFill>
                      <a:srgbClr val="D0D8E8"/>
                    </a:solidFill>
                  </a:tcPr>
                </a:tc>
                <a:tc>
                  <a:txBody>
                    <a:bodyPr/>
                    <a:lstStyle/>
                    <a:p>
                      <a:r>
                        <a:rPr lang="en-US" dirty="0">
                          <a:solidFill>
                            <a:schemeClr val="tx1"/>
                          </a:solidFill>
                          <a:latin typeface="Times New Roman" panose="02020603050405020304" pitchFamily="18" charset="0"/>
                          <a:cs typeface="Times New Roman" panose="02020603050405020304" pitchFamily="18" charset="0"/>
                        </a:rPr>
                        <a:t>G16 &amp; G17 MPS-HI and </a:t>
                      </a:r>
                      <a:r>
                        <a:rPr lang="en-US" dirty="0" smtClean="0">
                          <a:solidFill>
                            <a:schemeClr val="tx1"/>
                          </a:solidFill>
                          <a:latin typeface="Times New Roman" panose="02020603050405020304" pitchFamily="18" charset="0"/>
                          <a:cs typeface="Times New Roman" panose="02020603050405020304" pitchFamily="18" charset="0"/>
                        </a:rPr>
                        <a:t>MPS-LO L1b </a:t>
                      </a:r>
                      <a:r>
                        <a:rPr lang="en-US" dirty="0">
                          <a:solidFill>
                            <a:schemeClr val="tx1"/>
                          </a:solidFill>
                          <a:latin typeface="Times New Roman" panose="02020603050405020304" pitchFamily="18" charset="0"/>
                          <a:cs typeface="Times New Roman" panose="02020603050405020304" pitchFamily="18" charset="0"/>
                        </a:rPr>
                        <a:t>IFC Leakage</a:t>
                      </a:r>
                    </a:p>
                  </a:txBody>
                  <a:tcPr anchor="ctr">
                    <a:solidFill>
                      <a:srgbClr val="D0D8E8"/>
                    </a:solidFill>
                  </a:tcPr>
                </a:tc>
                <a:tc>
                  <a:txBody>
                    <a:bodyPr/>
                    <a:lstStyle/>
                    <a:p>
                      <a:r>
                        <a:rPr lang="en-US" dirty="0" smtClean="0">
                          <a:latin typeface="Times New Roman" panose="02020603050405020304" pitchFamily="18" charset="0"/>
                          <a:cs typeface="Times New Roman" panose="02020603050405020304" pitchFamily="18" charset="0"/>
                        </a:rPr>
                        <a:t>Closed</a:t>
                      </a:r>
                      <a:endParaRPr lang="en-US" dirty="0">
                        <a:latin typeface="Times New Roman" panose="02020603050405020304" pitchFamily="18" charset="0"/>
                        <a:cs typeface="Times New Roman" panose="02020603050405020304" pitchFamily="18" charset="0"/>
                      </a:endParaRPr>
                    </a:p>
                  </a:txBody>
                  <a:tcPr anchor="ctr">
                    <a:solidFill>
                      <a:srgbClr val="D0D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DO</a:t>
                      </a:r>
                      <a:r>
                        <a:rPr lang="en-US" baseline="0" dirty="0" smtClean="0">
                          <a:latin typeface="Times New Roman" panose="02020603050405020304" pitchFamily="18" charset="0"/>
                          <a:cs typeface="Times New Roman" panose="02020603050405020304" pitchFamily="18" charset="0"/>
                        </a:rPr>
                        <a:t>.12.00.00</a:t>
                      </a:r>
                      <a:endParaRPr lang="en-US" dirty="0" smtClean="0">
                        <a:latin typeface="Times New Roman" panose="02020603050405020304" pitchFamily="18" charset="0"/>
                        <a:cs typeface="Times New Roman" panose="02020603050405020304" pitchFamily="18" charset="0"/>
                      </a:endParaRPr>
                    </a:p>
                  </a:txBody>
                  <a:tcPr anchor="ctr">
                    <a:solidFill>
                      <a:srgbClr val="D0D8E8"/>
                    </a:solidFill>
                  </a:tcPr>
                </a:tc>
                <a:extLst>
                  <a:ext uri="{0D108BD9-81ED-4DB2-BD59-A6C34878D82A}">
                    <a16:rowId xmlns:a16="http://schemas.microsoft.com/office/drawing/2014/main" xmlns="" val="10002"/>
                  </a:ext>
                </a:extLst>
              </a:tr>
              <a:tr h="370840">
                <a:tc>
                  <a:txBody>
                    <a:bodyPr/>
                    <a:lstStyle/>
                    <a:p>
                      <a:pPr algn="ctr"/>
                      <a:r>
                        <a:rPr lang="en-US" dirty="0">
                          <a:latin typeface="Times New Roman" panose="02020603050405020304" pitchFamily="18" charset="0"/>
                          <a:cs typeface="Times New Roman" panose="02020603050405020304" pitchFamily="18" charset="0"/>
                        </a:rPr>
                        <a:t>781</a:t>
                      </a:r>
                    </a:p>
                  </a:txBody>
                  <a:tcPr anchor="ctr"/>
                </a:tc>
                <a:tc>
                  <a:txBody>
                    <a:bodyPr/>
                    <a:lstStyle/>
                    <a:p>
                      <a:pPr algn="ctr"/>
                      <a:r>
                        <a:rPr lang="en-US" dirty="0" smtClean="0">
                          <a:latin typeface="Times New Roman" panose="02020603050405020304" pitchFamily="18" charset="0"/>
                          <a:cs typeface="Times New Roman" panose="02020603050405020304" pitchFamily="18" charset="0"/>
                        </a:rPr>
                        <a:t>6477</a:t>
                      </a:r>
                    </a:p>
                    <a:p>
                      <a:pPr algn="ctr"/>
                      <a:r>
                        <a:rPr lang="en-US" dirty="0" smtClean="0">
                          <a:latin typeface="Times New Roman" panose="02020603050405020304" pitchFamily="18" charset="0"/>
                          <a:cs typeface="Times New Roman" panose="02020603050405020304" pitchFamily="18" charset="0"/>
                        </a:rPr>
                        <a:t>8404</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smtClean="0">
                          <a:solidFill>
                            <a:schemeClr val="tx1"/>
                          </a:solidFill>
                          <a:latin typeface="Times New Roman" panose="02020603050405020304" pitchFamily="18" charset="0"/>
                          <a:cs typeface="Times New Roman" panose="02020603050405020304" pitchFamily="18" charset="0"/>
                        </a:rPr>
                        <a:t>G16 </a:t>
                      </a:r>
                      <a:r>
                        <a:rPr lang="en-US" dirty="0">
                          <a:solidFill>
                            <a:schemeClr val="tx1"/>
                          </a:solidFill>
                          <a:latin typeface="Times New Roman" panose="02020603050405020304" pitchFamily="18" charset="0"/>
                          <a:cs typeface="Times New Roman" panose="02020603050405020304" pitchFamily="18" charset="0"/>
                        </a:rPr>
                        <a:t>&amp; G17 MPS-HI and SGPS L1b data gaps near IFCs</a:t>
                      </a:r>
                    </a:p>
                  </a:txBody>
                  <a:tcPr anchor="ctr"/>
                </a:tc>
                <a:tc>
                  <a:txBody>
                    <a:bodyPr/>
                    <a:lstStyle/>
                    <a:p>
                      <a:r>
                        <a:rPr lang="en-US" dirty="0" smtClean="0">
                          <a:latin typeface="Times New Roman" panose="02020603050405020304" pitchFamily="18" charset="0"/>
                          <a:cs typeface="Times New Roman" panose="02020603050405020304" pitchFamily="18" charset="0"/>
                        </a:rPr>
                        <a:t>Completed</a:t>
                      </a:r>
                    </a:p>
                  </a:txBody>
                  <a:tcPr anchor="ctr"/>
                </a:tc>
                <a:tc>
                  <a:txBody>
                    <a:bodyPr/>
                    <a:lstStyle/>
                    <a:p>
                      <a:r>
                        <a:rPr lang="en-US" dirty="0" smtClean="0">
                          <a:latin typeface="Times New Roman" panose="02020603050405020304" pitchFamily="18" charset="0"/>
                          <a:cs typeface="Times New Roman" panose="02020603050405020304" pitchFamily="18" charset="0"/>
                        </a:rPr>
                        <a:t>DO.09.02.00</a:t>
                      </a:r>
                    </a:p>
                    <a:p>
                      <a:r>
                        <a:rPr lang="en-US" dirty="0" smtClean="0">
                          <a:latin typeface="Times New Roman" panose="02020603050405020304" pitchFamily="18" charset="0"/>
                          <a:cs typeface="Times New Roman" panose="02020603050405020304" pitchFamily="18" charset="0"/>
                        </a:rPr>
                        <a:t>DO.13.00.03</a:t>
                      </a: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3"/>
                  </a:ext>
                </a:extLst>
              </a:tr>
              <a:tr h="370840">
                <a:tc>
                  <a:txBody>
                    <a:bodyPr/>
                    <a:lstStyle/>
                    <a:p>
                      <a:pPr algn="ctr"/>
                      <a:r>
                        <a:rPr lang="en-US" dirty="0">
                          <a:latin typeface="Times New Roman" panose="02020603050405020304" pitchFamily="18" charset="0"/>
                          <a:cs typeface="Times New Roman" panose="02020603050405020304" pitchFamily="18" charset="0"/>
                        </a:rPr>
                        <a:t>863</a:t>
                      </a:r>
                    </a:p>
                  </a:txBody>
                  <a:tcPr anchor="ctr"/>
                </a:tc>
                <a:tc>
                  <a:txBody>
                    <a:bodyPr/>
                    <a:lstStyle/>
                    <a:p>
                      <a:pPr algn="ctr"/>
                      <a:r>
                        <a:rPr lang="en-US" dirty="0" smtClean="0">
                          <a:latin typeface="Times New Roman" panose="02020603050405020304" pitchFamily="18" charset="0"/>
                          <a:cs typeface="Times New Roman" panose="02020603050405020304" pitchFamily="18" charset="0"/>
                        </a:rPr>
                        <a:t>6736</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smtClean="0">
                          <a:solidFill>
                            <a:schemeClr val="tx1"/>
                          </a:solidFill>
                          <a:latin typeface="Times New Roman" panose="02020603050405020304" pitchFamily="18" charset="0"/>
                          <a:cs typeface="Times New Roman" panose="02020603050405020304" pitchFamily="18" charset="0"/>
                        </a:rPr>
                        <a:t>Graceful degradation when SGPS data not generated</a:t>
                      </a:r>
                      <a:endParaRPr 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In</a:t>
                      </a:r>
                      <a:r>
                        <a:rPr lang="en-US" baseline="0" dirty="0" smtClean="0">
                          <a:latin typeface="Times New Roman" panose="02020603050405020304" pitchFamily="18" charset="0"/>
                          <a:cs typeface="Times New Roman" panose="02020603050405020304" pitchFamily="18" charset="0"/>
                        </a:rPr>
                        <a:t> Work</a:t>
                      </a:r>
                      <a:endParaRPr lang="en-US" dirty="0" smtClean="0">
                        <a:latin typeface="Times New Roman" panose="02020603050405020304" pitchFamily="18" charset="0"/>
                        <a:cs typeface="Times New Roman" panose="02020603050405020304" pitchFamily="18" charset="0"/>
                      </a:endParaRPr>
                    </a:p>
                  </a:txBody>
                  <a:tcPr anchor="ctr"/>
                </a:tc>
                <a:tc>
                  <a:txBody>
                    <a:bodyPr/>
                    <a:lstStyle/>
                    <a:p>
                      <a:r>
                        <a:rPr lang="en-US" dirty="0" smtClean="0">
                          <a:latin typeface="Times New Roman" panose="02020603050405020304" pitchFamily="18" charset="0"/>
                          <a:cs typeface="Times New Roman" panose="02020603050405020304" pitchFamily="18" charset="0"/>
                        </a:rPr>
                        <a:t>DO.16.00.00</a:t>
                      </a: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2616329985"/>
                  </a:ext>
                </a:extLst>
              </a:tr>
              <a:tr h="370840">
                <a:tc>
                  <a:txBody>
                    <a:bodyPr/>
                    <a:lstStyle/>
                    <a:p>
                      <a:pPr algn="ctr"/>
                      <a:r>
                        <a:rPr lang="en-US" dirty="0" smtClean="0">
                          <a:latin typeface="Times New Roman" panose="02020603050405020304" pitchFamily="18" charset="0"/>
                          <a:cs typeface="Times New Roman" panose="02020603050405020304" pitchFamily="18" charset="0"/>
                        </a:rPr>
                        <a:t>1155</a:t>
                      </a:r>
                      <a:endParaRPr 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8582</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smtClean="0">
                          <a:solidFill>
                            <a:schemeClr val="tx1"/>
                          </a:solidFill>
                          <a:latin typeface="Times New Roman" panose="02020603050405020304" pitchFamily="18" charset="0"/>
                          <a:cs typeface="Times New Roman" panose="02020603050405020304" pitchFamily="18" charset="0"/>
                        </a:rPr>
                        <a:t>G16 MPS-Hi P1 Channel Calibration Refinement</a:t>
                      </a:r>
                      <a:endParaRPr 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en-US" dirty="0" smtClean="0">
                          <a:latin typeface="Times New Roman" panose="02020603050405020304" pitchFamily="18" charset="0"/>
                          <a:cs typeface="Times New Roman" panose="02020603050405020304" pitchFamily="18" charset="0"/>
                        </a:rPr>
                        <a:t>Closed</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smtClean="0">
                          <a:latin typeface="Times New Roman" panose="02020603050405020304" pitchFamily="18" charset="0"/>
                          <a:cs typeface="Times New Roman" panose="02020603050405020304" pitchFamily="18" charset="0"/>
                        </a:rPr>
                        <a:t>PR.12.06.01</a:t>
                      </a:r>
                      <a:endParaRPr lang="en-US" dirty="0">
                        <a:latin typeface="Times New Roman" panose="02020603050405020304" pitchFamily="18" charset="0"/>
                        <a:cs typeface="Times New Roman" panose="02020603050405020304" pitchFamily="18" charset="0"/>
                      </a:endParaRPr>
                    </a:p>
                  </a:txBody>
                  <a:tcPr anchor="ctr"/>
                </a:tc>
              </a:tr>
              <a:tr h="370840">
                <a:tc>
                  <a:txBody>
                    <a:bodyPr/>
                    <a:lstStyle/>
                    <a:p>
                      <a:pPr algn="ctr"/>
                      <a:r>
                        <a:rPr lang="en-US" dirty="0" smtClean="0">
                          <a:latin typeface="Times New Roman" panose="02020603050405020304" pitchFamily="18" charset="0"/>
                          <a:cs typeface="Times New Roman" panose="02020603050405020304" pitchFamily="18" charset="0"/>
                        </a:rPr>
                        <a:t>1204</a:t>
                      </a:r>
                      <a:endParaRPr 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8993</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smtClean="0">
                          <a:solidFill>
                            <a:schemeClr val="tx1"/>
                          </a:solidFill>
                          <a:latin typeface="Times New Roman" panose="02020603050405020304" pitchFamily="18" charset="0"/>
                          <a:cs typeface="Times New Roman" panose="02020603050405020304" pitchFamily="18" charset="0"/>
                        </a:rPr>
                        <a:t>MPS-Hi Proton Flux in G-16 and G-17</a:t>
                      </a:r>
                      <a:endParaRPr 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en-US" dirty="0" smtClean="0">
                          <a:latin typeface="Times New Roman" panose="02020603050405020304" pitchFamily="18" charset="0"/>
                          <a:cs typeface="Times New Roman" panose="02020603050405020304" pitchFamily="18" charset="0"/>
                        </a:rPr>
                        <a:t>HOLD</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smtClean="0">
                          <a:latin typeface="Times New Roman" panose="02020603050405020304" pitchFamily="18" charset="0"/>
                          <a:cs typeface="Times New Roman" panose="02020603050405020304" pitchFamily="18" charset="0"/>
                        </a:rPr>
                        <a:t>Revisit 04/2025</a:t>
                      </a:r>
                      <a:endParaRPr lang="en-US" dirty="0">
                        <a:latin typeface="Times New Roman" panose="02020603050405020304" pitchFamily="18" charset="0"/>
                        <a:cs typeface="Times New Roman" panose="02020603050405020304" pitchFamily="18" charset="0"/>
                      </a:endParaRPr>
                    </a:p>
                  </a:txBody>
                  <a:tcPr anchor="ctr"/>
                </a:tc>
              </a:tr>
              <a:tr h="370840">
                <a:tc>
                  <a:txBody>
                    <a:bodyPr/>
                    <a:lstStyle/>
                    <a:p>
                      <a:pPr algn="ctr"/>
                      <a:r>
                        <a:rPr lang="en-US" dirty="0" smtClean="0">
                          <a:latin typeface="Times New Roman" panose="02020603050405020304" pitchFamily="18" charset="0"/>
                          <a:cs typeface="Times New Roman" panose="02020603050405020304" pitchFamily="18" charset="0"/>
                        </a:rPr>
                        <a:t>1402</a:t>
                      </a:r>
                      <a:endParaRPr 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nn-NO" dirty="0" smtClean="0">
                          <a:solidFill>
                            <a:schemeClr val="tx1"/>
                          </a:solidFill>
                          <a:latin typeface="Times New Roman" panose="02020603050405020304" pitchFamily="18" charset="0"/>
                          <a:cs typeface="Times New Roman" panose="02020603050405020304" pitchFamily="18" charset="0"/>
                        </a:rPr>
                        <a:t>GOES-U SEISS CDRL79 RevA for PLT</a:t>
                      </a:r>
                      <a:endParaRPr 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en-US" dirty="0" smtClean="0">
                          <a:latin typeface="Times New Roman" panose="02020603050405020304" pitchFamily="18" charset="0"/>
                          <a:cs typeface="Times New Roman" panose="02020603050405020304" pitchFamily="18" charset="0"/>
                        </a:rPr>
                        <a:t>Closed</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smtClean="0">
                          <a:latin typeface="Times New Roman" panose="02020603050405020304" pitchFamily="18" charset="0"/>
                          <a:cs typeface="Times New Roman" panose="02020603050405020304" pitchFamily="18" charset="0"/>
                        </a:rPr>
                        <a:t>PR.13.07.00</a:t>
                      </a:r>
                      <a:endParaRPr lang="en-US" dirty="0">
                        <a:latin typeface="Times New Roman" panose="02020603050405020304" pitchFamily="18" charset="0"/>
                        <a:cs typeface="Times New Roman" panose="02020603050405020304" pitchFamily="18" charset="0"/>
                      </a:endParaRPr>
                    </a:p>
                  </a:txBody>
                  <a:tcPr anchor="ctr"/>
                </a:tc>
              </a:tr>
              <a:tr h="370840">
                <a:tc>
                  <a:txBody>
                    <a:bodyPr/>
                    <a:lstStyle/>
                    <a:p>
                      <a:pPr algn="ctr"/>
                      <a:r>
                        <a:rPr lang="en-US" dirty="0" smtClean="0">
                          <a:latin typeface="Times New Roman" panose="02020603050405020304" pitchFamily="18" charset="0"/>
                          <a:cs typeface="Times New Roman" panose="02020603050405020304" pitchFamily="18" charset="0"/>
                        </a:rPr>
                        <a:t>1517</a:t>
                      </a:r>
                      <a:endParaRPr 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smtClean="0">
                          <a:solidFill>
                            <a:schemeClr val="tx1"/>
                          </a:solidFill>
                          <a:latin typeface="Times New Roman" panose="02020603050405020304" pitchFamily="18" charset="0"/>
                          <a:cs typeface="Times New Roman" panose="02020603050405020304" pitchFamily="18" charset="0"/>
                        </a:rPr>
                        <a:t>G19 SEISS MPS-HI LUT Update</a:t>
                      </a:r>
                      <a:endParaRPr lang="en-US"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en-US" dirty="0" smtClean="0">
                          <a:latin typeface="Times New Roman" panose="02020603050405020304" pitchFamily="18" charset="0"/>
                          <a:cs typeface="Times New Roman" panose="02020603050405020304" pitchFamily="18" charset="0"/>
                        </a:rPr>
                        <a:t>Closed</a:t>
                      </a:r>
                      <a:endParaRPr lang="en-US" dirty="0">
                        <a:latin typeface="Times New Roman" panose="02020603050405020304" pitchFamily="18" charset="0"/>
                        <a:cs typeface="Times New Roman" panose="02020603050405020304" pitchFamily="18" charset="0"/>
                      </a:endParaRPr>
                    </a:p>
                  </a:txBody>
                  <a:tcPr anchor="ctr"/>
                </a:tc>
                <a:tc>
                  <a:txBody>
                    <a:bodyPr/>
                    <a:lstStyle/>
                    <a:p>
                      <a:r>
                        <a:rPr lang="en-US" dirty="0" smtClean="0">
                          <a:latin typeface="Times New Roman" panose="02020603050405020304" pitchFamily="18" charset="0"/>
                          <a:cs typeface="Times New Roman" panose="02020603050405020304" pitchFamily="18" charset="0"/>
                        </a:rPr>
                        <a:t>PR.13.10.05</a:t>
                      </a:r>
                      <a:endParaRPr lang="en-US" dirty="0">
                        <a:latin typeface="Times New Roman" panose="02020603050405020304" pitchFamily="18" charset="0"/>
                        <a:cs typeface="Times New Roman" panose="02020603050405020304" pitchFamily="18" charset="0"/>
                      </a:endParaRPr>
                    </a:p>
                  </a:txBody>
                  <a:tcPr anchor="ctr"/>
                </a:tc>
              </a:tr>
            </a:tbl>
          </a:graphicData>
        </a:graphic>
      </p:graphicFrame>
      <p:sp>
        <p:nvSpPr>
          <p:cNvPr id="6"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2976143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388F08-9B59-9A45-B295-07EFB501D263}"/>
              </a:ext>
            </a:extLst>
          </p:cNvPr>
          <p:cNvSpPr>
            <a:spLocks noGrp="1"/>
          </p:cNvSpPr>
          <p:nvPr>
            <p:ph type="title"/>
          </p:nvPr>
        </p:nvSpPr>
        <p:spPr>
          <a:xfrm>
            <a:off x="1591350" y="228600"/>
            <a:ext cx="5961300" cy="914400"/>
          </a:xfrm>
        </p:spPr>
        <p:txBody>
          <a:bodyPr/>
          <a:lstStyle/>
          <a:p>
            <a:pPr algn="ctr"/>
            <a:r>
              <a:rPr lang="en-US" sz="2400" b="1" dirty="0">
                <a:solidFill>
                  <a:srgbClr val="FFFF00"/>
                </a:solidFill>
                <a:latin typeface="Times New Roman" panose="02020603050405020304" pitchFamily="18" charset="0"/>
                <a:cs typeface="Times New Roman" panose="02020603050405020304" pitchFamily="18" charset="0"/>
              </a:rPr>
              <a:t>ADR 863: Graceful degradation when SGPS data not </a:t>
            </a:r>
            <a:r>
              <a:rPr lang="en-US" sz="2400" b="1" dirty="0" smtClean="0">
                <a:solidFill>
                  <a:srgbClr val="FFFF00"/>
                </a:solidFill>
                <a:latin typeface="Times New Roman" panose="02020603050405020304" pitchFamily="18" charset="0"/>
                <a:cs typeface="Times New Roman" panose="02020603050405020304" pitchFamily="18" charset="0"/>
              </a:rPr>
              <a:t>generated</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 xmlns:a16="http://schemas.microsoft.com/office/drawing/2014/main" id="{5BA7E2F7-8F1B-D74D-8821-D41B5D5D01DF}"/>
              </a:ext>
            </a:extLst>
          </p:cNvPr>
          <p:cNvSpPr>
            <a:spLocks noGrp="1"/>
          </p:cNvSpPr>
          <p:nvPr>
            <p:ph type="body" idx="1"/>
          </p:nvPr>
        </p:nvSpPr>
        <p:spPr>
          <a:xfrm>
            <a:off x="266700" y="1524001"/>
            <a:ext cx="8610600" cy="3962399"/>
          </a:xfrm>
        </p:spPr>
        <p:txBody>
          <a:bodyPr/>
          <a:lstStyle/>
          <a:p>
            <a:pPr>
              <a:lnSpc>
                <a:spcPct val="100000"/>
              </a:lnSpc>
              <a:spcAft>
                <a:spcPts val="600"/>
              </a:spcAft>
            </a:pPr>
            <a:r>
              <a:rPr lang="en-US" dirty="0">
                <a:latin typeface="Times New Roman" panose="02020603050405020304" pitchFamily="18" charset="0"/>
                <a:cs typeface="Times New Roman" panose="02020603050405020304" pitchFamily="18" charset="0"/>
              </a:rPr>
              <a:t>Four electron channels from MPS-HI use SGPS-X data for a contamination correction.  The SGPS P5 channel uses data from the opposite SGPS for a contamination correction.  If for some reason (like a sensor failure) no data are being generated from one of the SGPS units, then the dependent products should still be produced with only graceful degradation. </a:t>
            </a: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is a generalization of ADR 781</a:t>
            </a:r>
            <a:r>
              <a:rPr lang="en-US" dirty="0" smtClean="0">
                <a:latin typeface="Times New Roman" panose="02020603050405020304" pitchFamily="18" charset="0"/>
                <a:cs typeface="Times New Roman" panose="02020603050405020304" pitchFamily="18" charset="0"/>
              </a:rPr>
              <a:t>.</a:t>
            </a:r>
          </a:p>
          <a:p>
            <a:pPr>
              <a:lnSpc>
                <a:spcPct val="100000"/>
              </a:lnSpc>
              <a:spcAft>
                <a:spcPts val="0"/>
              </a:spcAft>
            </a:pPr>
            <a:r>
              <a:rPr lang="en-US" dirty="0" smtClean="0">
                <a:latin typeface="Times New Roman" panose="02020603050405020304" pitchFamily="18" charset="0"/>
                <a:cs typeface="Times New Roman" panose="02020603050405020304" pitchFamily="18" charset="0"/>
              </a:rPr>
              <a:t>With respect to MPS-HI:</a:t>
            </a:r>
          </a:p>
          <a:p>
            <a:pPr marL="285750" indent="-285750">
              <a:lnSpc>
                <a:spcPct val="100000"/>
              </a:lnSpc>
              <a:spcAft>
                <a:spcPts val="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Case 1: </a:t>
            </a:r>
            <a:r>
              <a:rPr lang="en-US" dirty="0" smtClean="0">
                <a:solidFill>
                  <a:srgbClr val="FFFF00"/>
                </a:solidFill>
                <a:latin typeface="Times New Roman" panose="02020603050405020304" pitchFamily="18" charset="0"/>
                <a:cs typeface="Times New Roman" panose="02020603050405020304" pitchFamily="18" charset="0"/>
              </a:rPr>
              <a:t>SGPS-X data are not being generated</a:t>
            </a:r>
          </a:p>
          <a:p>
            <a:pPr marL="742950" lvl="1" indent="-285750">
              <a:lnSpc>
                <a:spcPct val="100000"/>
              </a:lnSpc>
              <a:spcAft>
                <a:spcPts val="0"/>
              </a:spcAft>
              <a:buFont typeface="Arial" panose="020B0604020202020204" pitchFamily="34" charset="0"/>
              <a:buChar char="•"/>
            </a:pPr>
            <a:r>
              <a:rPr lang="en-US" sz="1600" dirty="0" smtClean="0">
                <a:solidFill>
                  <a:srgbClr val="99FF66"/>
                </a:solidFill>
                <a:latin typeface="Times New Roman" panose="02020603050405020304" pitchFamily="18" charset="0"/>
                <a:cs typeface="Times New Roman" panose="02020603050405020304" pitchFamily="18" charset="0"/>
              </a:rPr>
              <a:t>MPS-HI fluxes should be calculated as if SGPS-X fluxes were zero rather than missing -- graceful degradation of 4 electron channels.  </a:t>
            </a:r>
          </a:p>
          <a:p>
            <a:pPr marL="285750" indent="-285750">
              <a:lnSpc>
                <a:spcPct val="100000"/>
              </a:lnSpc>
              <a:spcAft>
                <a:spcPts val="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Case 2: SGPS+X data are not being generated. </a:t>
            </a:r>
          </a:p>
          <a:p>
            <a:pPr marL="742950" lvl="1" indent="-285750">
              <a:lnSpc>
                <a:spcPct val="100000"/>
              </a:lnSpc>
              <a:spcAft>
                <a:spcPts val="0"/>
              </a:spcAf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MPS-HI fluxes should be produced, no dependence on SGPS+X, no degradation.  </a:t>
            </a:r>
          </a:p>
          <a:p>
            <a:pPr marL="285750" indent="-285750">
              <a:lnSpc>
                <a:spcPct val="100000"/>
              </a:lnSpc>
              <a:spcAft>
                <a:spcPts val="0"/>
              </a:spcAf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Case 3: </a:t>
            </a:r>
            <a:r>
              <a:rPr lang="en-US" dirty="0" smtClean="0">
                <a:solidFill>
                  <a:srgbClr val="FFFF00"/>
                </a:solidFill>
                <a:latin typeface="Times New Roman" panose="02020603050405020304" pitchFamily="18" charset="0"/>
                <a:cs typeface="Times New Roman" panose="02020603050405020304" pitchFamily="18" charset="0"/>
              </a:rPr>
              <a:t>neither SGPS+X nor SGPS-X data being generated </a:t>
            </a:r>
          </a:p>
          <a:p>
            <a:pPr marL="742950" lvl="1" indent="-285750">
              <a:lnSpc>
                <a:spcPct val="100000"/>
              </a:lnSpc>
              <a:spcAft>
                <a:spcPts val="0"/>
              </a:spcAft>
              <a:buFont typeface="Arial" panose="020B0604020202020204" pitchFamily="34" charset="0"/>
              <a:buChar char="•"/>
            </a:pPr>
            <a:r>
              <a:rPr lang="en-US" sz="1600" dirty="0" smtClean="0">
                <a:solidFill>
                  <a:srgbClr val="99FF66"/>
                </a:solidFill>
                <a:latin typeface="Times New Roman" panose="02020603050405020304" pitchFamily="18" charset="0"/>
                <a:cs typeface="Times New Roman" panose="02020603050405020304" pitchFamily="18" charset="0"/>
              </a:rPr>
              <a:t>MPS-HI fluxes should be calculated as if SGPS-X fluxes were zero rather than missing -- graceful degradation of 4 electron channels.</a:t>
            </a:r>
          </a:p>
          <a:p>
            <a:pPr>
              <a:lnSpc>
                <a:spcPct val="100000"/>
              </a:lnSpc>
              <a:spcAft>
                <a:spcPts val="0"/>
              </a:spcAft>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C0986D51-357B-9643-9BDF-E3EF8798AA45}"/>
              </a:ext>
            </a:extLst>
          </p:cNvPr>
          <p:cNvSpPr>
            <a:spLocks noGrp="1"/>
          </p:cNvSpPr>
          <p:nvPr>
            <p:ph type="sldNum" idx="12"/>
          </p:nvPr>
        </p:nvSpPr>
        <p:spPr>
          <a:xfrm>
            <a:off x="8305800" y="6391373"/>
            <a:ext cx="630530" cy="350146"/>
          </a:xfrm>
        </p:spPr>
        <p:txBody>
          <a:bodyPr/>
          <a:lstStyle/>
          <a:p>
            <a:pPr marL="0" marR="0" lvl="0" indent="0" rtl="0">
              <a:lnSpc>
                <a:spcPct val="100000"/>
              </a:lnSpc>
              <a:spcBef>
                <a:spcPts val="0"/>
              </a:spcBef>
              <a:spcAft>
                <a:spcPts val="0"/>
              </a:spcAft>
              <a:buClr>
                <a:srgbClr val="000000"/>
              </a:buClr>
              <a:buSzPct val="25000"/>
              <a:buFont typeface="Arial"/>
              <a:buNone/>
            </a:pPr>
            <a:fld id="{00000000-1234-1234-1234-123412341234}" type="slidenum">
              <a:rPr lang="en" b="0" i="0" u="none" strike="noStrike" cap="none" smtClean="0">
                <a:ea typeface="Arial"/>
                <a:cs typeface="Arial"/>
                <a:sym typeface="Arial"/>
              </a:rPr>
              <a:pPr marL="0" marR="0" lvl="0" indent="0" rtl="0">
                <a:lnSpc>
                  <a:spcPct val="100000"/>
                </a:lnSpc>
                <a:spcBef>
                  <a:spcPts val="0"/>
                </a:spcBef>
                <a:spcAft>
                  <a:spcPts val="0"/>
                </a:spcAft>
                <a:buClr>
                  <a:srgbClr val="000000"/>
                </a:buClr>
                <a:buSzPct val="25000"/>
                <a:buFont typeface="Arial"/>
                <a:buNone/>
              </a:pPr>
              <a:t>11</a:t>
            </a:fld>
            <a:endParaRPr lang="en" b="0" i="0" u="none" strike="noStrike" cap="none" dirty="0">
              <a:ea typeface="Arial"/>
              <a:cs typeface="Arial"/>
              <a:sym typeface="Arial"/>
            </a:endParaRPr>
          </a:p>
        </p:txBody>
      </p:sp>
      <p:sp>
        <p:nvSpPr>
          <p:cNvPr id="5" name="Title 1">
            <a:extLst>
              <a:ext uri="{FF2B5EF4-FFF2-40B4-BE49-F238E27FC236}">
                <a16:creationId xmlns="" xmlns:a16="http://schemas.microsoft.com/office/drawing/2014/main" id="{95388F08-9B59-9A45-B295-07EFB501D263}"/>
              </a:ext>
            </a:extLst>
          </p:cNvPr>
          <p:cNvSpPr txBox="1">
            <a:spLocks/>
          </p:cNvSpPr>
          <p:nvPr/>
        </p:nvSpPr>
        <p:spPr bwMode="auto">
          <a:xfrm>
            <a:off x="311701" y="5486400"/>
            <a:ext cx="8451299" cy="762000"/>
          </a:xfrm>
          <a:prstGeom prst="rect">
            <a:avLst/>
          </a:prstGeom>
          <a:solidFill>
            <a:srgbClr val="FFFF00"/>
          </a:solidFill>
          <a:ln>
            <a:noFill/>
          </a:ln>
          <a:extLst/>
        </p:spPr>
        <p:txBody>
          <a:bodyPr vert="horz" wrap="square" lIns="91425" tIns="91425" rIns="91425" bIns="91425" numCol="1" anchor="t" anchorCtr="0" compatLnSpc="1">
            <a:prstTxWarp prst="textNoShape">
              <a:avLst/>
            </a:prstTxWarp>
          </a:bodyPr>
          <a:lstStyle>
            <a:lvl1pPr marL="0" marR="0" lvl="0" indent="0" algn="l" defTabSz="457200" rtl="0" eaLnBrk="1" fontAlgn="base" hangingPunct="1">
              <a:lnSpc>
                <a:spcPct val="100000"/>
              </a:lnSpc>
              <a:spcBef>
                <a:spcPts val="0"/>
              </a:spcBef>
              <a:spcAft>
                <a:spcPts val="0"/>
              </a:spcAft>
              <a:buClr>
                <a:srgbClr val="FFFFFF"/>
              </a:buClr>
              <a:buFont typeface="Arial"/>
              <a:buNone/>
              <a:defRPr sz="2800" b="0" i="0" u="none" strike="noStrike" kern="1200" cap="none">
                <a:solidFill>
                  <a:srgbClr val="FFFFFF"/>
                </a:solidFill>
                <a:latin typeface="Arial"/>
                <a:ea typeface="Arial"/>
                <a:cs typeface="Arial"/>
                <a:sym typeface="Arial"/>
              </a:defRPr>
            </a:lvl1pPr>
            <a:lvl2pPr lvl="1"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2pPr>
            <a:lvl3pPr lvl="2"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3pPr>
            <a:lvl4pPr lvl="3"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4pPr>
            <a:lvl5pPr lvl="4"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5pPr>
            <a:lvl6pPr marL="457200" lvl="5"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6pPr>
            <a:lvl7pPr marL="914400" lvl="6"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7pPr>
            <a:lvl8pPr marL="1371600" lvl="7"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8pPr>
            <a:lvl9pPr marL="1828800" lvl="8"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9pPr>
          </a:lstStyle>
          <a:p>
            <a:r>
              <a:rPr lang="en-US" sz="1800" b="1" dirty="0" smtClean="0">
                <a:solidFill>
                  <a:sysClr val="windowText" lastClr="000000"/>
                </a:solidFill>
                <a:latin typeface="Times New Roman" panose="02020603050405020304" pitchFamily="18" charset="0"/>
                <a:cs typeface="Times New Roman" panose="02020603050405020304" pitchFamily="18" charset="0"/>
              </a:rPr>
              <a:t>ADR 863 is in its final stages. Test data with artificially missing SGPS data are expected from Ground for accurate verification by NCEI.</a:t>
            </a:r>
            <a:endParaRPr lang="en-US" sz="1800" b="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 xmlns:a16="http://schemas.microsoft.com/office/drawing/2014/main" id="{95388F08-9B59-9A45-B295-07EFB501D263}"/>
              </a:ext>
            </a:extLst>
          </p:cNvPr>
          <p:cNvSpPr txBox="1">
            <a:spLocks/>
          </p:cNvSpPr>
          <p:nvPr/>
        </p:nvSpPr>
        <p:spPr bwMode="auto">
          <a:xfrm>
            <a:off x="2472075" y="1066800"/>
            <a:ext cx="4199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marL="0" marR="0" lvl="0" indent="0" algn="l" defTabSz="457200" rtl="0" eaLnBrk="1" fontAlgn="base" hangingPunct="1">
              <a:lnSpc>
                <a:spcPct val="100000"/>
              </a:lnSpc>
              <a:spcBef>
                <a:spcPts val="0"/>
              </a:spcBef>
              <a:spcAft>
                <a:spcPts val="0"/>
              </a:spcAft>
              <a:buClr>
                <a:srgbClr val="FFFFFF"/>
              </a:buClr>
              <a:buFont typeface="Arial"/>
              <a:buNone/>
              <a:defRPr sz="2800" b="0" i="0" u="none" strike="noStrike" kern="1200" cap="none">
                <a:solidFill>
                  <a:srgbClr val="FFFFFF"/>
                </a:solidFill>
                <a:latin typeface="Arial"/>
                <a:ea typeface="Arial"/>
                <a:cs typeface="Arial"/>
                <a:sym typeface="Arial"/>
              </a:defRPr>
            </a:lvl1pPr>
            <a:lvl2pPr lvl="1"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2pPr>
            <a:lvl3pPr lvl="2"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3pPr>
            <a:lvl4pPr lvl="3"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4pPr>
            <a:lvl5pPr lvl="4"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5pPr>
            <a:lvl6pPr marL="457200" lvl="5"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6pPr>
            <a:lvl7pPr marL="914400" lvl="6"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7pPr>
            <a:lvl8pPr marL="1371600" lvl="7"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8pPr>
            <a:lvl9pPr marL="1828800" lvl="8"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9pPr>
          </a:lstStyle>
          <a:p>
            <a:pPr algn="ctr"/>
            <a:r>
              <a:rPr lang="en-US" sz="2000" b="1" dirty="0" smtClean="0">
                <a:solidFill>
                  <a:srgbClr val="99FF66"/>
                </a:solidFill>
                <a:latin typeface="Times New Roman" panose="02020603050405020304" pitchFamily="18" charset="0"/>
                <a:cs typeface="Times New Roman" panose="02020603050405020304" pitchFamily="18" charset="0"/>
              </a:rPr>
              <a:t>Applies to all GOES-R spacecraft</a:t>
            </a:r>
            <a:endParaRPr lang="en-US" sz="2000" b="1" dirty="0">
              <a:solidFill>
                <a:srgbClr val="99FF66"/>
              </a:solidFill>
              <a:latin typeface="Times New Roman" panose="02020603050405020304" pitchFamily="18" charset="0"/>
              <a:cs typeface="Times New Roman" panose="02020603050405020304" pitchFamily="18" charset="0"/>
            </a:endParaRPr>
          </a:p>
        </p:txBody>
      </p:sp>
      <p:sp>
        <p:nvSpPr>
          <p:cNvPr id="7"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265702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388F08-9B59-9A45-B295-07EFB501D263}"/>
              </a:ext>
            </a:extLst>
          </p:cNvPr>
          <p:cNvSpPr>
            <a:spLocks noGrp="1"/>
          </p:cNvSpPr>
          <p:nvPr>
            <p:ph type="title"/>
          </p:nvPr>
        </p:nvSpPr>
        <p:spPr>
          <a:xfrm>
            <a:off x="1591350" y="228600"/>
            <a:ext cx="5961300" cy="914400"/>
          </a:xfrm>
        </p:spPr>
        <p:txBody>
          <a:bodyPr/>
          <a:lstStyle/>
          <a:p>
            <a:pPr algn="ctr"/>
            <a:r>
              <a:rPr lang="en-US" sz="2400" b="1" dirty="0">
                <a:solidFill>
                  <a:srgbClr val="FFFF00"/>
                </a:solidFill>
                <a:latin typeface="Times New Roman" panose="02020603050405020304" pitchFamily="18" charset="0"/>
                <a:cs typeface="Times New Roman" panose="02020603050405020304" pitchFamily="18" charset="0"/>
              </a:rPr>
              <a:t>ADR </a:t>
            </a:r>
            <a:r>
              <a:rPr lang="en-US" sz="2400" b="1" dirty="0" smtClean="0">
                <a:solidFill>
                  <a:srgbClr val="FFFF00"/>
                </a:solidFill>
                <a:latin typeface="Times New Roman" panose="02020603050405020304" pitchFamily="18" charset="0"/>
                <a:cs typeface="Times New Roman" panose="02020603050405020304" pitchFamily="18" charset="0"/>
              </a:rPr>
              <a:t>1204: MPS-HI </a:t>
            </a:r>
            <a:r>
              <a:rPr lang="en-US" sz="2400" b="1" dirty="0">
                <a:solidFill>
                  <a:srgbClr val="FFFF00"/>
                </a:solidFill>
                <a:latin typeface="Times New Roman" panose="02020603050405020304" pitchFamily="18" charset="0"/>
                <a:cs typeface="Times New Roman" panose="02020603050405020304" pitchFamily="18" charset="0"/>
              </a:rPr>
              <a:t>Proton </a:t>
            </a:r>
            <a:r>
              <a:rPr lang="en-US" sz="2400" b="1" dirty="0" smtClean="0">
                <a:solidFill>
                  <a:srgbClr val="FFFF00"/>
                </a:solidFill>
                <a:latin typeface="Times New Roman" panose="02020603050405020304" pitchFamily="18" charset="0"/>
                <a:cs typeface="Times New Roman" panose="02020603050405020304" pitchFamily="18" charset="0"/>
              </a:rPr>
              <a:t>Flux</a:t>
            </a:r>
            <a:br>
              <a:rPr lang="en-US" sz="2400" b="1" dirty="0" smtClean="0">
                <a:solidFill>
                  <a:srgbClr val="FFFF00"/>
                </a:solidFill>
                <a:latin typeface="Times New Roman" panose="02020603050405020304" pitchFamily="18" charset="0"/>
                <a:cs typeface="Times New Roman" panose="02020603050405020304" pitchFamily="18" charset="0"/>
              </a:rPr>
            </a:br>
            <a:r>
              <a:rPr lang="en-US" sz="2400" b="1" dirty="0" smtClean="0">
                <a:solidFill>
                  <a:srgbClr val="FFFF00"/>
                </a:solidFill>
                <a:latin typeface="Times New Roman" panose="02020603050405020304" pitchFamily="18" charset="0"/>
                <a:cs typeface="Times New Roman" panose="02020603050405020304" pitchFamily="18" charset="0"/>
              </a:rPr>
              <a:t>in GOES-16 </a:t>
            </a:r>
            <a:r>
              <a:rPr lang="en-US" sz="2400" b="1" dirty="0">
                <a:solidFill>
                  <a:srgbClr val="FFFF00"/>
                </a:solidFill>
                <a:latin typeface="Times New Roman" panose="02020603050405020304" pitchFamily="18" charset="0"/>
                <a:cs typeface="Times New Roman" panose="02020603050405020304" pitchFamily="18" charset="0"/>
              </a:rPr>
              <a:t>and </a:t>
            </a:r>
            <a:r>
              <a:rPr lang="en-US" sz="2400" b="1" dirty="0" smtClean="0">
                <a:solidFill>
                  <a:srgbClr val="FFFF00"/>
                </a:solidFill>
                <a:latin typeface="Times New Roman" panose="02020603050405020304" pitchFamily="18" charset="0"/>
                <a:cs typeface="Times New Roman" panose="02020603050405020304" pitchFamily="18" charset="0"/>
              </a:rPr>
              <a:t>GOES-17</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 xmlns:a16="http://schemas.microsoft.com/office/drawing/2014/main" id="{5BA7E2F7-8F1B-D74D-8821-D41B5D5D01DF}"/>
              </a:ext>
            </a:extLst>
          </p:cNvPr>
          <p:cNvSpPr>
            <a:spLocks noGrp="1"/>
          </p:cNvSpPr>
          <p:nvPr>
            <p:ph type="body" idx="1"/>
          </p:nvPr>
        </p:nvSpPr>
        <p:spPr>
          <a:xfrm>
            <a:off x="76200" y="1524001"/>
            <a:ext cx="8915400" cy="1447799"/>
          </a:xfrm>
        </p:spPr>
        <p:txBody>
          <a:bodyPr/>
          <a:lstStyle/>
          <a:p>
            <a:pPr algn="just">
              <a:lnSpc>
                <a:spcPct val="100000"/>
              </a:lnSpc>
              <a:spcAft>
                <a:spcPts val="600"/>
              </a:spcAft>
            </a:pPr>
            <a:r>
              <a:rPr lang="en-US" sz="1400" b="1" dirty="0" smtClean="0">
                <a:latin typeface="Times New Roman" panose="02020603050405020304" pitchFamily="18" charset="0"/>
                <a:cs typeface="Times New Roman" panose="02020603050405020304" pitchFamily="18" charset="0"/>
              </a:rPr>
              <a:t>ADR text </a:t>
            </a:r>
            <a:r>
              <a:rPr lang="en-US" sz="1400" b="1" dirty="0">
                <a:solidFill>
                  <a:schemeClr val="bg1"/>
                </a:solidFill>
                <a:latin typeface="Times New Roman" panose="02020603050405020304" pitchFamily="18" charset="0"/>
                <a:cs typeface="Times New Roman" panose="02020603050405020304" pitchFamily="18" charset="0"/>
              </a:rPr>
              <a:t>s</a:t>
            </a:r>
            <a:r>
              <a:rPr lang="en-US" sz="1400" b="1" dirty="0" smtClean="0">
                <a:solidFill>
                  <a:schemeClr val="bg1"/>
                </a:solidFill>
                <a:latin typeface="Times New Roman" panose="02020603050405020304" pitchFamily="18" charset="0"/>
                <a:cs typeface="Times New Roman" panose="02020603050405020304" pitchFamily="18" charset="0"/>
              </a:rPr>
              <a:t>ubmitted </a:t>
            </a:r>
            <a:r>
              <a:rPr lang="en-US" sz="1400" b="1" dirty="0">
                <a:solidFill>
                  <a:schemeClr val="bg1"/>
                </a:solidFill>
                <a:latin typeface="Times New Roman" panose="02020603050405020304" pitchFamily="18" charset="0"/>
                <a:cs typeface="Times New Roman" panose="02020603050405020304" pitchFamily="18" charset="0"/>
              </a:rPr>
              <a:t>by </a:t>
            </a:r>
            <a:r>
              <a:rPr lang="en-US" sz="1400" b="1" dirty="0">
                <a:solidFill>
                  <a:srgbClr val="FFFF00"/>
                </a:solidFill>
                <a:latin typeface="Times New Roman" panose="02020603050405020304" pitchFamily="18" charset="0"/>
                <a:cs typeface="Times New Roman" panose="02020603050405020304" pitchFamily="18" charset="0"/>
              </a:rPr>
              <a:t>MIT Lincoln </a:t>
            </a:r>
            <a:r>
              <a:rPr lang="en-US" sz="1400" b="1" dirty="0" smtClean="0">
                <a:solidFill>
                  <a:srgbClr val="FFFF00"/>
                </a:solidFill>
                <a:latin typeface="Times New Roman" panose="02020603050405020304" pitchFamily="18" charset="0"/>
                <a:cs typeface="Times New Roman" panose="02020603050405020304" pitchFamily="18" charset="0"/>
              </a:rPr>
              <a:t>Labs</a:t>
            </a:r>
            <a:r>
              <a:rPr lang="en-US" sz="1400" b="1" dirty="0" smtClean="0">
                <a:solidFill>
                  <a:schemeClr val="bg1"/>
                </a:solidFill>
                <a:latin typeface="Times New Roman" panose="02020603050405020304" pitchFamily="18" charset="0"/>
                <a:cs typeface="Times New Roman" panose="02020603050405020304" pitchFamily="18" charset="0"/>
              </a:rPr>
              <a:t>:</a:t>
            </a:r>
            <a:r>
              <a:rPr lang="en-US" sz="1400" b="1"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The </a:t>
            </a:r>
            <a:r>
              <a:rPr lang="en-US" sz="1400" dirty="0">
                <a:latin typeface="Times New Roman" panose="02020603050405020304" pitchFamily="18" charset="0"/>
                <a:cs typeface="Times New Roman" panose="02020603050405020304" pitchFamily="18" charset="0"/>
              </a:rPr>
              <a:t>daily average of measured flux of protons by the seven lowest energy channels </a:t>
            </a:r>
            <a:r>
              <a:rPr lang="en-US" sz="1400" dirty="0" smtClean="0">
                <a:latin typeface="Times New Roman" panose="02020603050405020304" pitchFamily="18" charset="0"/>
                <a:cs typeface="Times New Roman" panose="02020603050405020304" pitchFamily="18" charset="0"/>
              </a:rPr>
              <a:t>of </a:t>
            </a:r>
            <a:r>
              <a:rPr lang="en-US" sz="1400" dirty="0">
                <a:latin typeface="Times New Roman" panose="02020603050405020304" pitchFamily="18" charset="0"/>
                <a:cs typeface="Times New Roman" panose="02020603050405020304" pitchFamily="18" charset="0"/>
              </a:rPr>
              <a:t>the five </a:t>
            </a:r>
            <a:r>
              <a:rPr lang="en-US" sz="1400" dirty="0" smtClean="0">
                <a:latin typeface="Times New Roman" panose="02020603050405020304" pitchFamily="18" charset="0"/>
                <a:cs typeface="Times New Roman" panose="02020603050405020304" pitchFamily="18" charset="0"/>
              </a:rPr>
              <a:t>MPS-HI </a:t>
            </a:r>
            <a:r>
              <a:rPr lang="en-US" sz="1400" dirty="0">
                <a:latin typeface="Times New Roman" panose="02020603050405020304" pitchFamily="18" charset="0"/>
                <a:cs typeface="Times New Roman" panose="02020603050405020304" pitchFamily="18" charset="0"/>
              </a:rPr>
              <a:t>Proton Telescopes on both the GOES-16 and GOES-17 has </a:t>
            </a:r>
            <a:r>
              <a:rPr lang="en-US" sz="1400" dirty="0" smtClean="0">
                <a:latin typeface="Times New Roman" panose="02020603050405020304" pitchFamily="18" charset="0"/>
                <a:cs typeface="Times New Roman" panose="02020603050405020304" pitchFamily="18" charset="0"/>
              </a:rPr>
              <a:t>been decreasing </a:t>
            </a:r>
            <a:r>
              <a:rPr lang="en-US" sz="1400" dirty="0">
                <a:latin typeface="Times New Roman" panose="02020603050405020304" pitchFamily="18" charset="0"/>
                <a:cs typeface="Times New Roman" panose="02020603050405020304" pitchFamily="18" charset="0"/>
              </a:rPr>
              <a:t>by approximately 15% to 25% per year. An examination of data, including </a:t>
            </a:r>
            <a:r>
              <a:rPr lang="en-US" sz="1400" dirty="0" smtClean="0">
                <a:latin typeface="Times New Roman" panose="02020603050405020304" pitchFamily="18" charset="0"/>
                <a:cs typeface="Times New Roman" panose="02020603050405020304" pitchFamily="18" charset="0"/>
              </a:rPr>
              <a:t>the sunspot </a:t>
            </a:r>
            <a:r>
              <a:rPr lang="en-US" sz="1400" dirty="0">
                <a:latin typeface="Times New Roman" panose="02020603050405020304" pitchFamily="18" charset="0"/>
                <a:cs typeface="Times New Roman" panose="02020603050405020304" pitchFamily="18" charset="0"/>
              </a:rPr>
              <a:t>number, </a:t>
            </a:r>
            <a:r>
              <a:rPr lang="en-US" sz="1400" dirty="0" smtClean="0">
                <a:latin typeface="Times New Roman" panose="02020603050405020304" pitchFamily="18" charset="0"/>
                <a:cs typeface="Times New Roman" panose="02020603050405020304" pitchFamily="18" charset="0"/>
              </a:rPr>
              <a:t>DSCOVR </a:t>
            </a:r>
            <a:r>
              <a:rPr lang="en-US" sz="1400" dirty="0">
                <a:latin typeface="Times New Roman" panose="02020603050405020304" pitchFamily="18" charset="0"/>
                <a:cs typeface="Times New Roman" panose="02020603050405020304" pitchFamily="18" charset="0"/>
              </a:rPr>
              <a:t>data and the </a:t>
            </a:r>
            <a:r>
              <a:rPr lang="en-US" sz="1400" dirty="0" smtClean="0">
                <a:latin typeface="Times New Roman" panose="02020603050405020304" pitchFamily="18" charset="0"/>
                <a:cs typeface="Times New Roman" panose="02020603050405020304" pitchFamily="18" charset="0"/>
              </a:rPr>
              <a:t>MPS-HI </a:t>
            </a:r>
            <a:r>
              <a:rPr lang="en-US" sz="1400" dirty="0">
                <a:latin typeface="Times New Roman" panose="02020603050405020304" pitchFamily="18" charset="0"/>
                <a:cs typeface="Times New Roman" panose="02020603050405020304" pitchFamily="18" charset="0"/>
              </a:rPr>
              <a:t>electron data, has shown that the decreases are </a:t>
            </a:r>
            <a:r>
              <a:rPr lang="en-US" sz="1400" dirty="0" smtClean="0">
                <a:latin typeface="Times New Roman" panose="02020603050405020304" pitchFamily="18" charset="0"/>
                <a:cs typeface="Times New Roman" panose="02020603050405020304" pitchFamily="18" charset="0"/>
              </a:rPr>
              <a:t>not related </a:t>
            </a:r>
            <a:r>
              <a:rPr lang="en-US" sz="1400" dirty="0">
                <a:latin typeface="Times New Roman" panose="02020603050405020304" pitchFamily="18" charset="0"/>
                <a:cs typeface="Times New Roman" panose="02020603050405020304" pitchFamily="18" charset="0"/>
              </a:rPr>
              <a:t>to the ambient particle environment or the solar cycle. These decreases cause the </a:t>
            </a:r>
            <a:r>
              <a:rPr lang="en-US" sz="1400" dirty="0" smtClean="0">
                <a:latin typeface="Times New Roman" panose="02020603050405020304" pitchFamily="18" charset="0"/>
                <a:cs typeface="Times New Roman" panose="02020603050405020304" pitchFamily="18" charset="0"/>
              </a:rPr>
              <a:t>product requirement of 25</a:t>
            </a:r>
            <a:r>
              <a:rPr lang="en-US" sz="1400" dirty="0">
                <a:latin typeface="Times New Roman" panose="02020603050405020304" pitchFamily="18" charset="0"/>
                <a:cs typeface="Times New Roman" panose="02020603050405020304" pitchFamily="18" charset="0"/>
              </a:rPr>
              <a:t>% accuracy requirement to be violated approximately a year after the start </a:t>
            </a:r>
            <a:r>
              <a:rPr lang="en-US" sz="1400" dirty="0" smtClean="0">
                <a:latin typeface="Times New Roman" panose="02020603050405020304" pitchFamily="18" charset="0"/>
                <a:cs typeface="Times New Roman" panose="02020603050405020304" pitchFamily="18" charset="0"/>
              </a:rPr>
              <a:t>of on-orbit </a:t>
            </a:r>
            <a:r>
              <a:rPr lang="en-US" sz="1400" dirty="0">
                <a:latin typeface="Times New Roman" panose="02020603050405020304" pitchFamily="18" charset="0"/>
                <a:cs typeface="Times New Roman" panose="02020603050405020304" pitchFamily="18" charset="0"/>
              </a:rPr>
              <a:t>operation. Recommend that the method to adjust the measured </a:t>
            </a:r>
            <a:r>
              <a:rPr lang="en-US" sz="1400" dirty="0" smtClean="0">
                <a:latin typeface="Times New Roman" panose="02020603050405020304" pitchFamily="18" charset="0"/>
                <a:cs typeface="Times New Roman" panose="02020603050405020304" pitchFamily="18" charset="0"/>
              </a:rPr>
              <a:t>fluxes be </a:t>
            </a:r>
            <a:r>
              <a:rPr lang="en-US" sz="1400" dirty="0">
                <a:latin typeface="Times New Roman" panose="02020603050405020304" pitchFamily="18" charset="0"/>
                <a:cs typeface="Times New Roman" panose="02020603050405020304" pitchFamily="18" charset="0"/>
              </a:rPr>
              <a:t>applied to the operational product and be included in the L1b </a:t>
            </a:r>
            <a:r>
              <a:rPr lang="en-US" sz="1400" dirty="0" smtClean="0">
                <a:latin typeface="Times New Roman" panose="02020603050405020304" pitchFamily="18" charset="0"/>
                <a:cs typeface="Times New Roman" panose="02020603050405020304" pitchFamily="18" charset="0"/>
              </a:rPr>
              <a:t>files as </a:t>
            </a:r>
            <a:r>
              <a:rPr lang="en-US" sz="1400" dirty="0">
                <a:latin typeface="Times New Roman" panose="02020603050405020304" pitchFamily="18" charset="0"/>
                <a:cs typeface="Times New Roman" panose="02020603050405020304" pitchFamily="18" charset="0"/>
              </a:rPr>
              <a:t>an additional field.</a:t>
            </a:r>
          </a:p>
          <a:p>
            <a:pPr algn="just">
              <a:lnSpc>
                <a:spcPct val="100000"/>
              </a:lnSpc>
              <a:spcAft>
                <a:spcPts val="0"/>
              </a:spcAft>
            </a:pPr>
            <a:endParaRPr lang="en-US" sz="1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C0986D51-357B-9643-9BDF-E3EF8798AA45}"/>
              </a:ext>
            </a:extLst>
          </p:cNvPr>
          <p:cNvSpPr>
            <a:spLocks noGrp="1"/>
          </p:cNvSpPr>
          <p:nvPr>
            <p:ph type="sldNum" idx="12"/>
          </p:nvPr>
        </p:nvSpPr>
        <p:spPr>
          <a:xfrm>
            <a:off x="8305800" y="6391373"/>
            <a:ext cx="630530" cy="350146"/>
          </a:xfrm>
        </p:spPr>
        <p:txBody>
          <a:bodyPr/>
          <a:lstStyle/>
          <a:p>
            <a:pPr marL="0" marR="0" lvl="0" indent="0" rtl="0">
              <a:lnSpc>
                <a:spcPct val="100000"/>
              </a:lnSpc>
              <a:spcBef>
                <a:spcPts val="0"/>
              </a:spcBef>
              <a:spcAft>
                <a:spcPts val="0"/>
              </a:spcAft>
              <a:buClr>
                <a:srgbClr val="000000"/>
              </a:buClr>
              <a:buSzPct val="25000"/>
              <a:buFont typeface="Arial"/>
              <a:buNone/>
            </a:pPr>
            <a:fld id="{00000000-1234-1234-1234-123412341234}" type="slidenum">
              <a:rPr lang="en" b="0" i="0" u="none" strike="noStrike" cap="none" smtClean="0">
                <a:ea typeface="Arial"/>
                <a:cs typeface="Arial"/>
                <a:sym typeface="Arial"/>
              </a:rPr>
              <a:pPr marL="0" marR="0" lvl="0" indent="0" rtl="0">
                <a:lnSpc>
                  <a:spcPct val="100000"/>
                </a:lnSpc>
                <a:spcBef>
                  <a:spcPts val="0"/>
                </a:spcBef>
                <a:spcAft>
                  <a:spcPts val="0"/>
                </a:spcAft>
                <a:buClr>
                  <a:srgbClr val="000000"/>
                </a:buClr>
                <a:buSzPct val="25000"/>
                <a:buFont typeface="Arial"/>
                <a:buNone/>
              </a:pPr>
              <a:t>12</a:t>
            </a:fld>
            <a:endParaRPr lang="en" b="0" i="0" u="none" strike="noStrike" cap="none" dirty="0">
              <a:ea typeface="Arial"/>
              <a:cs typeface="Arial"/>
              <a:sym typeface="Arial"/>
            </a:endParaRPr>
          </a:p>
        </p:txBody>
      </p:sp>
      <p:sp>
        <p:nvSpPr>
          <p:cNvPr id="6" name="Title 1">
            <a:extLst>
              <a:ext uri="{FF2B5EF4-FFF2-40B4-BE49-F238E27FC236}">
                <a16:creationId xmlns="" xmlns:a16="http://schemas.microsoft.com/office/drawing/2014/main" id="{95388F08-9B59-9A45-B295-07EFB501D263}"/>
              </a:ext>
            </a:extLst>
          </p:cNvPr>
          <p:cNvSpPr txBox="1">
            <a:spLocks/>
          </p:cNvSpPr>
          <p:nvPr/>
        </p:nvSpPr>
        <p:spPr bwMode="auto">
          <a:xfrm>
            <a:off x="1655138" y="1066800"/>
            <a:ext cx="58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marL="0" marR="0" lvl="0" indent="0" algn="l" defTabSz="457200" rtl="0" eaLnBrk="1" fontAlgn="base" hangingPunct="1">
              <a:lnSpc>
                <a:spcPct val="100000"/>
              </a:lnSpc>
              <a:spcBef>
                <a:spcPts val="0"/>
              </a:spcBef>
              <a:spcAft>
                <a:spcPts val="0"/>
              </a:spcAft>
              <a:buClr>
                <a:srgbClr val="FFFFFF"/>
              </a:buClr>
              <a:buFont typeface="Arial"/>
              <a:buNone/>
              <a:defRPr sz="2800" b="0" i="0" u="none" strike="noStrike" kern="1200" cap="none">
                <a:solidFill>
                  <a:srgbClr val="FFFFFF"/>
                </a:solidFill>
                <a:latin typeface="Arial"/>
                <a:ea typeface="Arial"/>
                <a:cs typeface="Arial"/>
                <a:sym typeface="Arial"/>
              </a:defRPr>
            </a:lvl1pPr>
            <a:lvl2pPr lvl="1"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2pPr>
            <a:lvl3pPr lvl="2"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3pPr>
            <a:lvl4pPr lvl="3"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4pPr>
            <a:lvl5pPr lvl="4"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5pPr>
            <a:lvl6pPr marL="457200" lvl="5"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6pPr>
            <a:lvl7pPr marL="914400" lvl="6"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7pPr>
            <a:lvl8pPr marL="1371600" lvl="7"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8pPr>
            <a:lvl9pPr marL="1828800" lvl="8" indent="0" algn="ctr" defTabSz="457200" rtl="0" eaLnBrk="1" fontAlgn="base" hangingPunct="1">
              <a:spcBef>
                <a:spcPts val="0"/>
              </a:spcBef>
              <a:spcAft>
                <a:spcPct val="0"/>
              </a:spcAft>
              <a:buClr>
                <a:srgbClr val="FFFFFF"/>
              </a:buClr>
              <a:buFont typeface="Arial"/>
              <a:buNone/>
              <a:defRPr sz="2800">
                <a:solidFill>
                  <a:srgbClr val="FFFFFF"/>
                </a:solidFill>
                <a:latin typeface="Calibri" panose="020F0502020204030204" pitchFamily="34" charset="0"/>
                <a:ea typeface="MS PGothic" panose="020B0600070205080204" pitchFamily="34" charset="-128"/>
              </a:defRPr>
            </a:lvl9pPr>
          </a:lstStyle>
          <a:p>
            <a:pPr algn="ctr"/>
            <a:r>
              <a:rPr lang="en-US" sz="2000" b="1" dirty="0" smtClean="0">
                <a:solidFill>
                  <a:srgbClr val="99FF66"/>
                </a:solidFill>
                <a:latin typeface="Times New Roman" panose="02020603050405020304" pitchFamily="18" charset="0"/>
                <a:cs typeface="Times New Roman" panose="02020603050405020304" pitchFamily="18" charset="0"/>
              </a:rPr>
              <a:t>Applies (potentially) to all GOES-R spacecraft</a:t>
            </a:r>
            <a:endParaRPr lang="en-US" sz="2000" b="1" dirty="0">
              <a:solidFill>
                <a:srgbClr val="99FF66"/>
              </a:solidFill>
              <a:latin typeface="Times New Roman" panose="02020603050405020304" pitchFamily="18" charset="0"/>
              <a:cs typeface="Times New Roman" panose="02020603050405020304" pitchFamily="18" charset="0"/>
            </a:endParaRPr>
          </a:p>
        </p:txBody>
      </p:sp>
      <p:sp>
        <p:nvSpPr>
          <p:cNvPr id="7"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6" y="3200400"/>
            <a:ext cx="5015754" cy="3045279"/>
          </a:xfrm>
          <a:prstGeom prst="rect">
            <a:avLst/>
          </a:prstGeom>
        </p:spPr>
      </p:pic>
      <p:sp>
        <p:nvSpPr>
          <p:cNvPr id="10" name="TextBox 9"/>
          <p:cNvSpPr txBox="1"/>
          <p:nvPr/>
        </p:nvSpPr>
        <p:spPr>
          <a:xfrm>
            <a:off x="5257800" y="3011031"/>
            <a:ext cx="3657600" cy="2246769"/>
          </a:xfrm>
          <a:prstGeom prst="rect">
            <a:avLst/>
          </a:prstGeom>
          <a:noFill/>
        </p:spPr>
        <p:txBody>
          <a:bodyPr wrap="square" rtlCol="0">
            <a:spAutoFit/>
          </a:bodyPr>
          <a:lstStyle/>
          <a:p>
            <a:pPr marL="182880" indent="-182880">
              <a:buFont typeface="Wingdings" panose="05000000000000000000" pitchFamily="2" charset="2"/>
              <a:buChar char="§"/>
            </a:pPr>
            <a:r>
              <a:rPr lang="en-US" sz="1400" b="1" dirty="0" smtClean="0">
                <a:solidFill>
                  <a:schemeClr val="bg1"/>
                </a:solidFill>
                <a:latin typeface="Times New Roman" panose="02020603050405020304" pitchFamily="18" charset="0"/>
                <a:cs typeface="Times New Roman" panose="02020603050405020304" pitchFamily="18" charset="0"/>
              </a:rPr>
              <a:t>Assumes </a:t>
            </a:r>
            <a:r>
              <a:rPr lang="en-US" sz="1400" b="1" dirty="0" smtClean="0">
                <a:solidFill>
                  <a:srgbClr val="FFFF00"/>
                </a:solidFill>
                <a:latin typeface="Times New Roman" panose="02020603050405020304" pitchFamily="18" charset="0"/>
                <a:cs typeface="Times New Roman" panose="02020603050405020304" pitchFamily="18" charset="0"/>
              </a:rPr>
              <a:t>loss of gain</a:t>
            </a:r>
            <a:r>
              <a:rPr lang="en-US" sz="1400" b="1" dirty="0" smtClean="0">
                <a:solidFill>
                  <a:schemeClr val="bg1"/>
                </a:solidFill>
                <a:latin typeface="Times New Roman" panose="02020603050405020304" pitchFamily="18" charset="0"/>
                <a:cs typeface="Times New Roman" panose="02020603050405020304" pitchFamily="18" charset="0"/>
              </a:rPr>
              <a:t> of the proton detectors over time</a:t>
            </a:r>
          </a:p>
          <a:p>
            <a:pPr marL="182880" indent="-182880">
              <a:buFont typeface="Wingdings" panose="05000000000000000000" pitchFamily="2" charset="2"/>
              <a:buChar char="§"/>
            </a:pPr>
            <a:r>
              <a:rPr lang="en-US" sz="1400" b="1" dirty="0" smtClean="0">
                <a:solidFill>
                  <a:schemeClr val="bg1"/>
                </a:solidFill>
                <a:latin typeface="Times New Roman" panose="02020603050405020304" pitchFamily="18" charset="0"/>
                <a:cs typeface="Times New Roman" panose="02020603050405020304" pitchFamily="18" charset="0"/>
              </a:rPr>
              <a:t>Uses a 27-day moving average of all days within 01/02/2018-12/31/2021</a:t>
            </a:r>
          </a:p>
          <a:p>
            <a:pPr marL="182880" indent="-182880">
              <a:buFont typeface="Wingdings" panose="05000000000000000000" pitchFamily="2" charset="2"/>
              <a:buChar char="§"/>
            </a:pPr>
            <a:r>
              <a:rPr lang="en-US" sz="1400" b="1" dirty="0" smtClean="0">
                <a:solidFill>
                  <a:schemeClr val="bg1"/>
                </a:solidFill>
                <a:latin typeface="Times New Roman" panose="02020603050405020304" pitchFamily="18" charset="0"/>
                <a:cs typeface="Times New Roman" panose="02020603050405020304" pitchFamily="18" charset="0"/>
              </a:rPr>
              <a:t>Conducts </a:t>
            </a:r>
            <a:r>
              <a:rPr lang="en-US" sz="1400" b="1" dirty="0" smtClean="0">
                <a:solidFill>
                  <a:srgbClr val="FFFF00"/>
                </a:solidFill>
                <a:latin typeface="Times New Roman" panose="02020603050405020304" pitchFamily="18" charset="0"/>
                <a:cs typeface="Times New Roman" panose="02020603050405020304" pitchFamily="18" charset="0"/>
              </a:rPr>
              <a:t>linear fit </a:t>
            </a:r>
            <a:r>
              <a:rPr lang="en-US" sz="1400" b="1" dirty="0" smtClean="0">
                <a:solidFill>
                  <a:schemeClr val="bg1"/>
                </a:solidFill>
                <a:latin typeface="Times New Roman" panose="02020603050405020304" pitchFamily="18" charset="0"/>
                <a:cs typeface="Times New Roman" panose="02020603050405020304" pitchFamily="18" charset="0"/>
              </a:rPr>
              <a:t>of the quiet days</a:t>
            </a:r>
          </a:p>
          <a:p>
            <a:pPr marL="182880" indent="-182880">
              <a:buFont typeface="Wingdings" panose="05000000000000000000" pitchFamily="2" charset="2"/>
              <a:buChar char="§"/>
            </a:pPr>
            <a:r>
              <a:rPr lang="en-US" sz="1400" b="1" dirty="0" smtClean="0">
                <a:solidFill>
                  <a:schemeClr val="bg1"/>
                </a:solidFill>
                <a:latin typeface="Times New Roman" panose="02020603050405020304" pitchFamily="18" charset="0"/>
                <a:cs typeface="Times New Roman" panose="02020603050405020304" pitchFamily="18" charset="0"/>
              </a:rPr>
              <a:t>Assuming the decline continues, uses the fit parameters to lift up the declining fluxes and level the data</a:t>
            </a:r>
          </a:p>
          <a:p>
            <a:pPr marL="182880" indent="-182880">
              <a:buFont typeface="Wingdings" panose="05000000000000000000" pitchFamily="2" charset="2"/>
              <a:buChar char="§"/>
            </a:pPr>
            <a:r>
              <a:rPr lang="en-US" sz="1400" b="1" dirty="0" smtClean="0">
                <a:solidFill>
                  <a:schemeClr val="bg1"/>
                </a:solidFill>
                <a:latin typeface="Times New Roman" panose="02020603050405020304" pitchFamily="18" charset="0"/>
                <a:cs typeface="Times New Roman" panose="02020603050405020304" pitchFamily="18" charset="0"/>
              </a:rPr>
              <a:t>NCEI believes this interpretation of the decline to be erroneous</a:t>
            </a:r>
          </a:p>
        </p:txBody>
      </p:sp>
      <p:sp>
        <p:nvSpPr>
          <p:cNvPr id="11" name="Rectangle 10"/>
          <p:cNvSpPr/>
          <p:nvPr/>
        </p:nvSpPr>
        <p:spPr>
          <a:xfrm>
            <a:off x="5334000" y="5286378"/>
            <a:ext cx="3505200" cy="954107"/>
          </a:xfrm>
          <a:prstGeom prst="rect">
            <a:avLst/>
          </a:prstGeom>
          <a:solidFill>
            <a:srgbClr val="FFFF00"/>
          </a:solidFill>
        </p:spPr>
        <p:txBody>
          <a:bodyPr wrap="square">
            <a:spAutoFit/>
          </a:bodyPr>
          <a:lstStyle/>
          <a:p>
            <a:r>
              <a:rPr lang="en-US" sz="1400" b="1" dirty="0">
                <a:solidFill>
                  <a:sysClr val="windowText" lastClr="000000"/>
                </a:solidFill>
                <a:latin typeface="Times New Roman" panose="02020603050405020304" pitchFamily="18" charset="0"/>
                <a:cs typeface="Times New Roman" panose="02020603050405020304" pitchFamily="18" charset="0"/>
              </a:rPr>
              <a:t>Instead of detector gain loss, NCEI believes a dead layer is forming at the surface of the detector, causing the effective energy to move upwards</a:t>
            </a:r>
          </a:p>
        </p:txBody>
      </p:sp>
      <p:sp>
        <p:nvSpPr>
          <p:cNvPr id="13" name="TextBox 12"/>
          <p:cNvSpPr txBox="1"/>
          <p:nvPr/>
        </p:nvSpPr>
        <p:spPr>
          <a:xfrm>
            <a:off x="4191000" y="3148015"/>
            <a:ext cx="1066800" cy="533400"/>
          </a:xfrm>
          <a:prstGeom prst="rect">
            <a:avLst/>
          </a:prstGeom>
          <a:noFill/>
        </p:spPr>
        <p:txBody>
          <a:bodyPr wrap="square" rtlCol="0">
            <a:spAutoFit/>
          </a:bodyPr>
          <a:lstStyle/>
          <a:p>
            <a:r>
              <a:rPr lang="en-US" sz="1400" b="1" dirty="0" smtClean="0">
                <a:solidFill>
                  <a:srgbClr val="FF0000"/>
                </a:solidFill>
                <a:latin typeface="Times New Roman" panose="02020603050405020304" pitchFamily="18" charset="0"/>
                <a:cs typeface="Times New Roman" panose="02020603050405020304" pitchFamily="18" charset="0"/>
              </a:rPr>
              <a:t>Courtesy of MIT LL</a:t>
            </a:r>
            <a:endParaRPr lang="en-US" sz="1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605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388F08-9B59-9A45-B295-07EFB501D263}"/>
              </a:ext>
            </a:extLst>
          </p:cNvPr>
          <p:cNvSpPr>
            <a:spLocks noGrp="1"/>
          </p:cNvSpPr>
          <p:nvPr>
            <p:ph type="title"/>
          </p:nvPr>
        </p:nvSpPr>
        <p:spPr>
          <a:xfrm>
            <a:off x="1976775" y="228600"/>
            <a:ext cx="5190450" cy="914400"/>
          </a:xfrm>
        </p:spPr>
        <p:txBody>
          <a:bodyPr/>
          <a:lstStyle/>
          <a:p>
            <a:pPr algn="ctr"/>
            <a:r>
              <a:rPr lang="en-US" sz="2400" b="1" dirty="0">
                <a:solidFill>
                  <a:srgbClr val="FFFF00"/>
                </a:solidFill>
                <a:latin typeface="Times New Roman" panose="02020603050405020304" pitchFamily="18" charset="0"/>
                <a:cs typeface="Times New Roman" panose="02020603050405020304" pitchFamily="18" charset="0"/>
              </a:rPr>
              <a:t>ADR </a:t>
            </a:r>
            <a:r>
              <a:rPr lang="en-US" sz="2400" b="1" dirty="0" smtClean="0">
                <a:solidFill>
                  <a:srgbClr val="FFFF00"/>
                </a:solidFill>
                <a:latin typeface="Times New Roman" panose="02020603050405020304" pitchFamily="18" charset="0"/>
                <a:cs typeface="Times New Roman" panose="02020603050405020304" pitchFamily="18" charset="0"/>
              </a:rPr>
              <a:t>1204: New evidence from the</a:t>
            </a:r>
            <a:br>
              <a:rPr lang="en-US" sz="2400" b="1" dirty="0" smtClean="0">
                <a:solidFill>
                  <a:srgbClr val="FFFF00"/>
                </a:solidFill>
                <a:latin typeface="Times New Roman" panose="02020603050405020304" pitchFamily="18" charset="0"/>
                <a:cs typeface="Times New Roman" panose="02020603050405020304" pitchFamily="18" charset="0"/>
              </a:rPr>
            </a:br>
            <a:r>
              <a:rPr lang="en-US" sz="2400" b="1" dirty="0" smtClean="0">
                <a:solidFill>
                  <a:srgbClr val="FFFF00"/>
                </a:solidFill>
                <a:latin typeface="Times New Roman" panose="02020603050405020304" pitchFamily="18" charset="0"/>
                <a:cs typeface="Times New Roman" panose="02020603050405020304" pitchFamily="18" charset="0"/>
              </a:rPr>
              <a:t>October 2024 Geomagnetic Storm</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C0986D51-357B-9643-9BDF-E3EF8798AA45}"/>
              </a:ext>
            </a:extLst>
          </p:cNvPr>
          <p:cNvSpPr>
            <a:spLocks noGrp="1"/>
          </p:cNvSpPr>
          <p:nvPr>
            <p:ph type="sldNum" idx="12"/>
          </p:nvPr>
        </p:nvSpPr>
        <p:spPr>
          <a:xfrm>
            <a:off x="8305800" y="6391373"/>
            <a:ext cx="630530" cy="350146"/>
          </a:xfrm>
        </p:spPr>
        <p:txBody>
          <a:bodyPr/>
          <a:lstStyle/>
          <a:p>
            <a:pPr marL="0" marR="0" lvl="0" indent="0" rtl="0">
              <a:lnSpc>
                <a:spcPct val="100000"/>
              </a:lnSpc>
              <a:spcBef>
                <a:spcPts val="0"/>
              </a:spcBef>
              <a:spcAft>
                <a:spcPts val="0"/>
              </a:spcAft>
              <a:buClr>
                <a:srgbClr val="000000"/>
              </a:buClr>
              <a:buSzPct val="25000"/>
              <a:buFont typeface="Arial"/>
              <a:buNone/>
            </a:pPr>
            <a:fld id="{00000000-1234-1234-1234-123412341234}" type="slidenum">
              <a:rPr lang="en" b="0" i="0" u="none" strike="noStrike" cap="none" smtClean="0">
                <a:ea typeface="Arial"/>
                <a:cs typeface="Arial"/>
                <a:sym typeface="Arial"/>
              </a:rPr>
              <a:pPr marL="0" marR="0" lvl="0" indent="0" rtl="0">
                <a:lnSpc>
                  <a:spcPct val="100000"/>
                </a:lnSpc>
                <a:spcBef>
                  <a:spcPts val="0"/>
                </a:spcBef>
                <a:spcAft>
                  <a:spcPts val="0"/>
                </a:spcAft>
                <a:buClr>
                  <a:srgbClr val="000000"/>
                </a:buClr>
                <a:buSzPct val="25000"/>
                <a:buFont typeface="Arial"/>
                <a:buNone/>
              </a:pPr>
              <a:t>13</a:t>
            </a:fld>
            <a:endParaRPr lang="en" b="0" i="0" u="none" strike="noStrike" cap="none" dirty="0">
              <a:ea typeface="Arial"/>
              <a:cs typeface="Arial"/>
              <a:sym typeface="Arial"/>
            </a:endParaRPr>
          </a:p>
        </p:txBody>
      </p:sp>
      <p:sp>
        <p:nvSpPr>
          <p:cNvPr id="7"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pic>
        <p:nvPicPr>
          <p:cNvPr id="1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6200" y="1676400"/>
            <a:ext cx="61817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3644154" y="1905000"/>
            <a:ext cx="16461" cy="402963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052046" y="1905000"/>
            <a:ext cx="8193" cy="402963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09800" y="2967335"/>
            <a:ext cx="1138798" cy="461665"/>
          </a:xfrm>
          <a:prstGeom prst="rect">
            <a:avLst/>
          </a:prstGeom>
          <a:solidFill>
            <a:schemeClr val="bg1">
              <a:lumMod val="95000"/>
            </a:schemeClr>
          </a:solidFill>
          <a:ln>
            <a:solidFill>
              <a:schemeClr val="tx1"/>
            </a:solidFill>
          </a:ln>
        </p:spPr>
        <p:txBody>
          <a:bodyPr wrap="square" rtlCol="0">
            <a:spAutoFit/>
          </a:bodyPr>
          <a:lstStyle/>
          <a:p>
            <a:r>
              <a:rPr lang="en-US" sz="1200" dirty="0" smtClean="0"/>
              <a:t>Magnetopause crossing</a:t>
            </a:r>
            <a:endParaRPr lang="en-US" sz="1200" dirty="0"/>
          </a:p>
        </p:txBody>
      </p:sp>
      <p:cxnSp>
        <p:nvCxnSpPr>
          <p:cNvPr id="18" name="Straight Arrow Connector 17"/>
          <p:cNvCxnSpPr>
            <a:stCxn id="17" idx="3"/>
          </p:cNvCxnSpPr>
          <p:nvPr/>
        </p:nvCxnSpPr>
        <p:spPr>
          <a:xfrm>
            <a:off x="3348598" y="3198168"/>
            <a:ext cx="537602" cy="53563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48924" y="2362200"/>
            <a:ext cx="1475276" cy="461665"/>
          </a:xfrm>
          <a:prstGeom prst="rect">
            <a:avLst/>
          </a:prstGeom>
          <a:solidFill>
            <a:schemeClr val="bg1">
              <a:lumMod val="95000"/>
            </a:schemeClr>
          </a:solidFill>
          <a:ln>
            <a:solidFill>
              <a:schemeClr val="tx1"/>
            </a:solidFill>
          </a:ln>
        </p:spPr>
        <p:txBody>
          <a:bodyPr wrap="none" rtlCol="0">
            <a:spAutoFit/>
          </a:bodyPr>
          <a:lstStyle/>
          <a:p>
            <a:r>
              <a:rPr lang="en-US" sz="1200" dirty="0" smtClean="0"/>
              <a:t>Two types of spectra</a:t>
            </a:r>
          </a:p>
          <a:p>
            <a:r>
              <a:rPr lang="en-US" sz="1200" dirty="0" smtClean="0"/>
              <a:t>(on following slide)</a:t>
            </a:r>
            <a:endParaRPr lang="en-US" sz="1200" dirty="0"/>
          </a:p>
        </p:txBody>
      </p:sp>
      <p:cxnSp>
        <p:nvCxnSpPr>
          <p:cNvPr id="20" name="Straight Arrow Connector 19"/>
          <p:cNvCxnSpPr/>
          <p:nvPr/>
        </p:nvCxnSpPr>
        <p:spPr>
          <a:xfrm>
            <a:off x="3128682" y="2590800"/>
            <a:ext cx="923364"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127215" y="2667000"/>
            <a:ext cx="53340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 Placeholder 6"/>
          <p:cNvSpPr txBox="1">
            <a:spLocks/>
          </p:cNvSpPr>
          <p:nvPr/>
        </p:nvSpPr>
        <p:spPr bwMode="auto">
          <a:xfrm>
            <a:off x="706746" y="1295400"/>
            <a:ext cx="492063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solidFill>
                  <a:srgbClr val="FFFF00"/>
                </a:solidFill>
                <a:latin typeface="Times New Roman" panose="02020603050405020304" pitchFamily="18" charset="0"/>
                <a:cs typeface="Times New Roman" panose="02020603050405020304" pitchFamily="18" charset="0"/>
              </a:rPr>
              <a:t>Three spacecraft plot, October </a:t>
            </a:r>
            <a:r>
              <a:rPr lang="en-US" sz="1800" b="1" dirty="0">
                <a:solidFill>
                  <a:srgbClr val="FFFF00"/>
                </a:solidFill>
                <a:latin typeface="Times New Roman" panose="02020603050405020304" pitchFamily="18" charset="0"/>
                <a:cs typeface="Times New Roman" panose="02020603050405020304" pitchFamily="18" charset="0"/>
              </a:rPr>
              <a:t>7</a:t>
            </a:r>
            <a:r>
              <a:rPr lang="en-US" sz="1800" b="1" dirty="0" smtClean="0">
                <a:solidFill>
                  <a:srgbClr val="FFFF00"/>
                </a:solidFill>
                <a:latin typeface="Times New Roman" panose="02020603050405020304" pitchFamily="18" charset="0"/>
                <a:cs typeface="Times New Roman" panose="02020603050405020304" pitchFamily="18" charset="0"/>
              </a:rPr>
              <a:t>-13, 2024</a:t>
            </a:r>
            <a:endParaRPr lang="en-US" sz="1800" b="1" dirty="0">
              <a:solidFill>
                <a:srgbClr val="FFFF00"/>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6257925" y="1592758"/>
            <a:ext cx="2809875" cy="4401205"/>
          </a:xfrm>
          <a:prstGeom prst="rect">
            <a:avLst/>
          </a:prstGeom>
          <a:noFill/>
        </p:spPr>
        <p:txBody>
          <a:bodyPr wrap="square" rtlCol="0">
            <a:spAutoFit/>
          </a:bodyPr>
          <a:lstStyle/>
          <a:p>
            <a:pPr marL="182880" indent="-182880">
              <a:buFont typeface="Wingdings" panose="05000000000000000000" pitchFamily="2" charset="2"/>
              <a:buChar char="§"/>
            </a:pPr>
            <a:r>
              <a:rPr lang="en-US" sz="1400" b="1" dirty="0" smtClean="0">
                <a:solidFill>
                  <a:schemeClr val="bg1"/>
                </a:solidFill>
                <a:latin typeface="Times New Roman" panose="02020603050405020304" pitchFamily="18" charset="0"/>
                <a:cs typeface="Times New Roman" panose="02020603050405020304" pitchFamily="18" charset="0"/>
              </a:rPr>
              <a:t>Compression of the magnetosphere during the October 2024 Geomagnetic Storm</a:t>
            </a:r>
            <a:endParaRPr lang="en-US" sz="1400" b="1" dirty="0" smtClean="0">
              <a:solidFill>
                <a:srgbClr val="FFFF00"/>
              </a:solidFill>
              <a:latin typeface="Times New Roman" panose="02020603050405020304" pitchFamily="18" charset="0"/>
              <a:cs typeface="Times New Roman" panose="02020603050405020304" pitchFamily="18" charset="0"/>
            </a:endParaRPr>
          </a:p>
          <a:p>
            <a:pPr marL="182880" indent="-182880">
              <a:buFont typeface="Wingdings" panose="05000000000000000000" pitchFamily="2" charset="2"/>
              <a:buChar char="§"/>
            </a:pPr>
            <a:r>
              <a:rPr lang="en-US" sz="1400" b="1" dirty="0" smtClean="0">
                <a:solidFill>
                  <a:schemeClr val="bg1"/>
                </a:solidFill>
                <a:latin typeface="Times New Roman" panose="02020603050405020304" pitchFamily="18" charset="0"/>
                <a:cs typeface="Times New Roman" panose="02020603050405020304" pitchFamily="18" charset="0"/>
              </a:rPr>
              <a:t>Magnetopause crossing occurs on October 10, 2024</a:t>
            </a:r>
          </a:p>
          <a:p>
            <a:pPr marL="182880" indent="-182880">
              <a:buFont typeface="Wingdings" panose="05000000000000000000" pitchFamily="2" charset="2"/>
              <a:buChar char="§"/>
            </a:pPr>
            <a:r>
              <a:rPr lang="en-US" sz="1400" b="1" dirty="0" smtClean="0">
                <a:solidFill>
                  <a:schemeClr val="bg1"/>
                </a:solidFill>
                <a:latin typeface="Times New Roman" panose="02020603050405020304" pitchFamily="18" charset="0"/>
                <a:cs typeface="Times New Roman" panose="02020603050405020304" pitchFamily="18" charset="0"/>
              </a:rPr>
              <a:t>Prior to the crossing big differences among the GOES spacecraft, PTel2, P4 channel </a:t>
            </a:r>
          </a:p>
          <a:p>
            <a:pPr marL="182880" indent="-182880">
              <a:buFont typeface="Wingdings" panose="05000000000000000000" pitchFamily="2" charset="2"/>
              <a:buChar char="§"/>
            </a:pPr>
            <a:r>
              <a:rPr lang="en-US" sz="1400" b="1" dirty="0" smtClean="0">
                <a:solidFill>
                  <a:schemeClr val="bg1"/>
                </a:solidFill>
                <a:latin typeface="Times New Roman" panose="02020603050405020304" pitchFamily="18" charset="0"/>
                <a:cs typeface="Times New Roman" panose="02020603050405020304" pitchFamily="18" charset="0"/>
              </a:rPr>
              <a:t>After the crossing fluxes from all three are brought together</a:t>
            </a:r>
          </a:p>
          <a:p>
            <a:pPr marL="182880" indent="-182880">
              <a:buFont typeface="Wingdings" panose="05000000000000000000" pitchFamily="2" charset="2"/>
              <a:buChar char="§"/>
            </a:pPr>
            <a:r>
              <a:rPr lang="en-US" sz="1400" b="1" dirty="0" smtClean="0">
                <a:solidFill>
                  <a:srgbClr val="99FF66"/>
                </a:solidFill>
                <a:latin typeface="Times New Roman" panose="02020603050405020304" pitchFamily="18" charset="0"/>
                <a:cs typeface="Times New Roman" panose="02020603050405020304" pitchFamily="18" charset="0"/>
              </a:rPr>
              <a:t>Not consistent with detector gain loss, as the fluxes will stay different through the crossing</a:t>
            </a:r>
          </a:p>
          <a:p>
            <a:pPr marL="182880" indent="-182880">
              <a:buFont typeface="Wingdings" panose="05000000000000000000" pitchFamily="2" charset="2"/>
              <a:buChar char="§"/>
            </a:pPr>
            <a:r>
              <a:rPr lang="en-US" sz="1400" b="1" dirty="0" smtClean="0">
                <a:solidFill>
                  <a:srgbClr val="FFFF00"/>
                </a:solidFill>
                <a:latin typeface="Times New Roman" panose="02020603050405020304" pitchFamily="18" charset="0"/>
                <a:cs typeface="Times New Roman" panose="02020603050405020304" pitchFamily="18" charset="0"/>
              </a:rPr>
              <a:t>But consistent with effective energy move to higher values. Typical magnetospheric proton  spectra fall steeply with energy, while magnetosheath spectra are more flat.</a:t>
            </a:r>
          </a:p>
        </p:txBody>
      </p:sp>
    </p:spTree>
    <p:extLst>
      <p:ext uri="{BB962C8B-B14F-4D97-AF65-F5344CB8AC3E}">
        <p14:creationId xmlns:p14="http://schemas.microsoft.com/office/powerpoint/2010/main" val="2505188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422" y="1371599"/>
            <a:ext cx="8717978" cy="4025443"/>
          </a:xfrm>
          <a:prstGeom prst="rect">
            <a:avLst/>
          </a:prstGeom>
          <a:solidFill>
            <a:schemeClr val="bg1"/>
          </a:solidFill>
        </p:spPr>
        <p:txBody>
          <a:bodyPr wrap="square" rtlCol="0">
            <a:spAutoFit/>
          </a:bodyPr>
          <a:lstStyle/>
          <a:p>
            <a:endParaRPr lang="en-US" dirty="0"/>
          </a:p>
        </p:txBody>
      </p:sp>
      <p:grpSp>
        <p:nvGrpSpPr>
          <p:cNvPr id="46" name="Group 45"/>
          <p:cNvGrpSpPr/>
          <p:nvPr/>
        </p:nvGrpSpPr>
        <p:grpSpPr>
          <a:xfrm>
            <a:off x="4388422" y="1497686"/>
            <a:ext cx="4374578" cy="3899357"/>
            <a:chOff x="502222" y="2438400"/>
            <a:chExt cx="4374578" cy="3899357"/>
          </a:xfrm>
        </p:grpSpPr>
        <p:grpSp>
          <p:nvGrpSpPr>
            <p:cNvPr id="12" name="Group 11"/>
            <p:cNvGrpSpPr/>
            <p:nvPr/>
          </p:nvGrpSpPr>
          <p:grpSpPr>
            <a:xfrm>
              <a:off x="1143000" y="2819398"/>
              <a:ext cx="2895600" cy="3048002"/>
              <a:chOff x="2285998" y="2057400"/>
              <a:chExt cx="2895600" cy="3048002"/>
            </a:xfrm>
          </p:grpSpPr>
          <p:cxnSp>
            <p:nvCxnSpPr>
              <p:cNvPr id="5" name="Straight Arrow Connector 4"/>
              <p:cNvCxnSpPr/>
              <p:nvPr/>
            </p:nvCxnSpPr>
            <p:spPr>
              <a:xfrm flipV="1">
                <a:off x="2286000" y="2057400"/>
                <a:ext cx="0" cy="30480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85998" y="5105400"/>
                <a:ext cx="2895600" cy="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1752600" y="3733800"/>
              <a:ext cx="1295400" cy="19812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05000" y="2971800"/>
              <a:ext cx="1295400" cy="198120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52344" y="5726668"/>
              <a:ext cx="824456" cy="369332"/>
            </a:xfrm>
            <a:prstGeom prst="rect">
              <a:avLst/>
            </a:prstGeom>
            <a:noFill/>
          </p:spPr>
          <p:txBody>
            <a:bodyPr wrap="none" rtlCol="0">
              <a:spAutoFit/>
            </a:bodyPr>
            <a:lstStyle/>
            <a:p>
              <a:r>
                <a:rPr lang="en-US" dirty="0" smtClean="0"/>
                <a:t>Energy</a:t>
              </a:r>
              <a:endParaRPr lang="en-US" dirty="0"/>
            </a:p>
          </p:txBody>
        </p:sp>
        <p:sp>
          <p:nvSpPr>
            <p:cNvPr id="18" name="TextBox 17"/>
            <p:cNvSpPr txBox="1"/>
            <p:nvPr/>
          </p:nvSpPr>
          <p:spPr>
            <a:xfrm>
              <a:off x="502222" y="2526268"/>
              <a:ext cx="564578" cy="369332"/>
            </a:xfrm>
            <a:prstGeom prst="rect">
              <a:avLst/>
            </a:prstGeom>
            <a:noFill/>
          </p:spPr>
          <p:txBody>
            <a:bodyPr wrap="none" rtlCol="0">
              <a:spAutoFit/>
            </a:bodyPr>
            <a:lstStyle/>
            <a:p>
              <a:r>
                <a:rPr lang="en-US" dirty="0" smtClean="0"/>
                <a:t>Flux</a:t>
              </a:r>
              <a:endParaRPr lang="en-US" dirty="0"/>
            </a:p>
          </p:txBody>
        </p:sp>
        <p:cxnSp>
          <p:nvCxnSpPr>
            <p:cNvPr id="19" name="Straight Connector 18"/>
            <p:cNvCxnSpPr/>
            <p:nvPr/>
          </p:nvCxnSpPr>
          <p:spPr>
            <a:xfrm>
              <a:off x="1676400" y="2667000"/>
              <a:ext cx="1676400" cy="609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76400" y="2438400"/>
              <a:ext cx="1676400" cy="60960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86000" y="2438400"/>
              <a:ext cx="0" cy="3429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00200" y="6029980"/>
              <a:ext cx="1295400" cy="307777"/>
            </a:xfrm>
            <a:prstGeom prst="rect">
              <a:avLst/>
            </a:prstGeom>
            <a:noFill/>
          </p:spPr>
          <p:txBody>
            <a:bodyPr wrap="square" rtlCol="0">
              <a:spAutoFit/>
            </a:bodyPr>
            <a:lstStyle/>
            <a:p>
              <a:r>
                <a:rPr lang="en-US" sz="1400" dirty="0" smtClean="0"/>
                <a:t>Reported </a:t>
              </a:r>
              <a:r>
                <a:rPr lang="en-US" sz="1400" dirty="0"/>
                <a:t>E</a:t>
              </a:r>
              <a:r>
                <a:rPr lang="en-US" sz="1400" baseline="-25000" dirty="0"/>
                <a:t>chan</a:t>
              </a:r>
              <a:r>
                <a:rPr lang="en-US" sz="1400" baseline="-25000" dirty="0" smtClean="0"/>
                <a:t>.</a:t>
              </a:r>
              <a:endParaRPr lang="en-US" sz="1400" dirty="0" smtClean="0"/>
            </a:p>
          </p:txBody>
        </p:sp>
        <p:sp>
          <p:nvSpPr>
            <p:cNvPr id="26" name="TextBox 25"/>
            <p:cNvSpPr txBox="1"/>
            <p:nvPr/>
          </p:nvSpPr>
          <p:spPr>
            <a:xfrm>
              <a:off x="3352800" y="2879466"/>
              <a:ext cx="1378904" cy="307777"/>
            </a:xfrm>
            <a:prstGeom prst="rect">
              <a:avLst/>
            </a:prstGeom>
            <a:noFill/>
          </p:spPr>
          <p:txBody>
            <a:bodyPr wrap="none" rtlCol="0">
              <a:spAutoFit/>
            </a:bodyPr>
            <a:lstStyle/>
            <a:p>
              <a:r>
                <a:rPr lang="en-US" sz="1400" dirty="0" smtClean="0"/>
                <a:t>Actual spectrum</a:t>
              </a:r>
              <a:endParaRPr lang="en-US" sz="1400" dirty="0"/>
            </a:p>
          </p:txBody>
        </p:sp>
        <p:sp>
          <p:nvSpPr>
            <p:cNvPr id="27" name="TextBox 26"/>
            <p:cNvSpPr txBox="1"/>
            <p:nvPr/>
          </p:nvSpPr>
          <p:spPr>
            <a:xfrm>
              <a:off x="3360104" y="3197423"/>
              <a:ext cx="904350" cy="523220"/>
            </a:xfrm>
            <a:prstGeom prst="rect">
              <a:avLst/>
            </a:prstGeom>
            <a:noFill/>
          </p:spPr>
          <p:txBody>
            <a:bodyPr wrap="none" rtlCol="0">
              <a:spAutoFit/>
            </a:bodyPr>
            <a:lstStyle/>
            <a:p>
              <a:r>
                <a:rPr lang="en-US" sz="1400" dirty="0" smtClean="0"/>
                <a:t>Reported </a:t>
              </a:r>
            </a:p>
            <a:p>
              <a:r>
                <a:rPr lang="en-US" sz="1400" dirty="0" smtClean="0"/>
                <a:t>spectrum</a:t>
              </a:r>
              <a:endParaRPr lang="en-US" sz="1400" dirty="0"/>
            </a:p>
          </p:txBody>
        </p:sp>
        <p:cxnSp>
          <p:nvCxnSpPr>
            <p:cNvPr id="28" name="Straight Arrow Connector 27"/>
            <p:cNvCxnSpPr/>
            <p:nvPr/>
          </p:nvCxnSpPr>
          <p:spPr>
            <a:xfrm flipH="1">
              <a:off x="2286000" y="4572000"/>
              <a:ext cx="6858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286000" y="2895600"/>
              <a:ext cx="6858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796451" y="6029980"/>
              <a:ext cx="1692195" cy="307777"/>
            </a:xfrm>
            <a:prstGeom prst="rect">
              <a:avLst/>
            </a:prstGeom>
            <a:noFill/>
          </p:spPr>
          <p:txBody>
            <a:bodyPr wrap="none" rtlCol="0">
              <a:spAutoFit/>
            </a:bodyPr>
            <a:lstStyle/>
            <a:p>
              <a:r>
                <a:rPr lang="en-US" sz="1400" dirty="0" smtClean="0"/>
                <a:t>Actual E</a:t>
              </a:r>
              <a:r>
                <a:rPr lang="en-US" sz="1400" baseline="-25000" dirty="0" smtClean="0"/>
                <a:t>chan.</a:t>
              </a:r>
              <a:r>
                <a:rPr lang="en-US" sz="1400" dirty="0" smtClean="0"/>
                <a:t> (shifted)</a:t>
              </a:r>
              <a:endParaRPr lang="en-US" sz="1400" dirty="0"/>
            </a:p>
          </p:txBody>
        </p:sp>
        <p:cxnSp>
          <p:nvCxnSpPr>
            <p:cNvPr id="32" name="Straight Connector 31"/>
            <p:cNvCxnSpPr/>
            <p:nvPr/>
          </p:nvCxnSpPr>
          <p:spPr>
            <a:xfrm>
              <a:off x="2971800" y="2438400"/>
              <a:ext cx="0" cy="3429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286000" y="5867400"/>
              <a:ext cx="0" cy="152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971800" y="5867400"/>
              <a:ext cx="0" cy="152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4648200" y="5509736"/>
            <a:ext cx="4267200" cy="738664"/>
          </a:xfrm>
          <a:prstGeom prst="rect">
            <a:avLst/>
          </a:prstGeom>
          <a:solidFill>
            <a:srgbClr val="FFFF00"/>
          </a:solidFill>
          <a:ln>
            <a:solidFill>
              <a:schemeClr val="bg1"/>
            </a:solidFill>
          </a:ln>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If channels are shifted upward in energy, then a flatter spectrum reduces the vertical distance between reported and actual spectra.</a:t>
            </a:r>
          </a:p>
        </p:txBody>
      </p:sp>
      <p:sp>
        <p:nvSpPr>
          <p:cNvPr id="29" name="TextBox 28"/>
          <p:cNvSpPr txBox="1"/>
          <p:nvPr/>
        </p:nvSpPr>
        <p:spPr>
          <a:xfrm>
            <a:off x="197422" y="5509736"/>
            <a:ext cx="4374578" cy="738664"/>
          </a:xfrm>
          <a:prstGeom prst="rect">
            <a:avLst/>
          </a:prstGeom>
          <a:solidFill>
            <a:srgbClr val="FFFF00"/>
          </a:solidFill>
          <a:ln>
            <a:solidFill>
              <a:schemeClr val="bg1"/>
            </a:solidFill>
          </a:ln>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If there is degradation in all channel gains, then we expect the same vertical distance between the degraded and actual spectra regardless of spectral slope.</a:t>
            </a:r>
            <a:endParaRPr lang="en-US" sz="1400" b="1" dirty="0">
              <a:latin typeface="Times New Roman" panose="02020603050405020304" pitchFamily="18" charset="0"/>
              <a:cs typeface="Times New Roman" panose="02020603050405020304" pitchFamily="18" charset="0"/>
            </a:endParaRPr>
          </a:p>
        </p:txBody>
      </p:sp>
      <p:grpSp>
        <p:nvGrpSpPr>
          <p:cNvPr id="24" name="Group 23"/>
          <p:cNvGrpSpPr/>
          <p:nvPr/>
        </p:nvGrpSpPr>
        <p:grpSpPr>
          <a:xfrm>
            <a:off x="197422" y="1510843"/>
            <a:ext cx="4374578" cy="3899357"/>
            <a:chOff x="4845622" y="1524000"/>
            <a:chExt cx="4374578" cy="3899357"/>
          </a:xfrm>
        </p:grpSpPr>
        <p:cxnSp>
          <p:nvCxnSpPr>
            <p:cNvPr id="35" name="Straight Arrow Connector 34"/>
            <p:cNvCxnSpPr/>
            <p:nvPr/>
          </p:nvCxnSpPr>
          <p:spPr>
            <a:xfrm flipV="1">
              <a:off x="5486402" y="1904998"/>
              <a:ext cx="0" cy="30480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486400" y="4952998"/>
              <a:ext cx="2895600" cy="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019800" y="2971800"/>
              <a:ext cx="1295400" cy="19812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172200" y="2209800"/>
              <a:ext cx="1295400" cy="198120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395744" y="4812268"/>
              <a:ext cx="824456" cy="369332"/>
            </a:xfrm>
            <a:prstGeom prst="rect">
              <a:avLst/>
            </a:prstGeom>
            <a:noFill/>
          </p:spPr>
          <p:txBody>
            <a:bodyPr wrap="none" rtlCol="0">
              <a:spAutoFit/>
            </a:bodyPr>
            <a:lstStyle/>
            <a:p>
              <a:r>
                <a:rPr lang="en-US" dirty="0" smtClean="0"/>
                <a:t>Energy</a:t>
              </a:r>
              <a:endParaRPr lang="en-US" dirty="0"/>
            </a:p>
          </p:txBody>
        </p:sp>
        <p:sp>
          <p:nvSpPr>
            <p:cNvPr id="47" name="TextBox 46"/>
            <p:cNvSpPr txBox="1"/>
            <p:nvPr/>
          </p:nvSpPr>
          <p:spPr>
            <a:xfrm>
              <a:off x="4845622" y="1611868"/>
              <a:ext cx="564578" cy="369332"/>
            </a:xfrm>
            <a:prstGeom prst="rect">
              <a:avLst/>
            </a:prstGeom>
            <a:noFill/>
          </p:spPr>
          <p:txBody>
            <a:bodyPr wrap="none" rtlCol="0">
              <a:spAutoFit/>
            </a:bodyPr>
            <a:lstStyle/>
            <a:p>
              <a:r>
                <a:rPr lang="en-US" dirty="0" smtClean="0"/>
                <a:t>Flux</a:t>
              </a:r>
              <a:endParaRPr lang="en-US" dirty="0"/>
            </a:p>
          </p:txBody>
        </p:sp>
        <p:cxnSp>
          <p:nvCxnSpPr>
            <p:cNvPr id="48" name="Straight Connector 47"/>
            <p:cNvCxnSpPr/>
            <p:nvPr/>
          </p:nvCxnSpPr>
          <p:spPr>
            <a:xfrm>
              <a:off x="6019800" y="2438400"/>
              <a:ext cx="1676400" cy="609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019800" y="1524000"/>
              <a:ext cx="1676400" cy="60960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629400" y="1524000"/>
              <a:ext cx="0" cy="3429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358467" y="5115580"/>
              <a:ext cx="533400" cy="307777"/>
            </a:xfrm>
            <a:prstGeom prst="rect">
              <a:avLst/>
            </a:prstGeom>
            <a:noFill/>
          </p:spPr>
          <p:txBody>
            <a:bodyPr wrap="square" rtlCol="0">
              <a:spAutoFit/>
            </a:bodyPr>
            <a:lstStyle/>
            <a:p>
              <a:r>
                <a:rPr lang="en-US" sz="1400" dirty="0" smtClean="0"/>
                <a:t>E</a:t>
              </a:r>
              <a:r>
                <a:rPr lang="en-US" sz="1400" baseline="-25000" dirty="0" smtClean="0"/>
                <a:t>chan.</a:t>
              </a:r>
              <a:endParaRPr lang="en-US" sz="1400" dirty="0" smtClean="0"/>
            </a:p>
          </p:txBody>
        </p:sp>
        <p:sp>
          <p:nvSpPr>
            <p:cNvPr id="52" name="TextBox 51"/>
            <p:cNvSpPr txBox="1"/>
            <p:nvPr/>
          </p:nvSpPr>
          <p:spPr>
            <a:xfrm>
              <a:off x="7696200" y="1965066"/>
              <a:ext cx="1378904" cy="307777"/>
            </a:xfrm>
            <a:prstGeom prst="rect">
              <a:avLst/>
            </a:prstGeom>
            <a:noFill/>
          </p:spPr>
          <p:txBody>
            <a:bodyPr wrap="none" rtlCol="0">
              <a:spAutoFit/>
            </a:bodyPr>
            <a:lstStyle/>
            <a:p>
              <a:r>
                <a:rPr lang="en-US" sz="1400" dirty="0" smtClean="0"/>
                <a:t>Actual spectrum</a:t>
              </a:r>
              <a:endParaRPr lang="en-US" sz="1400" dirty="0"/>
            </a:p>
          </p:txBody>
        </p:sp>
        <p:sp>
          <p:nvSpPr>
            <p:cNvPr id="53" name="TextBox 52"/>
            <p:cNvSpPr txBox="1"/>
            <p:nvPr/>
          </p:nvSpPr>
          <p:spPr>
            <a:xfrm>
              <a:off x="7703504" y="2902957"/>
              <a:ext cx="904350" cy="523220"/>
            </a:xfrm>
            <a:prstGeom prst="rect">
              <a:avLst/>
            </a:prstGeom>
            <a:noFill/>
          </p:spPr>
          <p:txBody>
            <a:bodyPr wrap="none" rtlCol="0">
              <a:spAutoFit/>
            </a:bodyPr>
            <a:lstStyle/>
            <a:p>
              <a:r>
                <a:rPr lang="en-US" sz="1400" dirty="0" smtClean="0"/>
                <a:t>Reported </a:t>
              </a:r>
            </a:p>
            <a:p>
              <a:r>
                <a:rPr lang="en-US" sz="1400" dirty="0" smtClean="0"/>
                <a:t>spectrum</a:t>
              </a:r>
              <a:endParaRPr lang="en-US" sz="1400" dirty="0"/>
            </a:p>
          </p:txBody>
        </p:sp>
        <p:cxnSp>
          <p:nvCxnSpPr>
            <p:cNvPr id="54" name="Straight Arrow Connector 53"/>
            <p:cNvCxnSpPr/>
            <p:nvPr/>
          </p:nvCxnSpPr>
          <p:spPr>
            <a:xfrm flipV="1">
              <a:off x="6629400" y="4953000"/>
              <a:ext cx="0" cy="152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629400" y="2971800"/>
              <a:ext cx="0" cy="9144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629400" y="1752600"/>
              <a:ext cx="0" cy="9144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3" name="Title 1">
            <a:extLst>
              <a:ext uri="{FF2B5EF4-FFF2-40B4-BE49-F238E27FC236}">
                <a16:creationId xmlns="" xmlns:a16="http://schemas.microsoft.com/office/drawing/2014/main" id="{95388F08-9B59-9A45-B295-07EFB501D263}"/>
              </a:ext>
            </a:extLst>
          </p:cNvPr>
          <p:cNvSpPr>
            <a:spLocks noGrp="1"/>
          </p:cNvSpPr>
          <p:nvPr>
            <p:ph type="title"/>
          </p:nvPr>
        </p:nvSpPr>
        <p:spPr>
          <a:xfrm>
            <a:off x="1976775" y="228600"/>
            <a:ext cx="5190450" cy="914400"/>
          </a:xfrm>
        </p:spPr>
        <p:txBody>
          <a:bodyPr/>
          <a:lstStyle/>
          <a:p>
            <a:r>
              <a:rPr lang="en-US" sz="2400" b="1" dirty="0">
                <a:solidFill>
                  <a:srgbClr val="FFFF00"/>
                </a:solidFill>
                <a:latin typeface="Times New Roman" panose="02020603050405020304" pitchFamily="18" charset="0"/>
                <a:cs typeface="Times New Roman" panose="02020603050405020304" pitchFamily="18" charset="0"/>
              </a:rPr>
              <a:t>ADR </a:t>
            </a:r>
            <a:r>
              <a:rPr lang="en-US" sz="2400" b="1" dirty="0" smtClean="0">
                <a:solidFill>
                  <a:srgbClr val="FFFF00"/>
                </a:solidFill>
                <a:latin typeface="Times New Roman" panose="02020603050405020304" pitchFamily="18" charset="0"/>
                <a:cs typeface="Times New Roman" panose="02020603050405020304" pitchFamily="18" charset="0"/>
              </a:rPr>
              <a:t>1204</a:t>
            </a:r>
            <a:r>
              <a:rPr lang="en-US" sz="2400" b="1" dirty="0">
                <a:solidFill>
                  <a:srgbClr val="FFFF00"/>
                </a:solidFill>
                <a:latin typeface="Times New Roman" panose="02020603050405020304" pitchFamily="18" charset="0"/>
                <a:cs typeface="Times New Roman" panose="02020603050405020304" pitchFamily="18" charset="0"/>
              </a:rPr>
              <a:t>: Flux correction, at a given energy, dependence on spectral </a:t>
            </a:r>
            <a:r>
              <a:rPr lang="en-US" sz="2400" b="1" dirty="0" smtClean="0">
                <a:solidFill>
                  <a:srgbClr val="FFFF00"/>
                </a:solidFill>
                <a:latin typeface="Times New Roman" panose="02020603050405020304" pitchFamily="18" charset="0"/>
                <a:cs typeface="Times New Roman" panose="02020603050405020304" pitchFamily="18" charset="0"/>
              </a:rPr>
              <a:t>slope</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4"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p>
            <a:fld id="{615ADB79-25D6-47C0-AB51-22A13A0BBB50}" type="slidenum">
              <a:rPr lang="en-US" altLang="en-US" smtClean="0"/>
              <a:pPr/>
              <a:t>14</a:t>
            </a:fld>
            <a:endParaRPr lang="en-US" altLang="en-US" dirty="0"/>
          </a:p>
        </p:txBody>
      </p:sp>
    </p:spTree>
    <p:extLst>
      <p:ext uri="{BB962C8B-B14F-4D97-AF65-F5344CB8AC3E}">
        <p14:creationId xmlns:p14="http://schemas.microsoft.com/office/powerpoint/2010/main" val="1280349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4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103" y="1600200"/>
            <a:ext cx="4638937" cy="4495800"/>
          </a:xfrm>
        </p:spPr>
      </p:pic>
      <p:sp>
        <p:nvSpPr>
          <p:cNvPr id="15" name="TextBox 14"/>
          <p:cNvSpPr txBox="1"/>
          <p:nvPr/>
        </p:nvSpPr>
        <p:spPr>
          <a:xfrm>
            <a:off x="1604289" y="4510956"/>
            <a:ext cx="420308" cy="369332"/>
          </a:xfrm>
          <a:prstGeom prst="rect">
            <a:avLst/>
          </a:prstGeom>
          <a:noFill/>
        </p:spPr>
        <p:txBody>
          <a:bodyPr wrap="none" rtlCol="0">
            <a:spAutoFit/>
          </a:bodyPr>
          <a:lstStyle/>
          <a:p>
            <a:r>
              <a:rPr lang="en-US" dirty="0" smtClean="0"/>
              <a:t>P4</a:t>
            </a:r>
            <a:endParaRPr lang="en-US" dirty="0"/>
          </a:p>
        </p:txBody>
      </p:sp>
      <p:cxnSp>
        <p:nvCxnSpPr>
          <p:cNvPr id="16" name="Straight Arrow Connector 15"/>
          <p:cNvCxnSpPr/>
          <p:nvPr/>
        </p:nvCxnSpPr>
        <p:spPr>
          <a:xfrm flipH="1">
            <a:off x="1961066" y="4561562"/>
            <a:ext cx="28937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469640" y="3300540"/>
            <a:ext cx="1295400" cy="461665"/>
          </a:xfrm>
          <a:prstGeom prst="rect">
            <a:avLst/>
          </a:prstGeom>
          <a:noFill/>
        </p:spPr>
        <p:txBody>
          <a:bodyPr wrap="square" rtlCol="0">
            <a:spAutoFit/>
          </a:bodyPr>
          <a:lstStyle/>
          <a:p>
            <a:r>
              <a:rPr lang="en-US" sz="1200" dirty="0" smtClean="0"/>
              <a:t>Interplanetary SEP spectrum</a:t>
            </a:r>
            <a:endParaRPr lang="en-US" sz="1200" dirty="0"/>
          </a:p>
        </p:txBody>
      </p:sp>
      <p:sp>
        <p:nvSpPr>
          <p:cNvPr id="39" name="TextBox 38"/>
          <p:cNvSpPr txBox="1"/>
          <p:nvPr/>
        </p:nvSpPr>
        <p:spPr>
          <a:xfrm>
            <a:off x="1494175" y="2235441"/>
            <a:ext cx="1316664" cy="461665"/>
          </a:xfrm>
          <a:prstGeom prst="rect">
            <a:avLst/>
          </a:prstGeom>
          <a:noFill/>
        </p:spPr>
        <p:txBody>
          <a:bodyPr wrap="square" rtlCol="0">
            <a:spAutoFit/>
          </a:bodyPr>
          <a:lstStyle/>
          <a:p>
            <a:r>
              <a:rPr lang="en-US" sz="1200" dirty="0" smtClean="0"/>
              <a:t>Interplanetary SEP spectrum</a:t>
            </a:r>
            <a:endParaRPr lang="en-US" sz="1200" dirty="0">
              <a:effectLst/>
            </a:endParaRPr>
          </a:p>
        </p:txBody>
      </p:sp>
      <p:sp>
        <p:nvSpPr>
          <p:cNvPr id="40" name="TextBox 39"/>
          <p:cNvSpPr txBox="1"/>
          <p:nvPr/>
        </p:nvSpPr>
        <p:spPr>
          <a:xfrm>
            <a:off x="618292" y="3733800"/>
            <a:ext cx="1295400" cy="461665"/>
          </a:xfrm>
          <a:prstGeom prst="rect">
            <a:avLst/>
          </a:prstGeom>
          <a:noFill/>
        </p:spPr>
        <p:txBody>
          <a:bodyPr wrap="square" rtlCol="0">
            <a:spAutoFit/>
          </a:bodyPr>
          <a:lstStyle/>
          <a:p>
            <a:r>
              <a:rPr lang="en-US" sz="1200" dirty="0" smtClean="0"/>
              <a:t>Outer proton radiation belt</a:t>
            </a:r>
            <a:endParaRPr lang="en-US" sz="1200" dirty="0"/>
          </a:p>
        </p:txBody>
      </p:sp>
      <p:sp>
        <p:nvSpPr>
          <p:cNvPr id="41" name="TextBox 40"/>
          <p:cNvSpPr txBox="1"/>
          <p:nvPr/>
        </p:nvSpPr>
        <p:spPr>
          <a:xfrm>
            <a:off x="838200" y="5051610"/>
            <a:ext cx="1788439" cy="646331"/>
          </a:xfrm>
          <a:prstGeom prst="rect">
            <a:avLst/>
          </a:prstGeom>
          <a:noFill/>
        </p:spPr>
        <p:txBody>
          <a:bodyPr wrap="square" rtlCol="0">
            <a:spAutoFit/>
          </a:bodyPr>
          <a:lstStyle/>
          <a:p>
            <a:r>
              <a:rPr lang="en-US" sz="1200" dirty="0" smtClean="0"/>
              <a:t>100s of keV to several MeV SEPs entering the magnetosphere</a:t>
            </a:r>
            <a:endParaRPr lang="en-US" sz="1200" dirty="0"/>
          </a:p>
        </p:txBody>
      </p:sp>
      <p:sp>
        <p:nvSpPr>
          <p:cNvPr id="42" name="Oval 41"/>
          <p:cNvSpPr/>
          <p:nvPr/>
        </p:nvSpPr>
        <p:spPr>
          <a:xfrm rot="1439166">
            <a:off x="2320735" y="4255953"/>
            <a:ext cx="2419100" cy="1264266"/>
          </a:xfrm>
          <a:prstGeom prst="ellipse">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Arrow Connector 42"/>
          <p:cNvCxnSpPr/>
          <p:nvPr/>
        </p:nvCxnSpPr>
        <p:spPr>
          <a:xfrm flipV="1">
            <a:off x="2341880" y="5155808"/>
            <a:ext cx="378646" cy="1019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963134" y="3124200"/>
            <a:ext cx="378746" cy="58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17420" y="3079988"/>
            <a:ext cx="420308" cy="369332"/>
          </a:xfrm>
          <a:prstGeom prst="rect">
            <a:avLst/>
          </a:prstGeom>
          <a:noFill/>
        </p:spPr>
        <p:txBody>
          <a:bodyPr wrap="none" rtlCol="0">
            <a:spAutoFit/>
          </a:bodyPr>
          <a:lstStyle/>
          <a:p>
            <a:r>
              <a:rPr lang="en-US" dirty="0" smtClean="0"/>
              <a:t>P4</a:t>
            </a:r>
            <a:endParaRPr lang="en-US" dirty="0"/>
          </a:p>
        </p:txBody>
      </p:sp>
      <p:sp>
        <p:nvSpPr>
          <p:cNvPr id="22"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11" name="Slide Number Placeholder 10"/>
          <p:cNvSpPr>
            <a:spLocks noGrp="1"/>
          </p:cNvSpPr>
          <p:nvPr>
            <p:ph type="sldNum" sz="quarter" idx="12"/>
          </p:nvPr>
        </p:nvSpPr>
        <p:spPr/>
        <p:txBody>
          <a:bodyPr/>
          <a:lstStyle/>
          <a:p>
            <a:fld id="{615ADB79-25D6-47C0-AB51-22A13A0BBB50}" type="slidenum">
              <a:rPr lang="en-US" altLang="en-US" smtClean="0"/>
              <a:pPr/>
              <a:t>15</a:t>
            </a:fld>
            <a:endParaRPr lang="en-US" altLang="en-US" dirty="0"/>
          </a:p>
        </p:txBody>
      </p:sp>
      <p:sp>
        <p:nvSpPr>
          <p:cNvPr id="24" name="Text Placeholder 6"/>
          <p:cNvSpPr txBox="1">
            <a:spLocks/>
          </p:cNvSpPr>
          <p:nvPr/>
        </p:nvSpPr>
        <p:spPr bwMode="auto">
          <a:xfrm>
            <a:off x="551044" y="1219200"/>
            <a:ext cx="3789054"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solidFill>
                  <a:srgbClr val="FFFF00"/>
                </a:solidFill>
                <a:latin typeface="Times New Roman" panose="02020603050405020304" pitchFamily="18" charset="0"/>
                <a:cs typeface="Times New Roman" panose="02020603050405020304" pitchFamily="18" charset="0"/>
              </a:rPr>
              <a:t>Proton spectra on October 10, 2024</a:t>
            </a:r>
            <a:endParaRPr lang="en-US" sz="1800" b="1" dirty="0">
              <a:solidFill>
                <a:srgbClr val="FFFF00"/>
              </a:solidFill>
              <a:latin typeface="Times New Roman" panose="02020603050405020304" pitchFamily="18" charset="0"/>
              <a:cs typeface="Times New Roman" panose="02020603050405020304" pitchFamily="18" charset="0"/>
            </a:endParaRPr>
          </a:p>
        </p:txBody>
      </p:sp>
      <p:sp>
        <p:nvSpPr>
          <p:cNvPr id="25" name="Title 1">
            <a:extLst>
              <a:ext uri="{FF2B5EF4-FFF2-40B4-BE49-F238E27FC236}">
                <a16:creationId xmlns="" xmlns:a16="http://schemas.microsoft.com/office/drawing/2014/main" id="{95388F08-9B59-9A45-B295-07EFB501D263}"/>
              </a:ext>
            </a:extLst>
          </p:cNvPr>
          <p:cNvSpPr>
            <a:spLocks noGrp="1"/>
          </p:cNvSpPr>
          <p:nvPr>
            <p:ph type="title"/>
          </p:nvPr>
        </p:nvSpPr>
        <p:spPr>
          <a:xfrm>
            <a:off x="1976775" y="228600"/>
            <a:ext cx="5190450" cy="914400"/>
          </a:xfrm>
        </p:spPr>
        <p:txBody>
          <a:bodyPr/>
          <a:lstStyle/>
          <a:p>
            <a:r>
              <a:rPr lang="en-US" sz="2400" b="1" dirty="0">
                <a:solidFill>
                  <a:srgbClr val="FFFF00"/>
                </a:solidFill>
                <a:latin typeface="Times New Roman" panose="02020603050405020304" pitchFamily="18" charset="0"/>
                <a:cs typeface="Times New Roman" panose="02020603050405020304" pitchFamily="18" charset="0"/>
              </a:rPr>
              <a:t>ADR </a:t>
            </a:r>
            <a:r>
              <a:rPr lang="en-US" sz="2400" b="1" dirty="0" smtClean="0">
                <a:solidFill>
                  <a:srgbClr val="FFFF00"/>
                </a:solidFill>
                <a:latin typeface="Times New Roman" panose="02020603050405020304" pitchFamily="18" charset="0"/>
                <a:cs typeface="Times New Roman" panose="02020603050405020304" pitchFamily="18" charset="0"/>
              </a:rPr>
              <a:t>1204</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smtClean="0">
                <a:solidFill>
                  <a:srgbClr val="FFFF00"/>
                </a:solidFill>
                <a:latin typeface="Times New Roman" panose="02020603050405020304" pitchFamily="18" charset="0"/>
                <a:cs typeface="Times New Roman" panose="02020603050405020304" pitchFamily="18" charset="0"/>
              </a:rPr>
              <a:t>Measured Proton Spectra and conclusions</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4852951" y="1297900"/>
            <a:ext cx="4214849" cy="2893100"/>
          </a:xfrm>
          <a:prstGeom prst="rect">
            <a:avLst/>
          </a:prstGeom>
          <a:noFill/>
        </p:spPr>
        <p:txBody>
          <a:bodyPr wrap="square" rtlCol="0">
            <a:spAutoFit/>
          </a:bodyPr>
          <a:lstStyle/>
          <a:p>
            <a:pPr marL="182880" indent="-182880">
              <a:buFont typeface="Wingdings" panose="05000000000000000000" pitchFamily="2" charset="2"/>
              <a:buChar char="§"/>
            </a:pPr>
            <a:r>
              <a:rPr lang="en-US" sz="1400" b="1" dirty="0" smtClean="0">
                <a:solidFill>
                  <a:schemeClr val="bg1"/>
                </a:solidFill>
                <a:latin typeface="Times New Roman" panose="02020603050405020304" pitchFamily="18" charset="0"/>
                <a:cs typeface="Times New Roman" panose="02020603050405020304" pitchFamily="18" charset="0"/>
              </a:rPr>
              <a:t>The apparent degradation of the MPS-HI P1-P4  (and possibly P5-P7) channels has been amply documented in previous MPS-HI reviews</a:t>
            </a:r>
            <a:endParaRPr lang="en-US" sz="1400" b="1" dirty="0" smtClean="0">
              <a:solidFill>
                <a:srgbClr val="FFFF00"/>
              </a:solidFill>
              <a:latin typeface="Times New Roman" panose="02020603050405020304" pitchFamily="18" charset="0"/>
              <a:cs typeface="Times New Roman" panose="02020603050405020304" pitchFamily="18" charset="0"/>
            </a:endParaRPr>
          </a:p>
          <a:p>
            <a:pPr marL="182880" indent="-182880">
              <a:buFont typeface="Wingdings" panose="05000000000000000000" pitchFamily="2" charset="2"/>
              <a:buChar char="§"/>
            </a:pPr>
            <a:r>
              <a:rPr lang="en-US" sz="1400" b="1" dirty="0" smtClean="0">
                <a:solidFill>
                  <a:schemeClr val="bg1"/>
                </a:solidFill>
                <a:latin typeface="Times New Roman" panose="02020603050405020304" pitchFamily="18" charset="0"/>
                <a:cs typeface="Times New Roman" panose="02020603050405020304" pitchFamily="18" charset="0"/>
              </a:rPr>
              <a:t>It led to the submission of ADR 1204 by MIT LL in an effort to correct the affected fluxes, assumed to be the result of detector gain loss over time</a:t>
            </a:r>
          </a:p>
          <a:p>
            <a:pPr marL="182880" indent="-182880">
              <a:buFont typeface="Wingdings" panose="05000000000000000000" pitchFamily="2" charset="2"/>
              <a:buChar char="§"/>
            </a:pPr>
            <a:r>
              <a:rPr lang="en-US" sz="1400" b="1" dirty="0" smtClean="0">
                <a:solidFill>
                  <a:schemeClr val="bg1"/>
                </a:solidFill>
                <a:latin typeface="Times New Roman" panose="02020603050405020304" pitchFamily="18" charset="0"/>
                <a:cs typeface="Times New Roman" panose="02020603050405020304" pitchFamily="18" charset="0"/>
              </a:rPr>
              <a:t>New evidence from the October 2024 Geomagnetic Storm suggests that the actual cause is an upward shift of the channel effective energy</a:t>
            </a:r>
          </a:p>
          <a:p>
            <a:pPr marL="182880" indent="-182880">
              <a:buFont typeface="Wingdings" panose="05000000000000000000" pitchFamily="2" charset="2"/>
              <a:buChar char="§"/>
            </a:pPr>
            <a:r>
              <a:rPr lang="en-US" sz="1400" b="1" dirty="0" smtClean="0">
                <a:solidFill>
                  <a:srgbClr val="FFFF00"/>
                </a:solidFill>
                <a:latin typeface="Times New Roman" panose="02020603050405020304" pitchFamily="18" charset="0"/>
                <a:cs typeface="Times New Roman" panose="02020603050405020304" pitchFamily="18" charset="0"/>
              </a:rPr>
              <a:t>The reported proton counts are the convolution of the channel response function and the applied spectrum. Higher effective energy leads to lower counts for a steep spectrum, but not for a flat one</a:t>
            </a:r>
          </a:p>
        </p:txBody>
      </p:sp>
      <p:sp>
        <p:nvSpPr>
          <p:cNvPr id="28" name="Rectangle 27"/>
          <p:cNvSpPr/>
          <p:nvPr/>
        </p:nvSpPr>
        <p:spPr>
          <a:xfrm>
            <a:off x="4852951" y="4194214"/>
            <a:ext cx="4138649" cy="2031325"/>
          </a:xfrm>
          <a:prstGeom prst="rect">
            <a:avLst/>
          </a:prstGeom>
          <a:solidFill>
            <a:srgbClr val="FFFF00"/>
          </a:solidFill>
        </p:spPr>
        <p:txBody>
          <a:bodyPr wrap="square">
            <a:spAutoFit/>
          </a:bodyPr>
          <a:lstStyle/>
          <a:p>
            <a:pPr marL="182880" indent="-182880">
              <a:buFont typeface="Wingdings" panose="05000000000000000000" pitchFamily="2" charset="2"/>
              <a:buChar char="Ø"/>
            </a:pPr>
            <a:r>
              <a:rPr lang="en-US" sz="1400" b="1" dirty="0" smtClean="0">
                <a:solidFill>
                  <a:sysClr val="windowText" lastClr="000000"/>
                </a:solidFill>
                <a:latin typeface="Times New Roman" panose="02020603050405020304" pitchFamily="18" charset="0"/>
                <a:cs typeface="Times New Roman" panose="02020603050405020304" pitchFamily="18" charset="0"/>
              </a:rPr>
              <a:t>In light of this new evidence NCEI recommends the cancellation of ADR 1204, as it provides the wrong solution to the problem</a:t>
            </a:r>
          </a:p>
          <a:p>
            <a:pPr marL="182880" indent="-182880">
              <a:buFont typeface="Wingdings" panose="05000000000000000000" pitchFamily="2" charset="2"/>
              <a:buChar char="Ø"/>
            </a:pPr>
            <a:r>
              <a:rPr lang="en-US" sz="1400" b="1" dirty="0" smtClean="0">
                <a:solidFill>
                  <a:sysClr val="windowText" lastClr="000000"/>
                </a:solidFill>
                <a:latin typeface="Times New Roman" panose="02020603050405020304" pitchFamily="18" charset="0"/>
                <a:cs typeface="Times New Roman" panose="02020603050405020304" pitchFamily="18" charset="0"/>
              </a:rPr>
              <a:t>NCEI will continue to investigate the issue of detector degradation in terms of energy shift</a:t>
            </a:r>
          </a:p>
          <a:p>
            <a:pPr marL="182880" indent="-182880">
              <a:buFont typeface="Wingdings" panose="05000000000000000000" pitchFamily="2" charset="2"/>
              <a:buChar char="Ø"/>
            </a:pPr>
            <a:r>
              <a:rPr lang="en-US" sz="1400" b="1" dirty="0" smtClean="0">
                <a:solidFill>
                  <a:sysClr val="windowText" lastClr="000000"/>
                </a:solidFill>
                <a:latin typeface="Times New Roman" panose="02020603050405020304" pitchFamily="18" charset="0"/>
                <a:cs typeface="Times New Roman" panose="02020603050405020304" pitchFamily="18" charset="0"/>
              </a:rPr>
              <a:t>The observed storm spectra provide a way to estimate this energy shift</a:t>
            </a:r>
          </a:p>
          <a:p>
            <a:pPr marL="182880" indent="-182880">
              <a:buFont typeface="Wingdings" panose="05000000000000000000" pitchFamily="2" charset="2"/>
              <a:buChar char="Ø"/>
            </a:pPr>
            <a:r>
              <a:rPr lang="en-US" sz="1400" b="1" dirty="0" smtClean="0">
                <a:solidFill>
                  <a:sysClr val="windowText" lastClr="000000"/>
                </a:solidFill>
                <a:latin typeface="Times New Roman" panose="02020603050405020304" pitchFamily="18" charset="0"/>
                <a:cs typeface="Times New Roman" panose="02020603050405020304" pitchFamily="18" charset="0"/>
              </a:rPr>
              <a:t>NCEI will provide a real time solution and/or a reprocessing one, based on their future results</a:t>
            </a:r>
            <a:endParaRPr lang="en-US" sz="1400" b="1"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9874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1" y="228600"/>
            <a:ext cx="6096000" cy="1066800"/>
          </a:xfrm>
        </p:spPr>
        <p:txBody>
          <a:bodyPr/>
          <a:lstStyle/>
          <a:p>
            <a:r>
              <a:rPr lang="en-US" sz="2800" b="1" dirty="0" smtClean="0">
                <a:solidFill>
                  <a:srgbClr val="FFFF00"/>
                </a:solidFill>
                <a:latin typeface="Times New Roman" panose="02020603050405020304" pitchFamily="18" charset="0"/>
                <a:cs typeface="Times New Roman" panose="02020603050405020304" pitchFamily="18" charset="0"/>
              </a:rPr>
              <a:t>ADR 1517: Modification of the</a:t>
            </a:r>
            <a:br>
              <a:rPr lang="en-US" sz="2800" b="1" dirty="0" smtClean="0">
                <a:solidFill>
                  <a:srgbClr val="FFFF00"/>
                </a:solidFill>
                <a:latin typeface="Times New Roman" panose="02020603050405020304" pitchFamily="18" charset="0"/>
                <a:cs typeface="Times New Roman" panose="02020603050405020304" pitchFamily="18" charset="0"/>
              </a:rPr>
            </a:br>
            <a:r>
              <a:rPr lang="en-US" sz="2800" b="1" dirty="0" smtClean="0">
                <a:solidFill>
                  <a:srgbClr val="FFFF00"/>
                </a:solidFill>
                <a:latin typeface="Times New Roman" panose="02020603050405020304" pitchFamily="18" charset="0"/>
                <a:cs typeface="Times New Roman" panose="02020603050405020304" pitchFamily="18" charset="0"/>
              </a:rPr>
              <a:t>GOES-19 MPS-HI LUT</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14300" y="1524000"/>
            <a:ext cx="8915400" cy="4648200"/>
          </a:xfrm>
        </p:spPr>
        <p:txBody>
          <a:bodyPr>
            <a:noAutofit/>
          </a:bodyPr>
          <a:lstStyle/>
          <a:p>
            <a:pPr marL="457200" lvl="1" indent="-457200">
              <a:buFont typeface="Wingdings" panose="05000000000000000000" pitchFamily="2" charset="2"/>
              <a:buChar char="q"/>
            </a:pPr>
            <a:r>
              <a:rPr lang="en-US" sz="2400" b="1" dirty="0" smtClean="0">
                <a:solidFill>
                  <a:srgbClr val="FFFF00"/>
                </a:solidFill>
                <a:latin typeface="Times New Roman" panose="02020603050405020304" pitchFamily="18" charset="0"/>
                <a:cs typeface="Times New Roman" panose="02020603050405020304" pitchFamily="18" charset="0"/>
              </a:rPr>
              <a:t>L1b overcorrection </a:t>
            </a:r>
            <a:r>
              <a:rPr lang="en-US" sz="2400" b="1" dirty="0">
                <a:solidFill>
                  <a:srgbClr val="FFFF00"/>
                </a:solidFill>
                <a:latin typeface="Times New Roman" panose="02020603050405020304" pitchFamily="18" charset="0"/>
                <a:cs typeface="Times New Roman" panose="02020603050405020304" pitchFamily="18" charset="0"/>
              </a:rPr>
              <a:t>of MPS-HI </a:t>
            </a:r>
            <a:r>
              <a:rPr lang="en-US" sz="2400" b="1" dirty="0" smtClean="0">
                <a:solidFill>
                  <a:srgbClr val="FFFF00"/>
                </a:solidFill>
                <a:latin typeface="Times New Roman" panose="02020603050405020304" pitchFamily="18" charset="0"/>
                <a:cs typeface="Times New Roman" panose="02020603050405020304" pitchFamily="18" charset="0"/>
              </a:rPr>
              <a:t>electrons, resulting in artificial dropouts and unphysical fluxes</a:t>
            </a:r>
            <a:endParaRPr lang="en-US" sz="2400" b="1" dirty="0">
              <a:solidFill>
                <a:srgbClr val="FFFF00"/>
              </a:solidFill>
              <a:latin typeface="Times New Roman" panose="02020603050405020304" pitchFamily="18" charset="0"/>
              <a:cs typeface="Times New Roman" panose="02020603050405020304" pitchFamily="18" charset="0"/>
            </a:endParaRPr>
          </a:p>
          <a:p>
            <a:pPr marL="800100" lvl="3" indent="-34290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Affects all electron channels, differential and integral</a:t>
            </a:r>
          </a:p>
          <a:p>
            <a:pPr marL="800100" lvl="3" indent="-34290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Result of the inverse matrix technique to determine fluxes</a:t>
            </a:r>
          </a:p>
          <a:p>
            <a:pPr marL="800100" lvl="3" indent="-342900">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Solution: diagonal matrix derived using the Bowtie technique</a:t>
            </a:r>
          </a:p>
          <a:p>
            <a:pPr marL="457200" lvl="1" indent="-457200">
              <a:buFont typeface="Wingdings" panose="05000000000000000000" pitchFamily="2" charset="2"/>
              <a:buChar char="q"/>
            </a:pPr>
            <a:r>
              <a:rPr lang="en-US" sz="2400" b="1" dirty="0" smtClean="0">
                <a:solidFill>
                  <a:srgbClr val="FFFF00"/>
                </a:solidFill>
                <a:latin typeface="Times New Roman" panose="02020603050405020304" pitchFamily="18" charset="0"/>
                <a:cs typeface="Times New Roman" panose="02020603050405020304" pitchFamily="18" charset="0"/>
              </a:rPr>
              <a:t>L1b insufficient background correction for MPS-HI electrons, resulting in higher background levels</a:t>
            </a:r>
          </a:p>
          <a:p>
            <a:pPr marL="804672" lvl="3" indent="-347472">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Affects electron channels E9-E11</a:t>
            </a:r>
          </a:p>
          <a:p>
            <a:pPr marL="804672" lvl="3" indent="-347472">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Especially important for integral channel E11, as it affects the Space Weather Prediction Center alerts</a:t>
            </a:r>
          </a:p>
          <a:p>
            <a:pPr marL="804672" lvl="3" indent="-347472">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Result of small background removal coefficients</a:t>
            </a:r>
          </a:p>
          <a:p>
            <a:pPr marL="804672" lvl="3" indent="-347472">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Solution: calculate </a:t>
            </a:r>
            <a:r>
              <a:rPr lang="en-US" b="1" dirty="0">
                <a:latin typeface="Times New Roman" panose="02020603050405020304" pitchFamily="18" charset="0"/>
                <a:cs typeface="Times New Roman" panose="02020603050405020304" pitchFamily="18" charset="0"/>
              </a:rPr>
              <a:t>new background removal </a:t>
            </a:r>
            <a:r>
              <a:rPr lang="en-US" b="1" dirty="0" smtClean="0">
                <a:latin typeface="Times New Roman" panose="02020603050405020304" pitchFamily="18" charset="0"/>
                <a:cs typeface="Times New Roman" panose="02020603050405020304" pitchFamily="18" charset="0"/>
              </a:rPr>
              <a:t>coefficients (PLPT-SEI-006)</a:t>
            </a:r>
            <a:endParaRPr lang="en-US" b="1"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18A72C4A-6486-42CE-870D-5BD92511EE7D}" type="slidenum">
              <a:rPr lang="en-US" smtClean="0"/>
              <a:t>16</a:t>
            </a:fld>
            <a:endParaRPr lang="en-US"/>
          </a:p>
        </p:txBody>
      </p:sp>
      <p:sp>
        <p:nvSpPr>
          <p:cNvPr id="7"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2650699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1" y="228600"/>
            <a:ext cx="6096000" cy="1066800"/>
          </a:xfrm>
        </p:spPr>
        <p:txBody>
          <a:bodyPr/>
          <a:lstStyle/>
          <a:p>
            <a:r>
              <a:rPr lang="en-US" sz="2800" b="1" dirty="0" smtClean="0">
                <a:solidFill>
                  <a:srgbClr val="FFFF00"/>
                </a:solidFill>
                <a:latin typeface="Times New Roman" panose="02020603050405020304" pitchFamily="18" charset="0"/>
                <a:cs typeface="Times New Roman" panose="02020603050405020304" pitchFamily="18" charset="0"/>
              </a:rPr>
              <a:t>ADR 1517: Modification of the</a:t>
            </a:r>
            <a:br>
              <a:rPr lang="en-US" sz="2800" b="1" dirty="0" smtClean="0">
                <a:solidFill>
                  <a:srgbClr val="FFFF00"/>
                </a:solidFill>
                <a:latin typeface="Times New Roman" panose="02020603050405020304" pitchFamily="18" charset="0"/>
                <a:cs typeface="Times New Roman" panose="02020603050405020304" pitchFamily="18" charset="0"/>
              </a:rPr>
            </a:br>
            <a:r>
              <a:rPr lang="en-US" sz="2800" b="1" dirty="0" smtClean="0">
                <a:solidFill>
                  <a:srgbClr val="FFFF00"/>
                </a:solidFill>
                <a:latin typeface="Times New Roman" panose="02020603050405020304" pitchFamily="18" charset="0"/>
                <a:cs typeface="Times New Roman" panose="02020603050405020304" pitchFamily="18" charset="0"/>
              </a:rPr>
              <a:t>GOES-19 MPS-HI LUT</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18A72C4A-6486-42CE-870D-5BD92511EE7D}" type="slidenum">
              <a:rPr lang="en-US" smtClean="0"/>
              <a:t>17</a:t>
            </a:fld>
            <a:endParaRPr lang="en-US"/>
          </a:p>
        </p:txBody>
      </p:sp>
      <p:sp>
        <p:nvSpPr>
          <p:cNvPr id="7"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 y="1676400"/>
            <a:ext cx="4400550" cy="320039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7704" y="1676400"/>
            <a:ext cx="4400550" cy="3200399"/>
          </a:xfrm>
          <a:prstGeom prst="rect">
            <a:avLst/>
          </a:prstGeom>
        </p:spPr>
      </p:pic>
      <p:sp>
        <p:nvSpPr>
          <p:cNvPr id="9" name="Text Placeholder 6"/>
          <p:cNvSpPr txBox="1">
            <a:spLocks/>
          </p:cNvSpPr>
          <p:nvPr/>
        </p:nvSpPr>
        <p:spPr bwMode="auto">
          <a:xfrm>
            <a:off x="227630" y="1331612"/>
            <a:ext cx="413579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solidFill>
                  <a:srgbClr val="FFFF00"/>
                </a:solidFill>
                <a:latin typeface="Times New Roman" panose="02020603050405020304" pitchFamily="18" charset="0"/>
                <a:cs typeface="Times New Roman" panose="02020603050405020304" pitchFamily="18" charset="0"/>
              </a:rPr>
              <a:t>OPS L1b, October 9-13, 2024</a:t>
            </a:r>
            <a:endParaRPr lang="en-US" sz="1800" b="1" dirty="0">
              <a:solidFill>
                <a:srgbClr val="FFFF00"/>
              </a:solidFill>
              <a:latin typeface="Times New Roman" panose="02020603050405020304" pitchFamily="18" charset="0"/>
              <a:cs typeface="Times New Roman" panose="02020603050405020304" pitchFamily="18" charset="0"/>
            </a:endParaRPr>
          </a:p>
        </p:txBody>
      </p:sp>
      <p:sp>
        <p:nvSpPr>
          <p:cNvPr id="10" name="Text Placeholder 6"/>
          <p:cNvSpPr txBox="1">
            <a:spLocks/>
          </p:cNvSpPr>
          <p:nvPr/>
        </p:nvSpPr>
        <p:spPr bwMode="auto">
          <a:xfrm>
            <a:off x="4770084" y="1331612"/>
            <a:ext cx="413579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smtClean="0">
                <a:solidFill>
                  <a:srgbClr val="FFFF00"/>
                </a:solidFill>
                <a:latin typeface="Times New Roman" panose="02020603050405020304" pitchFamily="18" charset="0"/>
                <a:cs typeface="Times New Roman" panose="02020603050405020304" pitchFamily="18" charset="0"/>
              </a:rPr>
              <a:t>Bowtie technique, October 9-13, 2024</a:t>
            </a:r>
            <a:endParaRPr lang="en-US" sz="1800" b="1" dirty="0">
              <a:solidFill>
                <a:srgbClr val="FFFF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5250" y="4876800"/>
            <a:ext cx="8943004" cy="954107"/>
          </a:xfrm>
          <a:prstGeom prst="rect">
            <a:avLst/>
          </a:prstGeom>
          <a:noFill/>
        </p:spPr>
        <p:txBody>
          <a:bodyPr wrap="square" rtlCol="0">
            <a:spAutoFit/>
          </a:bodyPr>
          <a:lstStyle/>
          <a:p>
            <a:pPr marL="274320" indent="-274320">
              <a:buFont typeface="Wingdings" panose="05000000000000000000" pitchFamily="2" charset="2"/>
              <a:buChar char="v"/>
            </a:pPr>
            <a:r>
              <a:rPr lang="en-US" sz="1400" b="1" dirty="0" smtClean="0">
                <a:solidFill>
                  <a:schemeClr val="bg1"/>
                </a:solidFill>
                <a:latin typeface="Times New Roman" panose="02020603050405020304" pitchFamily="18" charset="0"/>
                <a:cs typeface="Times New Roman" panose="02020603050405020304" pitchFamily="18" charset="0"/>
              </a:rPr>
              <a:t>Application of the bowtie analysis to produce L1b electron fluxes from L0 counts</a:t>
            </a:r>
          </a:p>
          <a:p>
            <a:pPr marL="274320" indent="-274320">
              <a:buFont typeface="Wingdings" panose="05000000000000000000" pitchFamily="2" charset="2"/>
              <a:buChar char="v"/>
            </a:pPr>
            <a:r>
              <a:rPr lang="en-US" sz="1400" b="1" dirty="0" smtClean="0">
                <a:solidFill>
                  <a:schemeClr val="bg1"/>
                </a:solidFill>
                <a:latin typeface="Times New Roman" panose="02020603050405020304" pitchFamily="18" charset="0"/>
                <a:cs typeface="Times New Roman" panose="02020603050405020304" pitchFamily="18" charset="0"/>
              </a:rPr>
              <a:t>Uses a diagonal matrix with Geometric </a:t>
            </a:r>
            <a:r>
              <a:rPr lang="en-US" sz="1400" b="1" dirty="0">
                <a:solidFill>
                  <a:schemeClr val="bg1"/>
                </a:solidFill>
                <a:latin typeface="Times New Roman" panose="02020603050405020304" pitchFamily="18" charset="0"/>
                <a:cs typeface="Times New Roman" panose="02020603050405020304" pitchFamily="18" charset="0"/>
              </a:rPr>
              <a:t>F</a:t>
            </a:r>
            <a:r>
              <a:rPr lang="en-US" sz="1400" b="1" dirty="0" smtClean="0">
                <a:solidFill>
                  <a:schemeClr val="bg1"/>
                </a:solidFill>
                <a:latin typeface="Times New Roman" panose="02020603050405020304" pitchFamily="18" charset="0"/>
                <a:cs typeface="Times New Roman" panose="02020603050405020304" pitchFamily="18" charset="0"/>
              </a:rPr>
              <a:t>actors (GF) and channel Effective Energies derived from the minimalization of the variation of the GF for a variety of spectra, using a proxy dataset (CRRES)</a:t>
            </a:r>
          </a:p>
          <a:p>
            <a:pPr marL="274320" indent="-274320">
              <a:buFont typeface="Wingdings" panose="05000000000000000000" pitchFamily="2" charset="2"/>
              <a:buChar char="v"/>
            </a:pPr>
            <a:r>
              <a:rPr lang="en-US" sz="1400" b="1" dirty="0" smtClean="0">
                <a:solidFill>
                  <a:srgbClr val="FFFF00"/>
                </a:solidFill>
                <a:latin typeface="Times New Roman" panose="02020603050405020304" pitchFamily="18" charset="0"/>
                <a:cs typeface="Times New Roman" panose="02020603050405020304" pitchFamily="18" charset="0"/>
              </a:rPr>
              <a:t>The bowtie technique is successful in producing good quality L1b electron data from L0 counts</a:t>
            </a:r>
          </a:p>
        </p:txBody>
      </p:sp>
      <p:sp>
        <p:nvSpPr>
          <p:cNvPr id="12" name="Shape 263"/>
          <p:cNvSpPr txBox="1"/>
          <p:nvPr/>
        </p:nvSpPr>
        <p:spPr>
          <a:xfrm>
            <a:off x="95250" y="5835224"/>
            <a:ext cx="822960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2" name="TextBox 1"/>
          <p:cNvSpPr txBox="1"/>
          <p:nvPr/>
        </p:nvSpPr>
        <p:spPr>
          <a:xfrm>
            <a:off x="5257800" y="3014990"/>
            <a:ext cx="1721946" cy="261610"/>
          </a:xfrm>
          <a:prstGeom prst="rect">
            <a:avLst/>
          </a:prstGeom>
          <a:noFill/>
        </p:spPr>
        <p:txBody>
          <a:bodyPr wrap="none" rtlCol="0">
            <a:spAutoFit/>
          </a:bodyPr>
          <a:lstStyle/>
          <a:p>
            <a:r>
              <a:rPr lang="en-US" sz="1100" b="1" dirty="0" smtClean="0">
                <a:latin typeface="Times New Roman" panose="02020603050405020304" pitchFamily="18" charset="0"/>
                <a:cs typeface="Times New Roman" panose="02020603050405020304" pitchFamily="18" charset="0"/>
              </a:rPr>
              <a:t>No correction for protons</a:t>
            </a:r>
            <a:endParaRPr lang="en-US"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469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6617" y="1213209"/>
            <a:ext cx="6629400" cy="4972050"/>
          </a:xfrm>
        </p:spPr>
      </p:pic>
      <p:sp>
        <p:nvSpPr>
          <p:cNvPr id="18" name="TextBox 17"/>
          <p:cNvSpPr txBox="1"/>
          <p:nvPr/>
        </p:nvSpPr>
        <p:spPr>
          <a:xfrm>
            <a:off x="72736" y="3886200"/>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T2</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72736" y="3124200"/>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T4</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72736" y="2337860"/>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T1</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72736" y="1535668"/>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T3</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0" y="5486400"/>
            <a:ext cx="602673" cy="307777"/>
          </a:xfrm>
          <a:prstGeom prst="rect">
            <a:avLst/>
          </a:prstGeom>
          <a:noFill/>
        </p:spPr>
        <p:txBody>
          <a:bodyPr wrap="square" rtlCol="0">
            <a:spAutoFit/>
          </a:bodyPr>
          <a:lstStyle/>
          <a:p>
            <a:pPr algn="ctr"/>
            <a:r>
              <a:rPr lang="en-US" sz="1400" b="1" dirty="0" smtClean="0">
                <a:solidFill>
                  <a:srgbClr val="FFFF00"/>
                </a:solidFill>
                <a:latin typeface="Times New Roman" panose="02020603050405020304" pitchFamily="18" charset="0"/>
                <a:cs typeface="Times New Roman" panose="02020603050405020304" pitchFamily="18" charset="0"/>
              </a:rPr>
              <a:t>DOS</a:t>
            </a:r>
            <a:endParaRPr lang="en-US" sz="1400" b="1" dirty="0">
              <a:solidFill>
                <a:srgbClr val="FFFF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4636" y="4695876"/>
            <a:ext cx="5334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T5</a:t>
            </a:r>
            <a:endParaRPr lang="en-US" b="1" dirty="0">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Box 29"/>
              <p:cNvSpPr txBox="1"/>
              <p:nvPr/>
            </p:nvSpPr>
            <p:spPr>
              <a:xfrm>
                <a:off x="7391400" y="1447800"/>
                <a:ext cx="1676400" cy="923330"/>
              </a:xfrm>
              <a:prstGeom prst="rect">
                <a:avLst/>
              </a:prstGeom>
              <a:solidFill>
                <a:srgbClr val="57D3FF"/>
              </a:solidFill>
            </p:spPr>
            <p:txBody>
              <a:bodyPr wrap="square" rtlCol="0">
                <a:spAutoFit/>
              </a:bodyPr>
              <a:lstStyle/>
              <a:p>
                <a:pPr algn="ctr"/>
                <a:r>
                  <a:rPr lang="en-US" b="1" dirty="0" smtClean="0">
                    <a:solidFill>
                      <a:schemeClr val="tx1"/>
                    </a:solidFill>
                    <a:latin typeface="Times New Roman" panose="02020603050405020304" pitchFamily="18" charset="0"/>
                    <a:cs typeface="Times New Roman" panose="02020603050405020304" pitchFamily="18" charset="0"/>
                  </a:rPr>
                  <a:t>GOES-19 channel E11 </a:t>
                </a:r>
                <a14:m>
                  <m:oMath xmlns:m="http://schemas.openxmlformats.org/officeDocument/2006/math">
                    <m:r>
                      <a:rPr lang="en-US" b="1" i="1" dirty="0" smtClean="0">
                        <a:solidFill>
                          <a:schemeClr val="tx1"/>
                        </a:solidFill>
                        <a:latin typeface="Cambria Math" panose="02040503050406030204" pitchFamily="18" charset="0"/>
                        <a:cs typeface="Times New Roman" panose="02020603050405020304" pitchFamily="18" charset="0"/>
                      </a:rPr>
                      <m:t>(&gt;</m:t>
                    </m:r>
                    <m:r>
                      <a:rPr lang="en-US" b="1" i="1" dirty="0" smtClean="0">
                        <a:solidFill>
                          <a:schemeClr val="tx1"/>
                        </a:solidFill>
                        <a:latin typeface="Cambria Math" panose="02040503050406030204" pitchFamily="18" charset="0"/>
                        <a:cs typeface="Times New Roman" panose="02020603050405020304" pitchFamily="18" charset="0"/>
                      </a:rPr>
                      <m:t>𝟐</m:t>
                    </m:r>
                  </m:oMath>
                </a14:m>
                <a:r>
                  <a:rPr lang="en-US" b="1" dirty="0" smtClean="0">
                    <a:solidFill>
                      <a:schemeClr val="tx1"/>
                    </a:solidFill>
                    <a:latin typeface="Times New Roman" panose="02020603050405020304" pitchFamily="18" charset="0"/>
                    <a:cs typeface="Times New Roman" panose="02020603050405020304" pitchFamily="18" charset="0"/>
                  </a:rPr>
                  <a:t> MeV)</a:t>
                </a:r>
                <a:endParaRPr 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391400" y="1447800"/>
                <a:ext cx="1676400" cy="923330"/>
              </a:xfrm>
              <a:prstGeom prst="rect">
                <a:avLst/>
              </a:prstGeom>
              <a:blipFill rotWithShape="0">
                <a:blip r:embed="rId4"/>
                <a:stretch>
                  <a:fillRect t="-3974" b="-9272"/>
                </a:stretch>
              </a:blipFill>
            </p:spPr>
            <p:txBody>
              <a:bodyPr/>
              <a:lstStyle/>
              <a:p>
                <a:r>
                  <a:rPr lang="en-US">
                    <a:noFill/>
                  </a:rPr>
                  <a:t> </a:t>
                </a:r>
              </a:p>
            </p:txBody>
          </p:sp>
        </mc:Fallback>
      </mc:AlternateContent>
      <p:sp>
        <p:nvSpPr>
          <p:cNvPr id="31" name="TextBox 30"/>
          <p:cNvSpPr txBox="1"/>
          <p:nvPr/>
        </p:nvSpPr>
        <p:spPr>
          <a:xfrm>
            <a:off x="7391400" y="3570982"/>
            <a:ext cx="1676400" cy="1077218"/>
          </a:xfrm>
          <a:prstGeom prst="rect">
            <a:avLst/>
          </a:prstGeom>
          <a:solidFill>
            <a:schemeClr val="bg1"/>
          </a:solidFill>
          <a:ln w="12700">
            <a:noFill/>
          </a:ln>
        </p:spPr>
        <p:txBody>
          <a:bodyPr wrap="square" rtlCol="0">
            <a:spAutoFit/>
          </a:bodyPr>
          <a:lstStyle/>
          <a:p>
            <a:pPr algn="ctr"/>
            <a:r>
              <a:rPr lang="en-US" sz="1600" b="1" i="1" dirty="0" smtClean="0">
                <a:latin typeface="Times New Roman" panose="02020603050405020304" pitchFamily="18" charset="0"/>
                <a:cs typeface="Times New Roman" panose="02020603050405020304" pitchFamily="18" charset="0"/>
              </a:rPr>
              <a:t>SWPC alert level very close to uncorrected backgrounds</a:t>
            </a:r>
            <a:endParaRPr lang="en-US" sz="1600" b="1"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18</a:t>
            </a:fld>
            <a:endParaRPr lang="en-US" altLang="en-US" dirty="0"/>
          </a:p>
        </p:txBody>
      </p:sp>
      <p:sp>
        <p:nvSpPr>
          <p:cNvPr id="16" name="Footer Placeholder 5"/>
          <p:cNvSpPr txBox="1">
            <a:spLocks/>
          </p:cNvSpPr>
          <p:nvPr/>
        </p:nvSpPr>
        <p:spPr>
          <a:xfrm>
            <a:off x="1287379" y="62484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cxnSp>
        <p:nvCxnSpPr>
          <p:cNvPr id="17" name="Straight Arrow Connector 16"/>
          <p:cNvCxnSpPr/>
          <p:nvPr/>
        </p:nvCxnSpPr>
        <p:spPr>
          <a:xfrm flipH="1">
            <a:off x="7086600" y="3093525"/>
            <a:ext cx="391134" cy="23745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391400" y="5110924"/>
            <a:ext cx="1676400" cy="954107"/>
          </a:xfrm>
          <a:prstGeom prst="rect">
            <a:avLst/>
          </a:prstGeom>
          <a:solidFill>
            <a:srgbClr val="FFFF00"/>
          </a:solidFill>
          <a:ln w="12700">
            <a:noFill/>
          </a:ln>
        </p:spPr>
        <p:txBody>
          <a:bodyPr wrap="square" rtlCol="0">
            <a:spAutoFit/>
          </a:bodyPr>
          <a:lstStyle/>
          <a:p>
            <a:pPr algn="ctr"/>
            <a:r>
              <a:rPr lang="en-US" sz="1400" b="1" i="1" dirty="0">
                <a:latin typeface="Times New Roman" panose="02020603050405020304" pitchFamily="18" charset="0"/>
                <a:cs typeface="Times New Roman" panose="02020603050405020304" pitchFamily="18" charset="0"/>
              </a:rPr>
              <a:t>C</a:t>
            </a:r>
            <a:r>
              <a:rPr lang="en-US" sz="1400" b="1" i="1" dirty="0" smtClean="0">
                <a:latin typeface="Times New Roman" panose="02020603050405020304" pitchFamily="18" charset="0"/>
                <a:cs typeface="Times New Roman" panose="02020603050405020304" pitchFamily="18" charset="0"/>
              </a:rPr>
              <a:t>orrected backgrounds more representative of the GCR spectrum</a:t>
            </a:r>
            <a:endParaRPr lang="en-US" sz="1400" b="1" i="1" dirty="0">
              <a:latin typeface="Times New Roman" panose="02020603050405020304" pitchFamily="18" charset="0"/>
              <a:cs typeface="Times New Roman" panose="02020603050405020304" pitchFamily="18" charset="0"/>
            </a:endParaRPr>
          </a:p>
        </p:txBody>
      </p:sp>
      <p:cxnSp>
        <p:nvCxnSpPr>
          <p:cNvPr id="25" name="Straight Arrow Connector 24"/>
          <p:cNvCxnSpPr/>
          <p:nvPr/>
        </p:nvCxnSpPr>
        <p:spPr>
          <a:xfrm flipH="1" flipV="1">
            <a:off x="6498934" y="5110924"/>
            <a:ext cx="943716" cy="250628"/>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6510353" y="4284334"/>
            <a:ext cx="905997" cy="1036008"/>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6472253" y="3521482"/>
            <a:ext cx="955517" cy="1840071"/>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6434153" y="2707192"/>
            <a:ext cx="1005481" cy="2643280"/>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flipV="1">
            <a:off x="6457373" y="1964257"/>
            <a:ext cx="958977" cy="3356085"/>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7391400" y="2438400"/>
            <a:ext cx="1658987" cy="646331"/>
          </a:xfrm>
          <a:prstGeom prst="rect">
            <a:avLst/>
          </a:prstGeom>
          <a:solidFill>
            <a:srgbClr val="57D3FF"/>
          </a:solidFill>
        </p:spPr>
        <p:txBody>
          <a:bodyPr wrap="square">
            <a:spAutoFit/>
          </a:bodyPr>
          <a:lstStyle/>
          <a:p>
            <a:r>
              <a:rPr lang="en-US" b="1" dirty="0">
                <a:latin typeface="Times New Roman" panose="02020603050405020304" pitchFamily="18" charset="0"/>
                <a:cs typeface="Times New Roman" panose="02020603050405020304" pitchFamily="18" charset="0"/>
              </a:rPr>
              <a:t>1000 </a:t>
            </a:r>
            <a:r>
              <a:rPr lang="en-US" b="1" dirty="0" smtClean="0">
                <a:latin typeface="Times New Roman" panose="02020603050405020304" pitchFamily="18" charset="0"/>
                <a:cs typeface="Times New Roman" panose="02020603050405020304" pitchFamily="18" charset="0"/>
              </a:rPr>
              <a:t>electrons per (cm</a:t>
            </a:r>
            <a:r>
              <a:rPr lang="en-US" b="1" baseline="30000" dirty="0" smtClean="0">
                <a:latin typeface="Times New Roman" panose="02020603050405020304" pitchFamily="18" charset="0"/>
                <a:cs typeface="Times New Roman" panose="02020603050405020304" pitchFamily="18" charset="0"/>
              </a:rPr>
              <a:t>2</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sr s) </a:t>
            </a:r>
            <a:endParaRPr lang="en-US" b="1" dirty="0"/>
          </a:p>
        </p:txBody>
      </p:sp>
      <p:sp>
        <p:nvSpPr>
          <p:cNvPr id="28" name="Title 3"/>
          <p:cNvSpPr>
            <a:spLocks noGrp="1"/>
          </p:cNvSpPr>
          <p:nvPr>
            <p:ph type="title"/>
          </p:nvPr>
        </p:nvSpPr>
        <p:spPr>
          <a:xfrm>
            <a:off x="1371601" y="228600"/>
            <a:ext cx="6096000" cy="1066800"/>
          </a:xfrm>
        </p:spPr>
        <p:txBody>
          <a:bodyPr/>
          <a:lstStyle/>
          <a:p>
            <a:r>
              <a:rPr lang="en-US" sz="2800" b="1" dirty="0" smtClean="0">
                <a:solidFill>
                  <a:srgbClr val="FFFF00"/>
                </a:solidFill>
                <a:latin typeface="Times New Roman" panose="02020603050405020304" pitchFamily="18" charset="0"/>
                <a:cs typeface="Times New Roman" panose="02020603050405020304" pitchFamily="18" charset="0"/>
              </a:rPr>
              <a:t>ADR 1517: Modification of the</a:t>
            </a:r>
            <a:br>
              <a:rPr lang="en-US" sz="2800" b="1" dirty="0" smtClean="0">
                <a:solidFill>
                  <a:srgbClr val="FFFF00"/>
                </a:solidFill>
                <a:latin typeface="Times New Roman" panose="02020603050405020304" pitchFamily="18" charset="0"/>
                <a:cs typeface="Times New Roman" panose="02020603050405020304" pitchFamily="18" charset="0"/>
              </a:rPr>
            </a:br>
            <a:r>
              <a:rPr lang="en-US" sz="2800" b="1" dirty="0" smtClean="0">
                <a:solidFill>
                  <a:srgbClr val="FFFF00"/>
                </a:solidFill>
                <a:latin typeface="Times New Roman" panose="02020603050405020304" pitchFamily="18" charset="0"/>
                <a:cs typeface="Times New Roman" panose="02020603050405020304" pitchFamily="18" charset="0"/>
              </a:rPr>
              <a:t>GOES-19 MPS-HI LUT</a:t>
            </a:r>
            <a:endParaRPr lang="en-US"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230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quality </a:t>
            </a:r>
            <a:r>
              <a:rPr lang="en-US" dirty="0" smtClean="0"/>
              <a:t>EVALUATION</a:t>
            </a:r>
            <a:endParaRPr lang="en-US" dirty="0"/>
          </a:p>
        </p:txBody>
      </p:sp>
      <p:sp>
        <p:nvSpPr>
          <p:cNvPr id="3" name="Text Placeholder 2"/>
          <p:cNvSpPr>
            <a:spLocks noGrp="1"/>
          </p:cNvSpPr>
          <p:nvPr>
            <p:ph type="body" idx="1"/>
          </p:nvPr>
        </p:nvSpPr>
        <p:spPr/>
        <p:txBody>
          <a:bodyPr/>
          <a:lstStyle/>
          <a:p>
            <a:r>
              <a:rPr lang="en-US" dirty="0" smtClean="0"/>
              <a:t>GOES-19 </a:t>
            </a:r>
            <a:r>
              <a:rPr lang="en-US" dirty="0"/>
              <a:t>MPS-HI L1b Products </a:t>
            </a:r>
            <a:r>
              <a:rPr lang="en-US" dirty="0" smtClean="0"/>
              <a:t>Provisional </a:t>
            </a:r>
            <a:r>
              <a:rPr lang="en-US" dirty="0"/>
              <a:t>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19</a:t>
            </a:fld>
            <a:endParaRPr lang="en-US" altLang="en-US" dirty="0"/>
          </a:p>
        </p:txBody>
      </p:sp>
    </p:spTree>
    <p:extLst>
      <p:ext uri="{BB962C8B-B14F-4D97-AF65-F5344CB8AC3E}">
        <p14:creationId xmlns:p14="http://schemas.microsoft.com/office/powerpoint/2010/main" val="3601575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790" y="228600"/>
            <a:ext cx="4732421" cy="762000"/>
          </a:xfrm>
        </p:spPr>
        <p:txBody>
          <a:bodyPr/>
          <a:lstStyle/>
          <a:p>
            <a:r>
              <a:rPr lang="en-US" sz="4800" b="1" dirty="0">
                <a:solidFill>
                  <a:srgbClr val="FFFF00"/>
                </a:solidFill>
                <a:latin typeface="Times New Roman" panose="02020603050405020304" pitchFamily="18" charset="0"/>
                <a:cs typeface="Times New Roman" panose="02020603050405020304" pitchFamily="18" charset="0"/>
              </a:rPr>
              <a:t>Outline</a:t>
            </a:r>
          </a:p>
        </p:txBody>
      </p:sp>
      <p:sp>
        <p:nvSpPr>
          <p:cNvPr id="3" name="Content Placeholder 2"/>
          <p:cNvSpPr>
            <a:spLocks noGrp="1"/>
          </p:cNvSpPr>
          <p:nvPr>
            <p:ph idx="1"/>
          </p:nvPr>
        </p:nvSpPr>
        <p:spPr>
          <a:xfrm>
            <a:off x="1636295" y="1219199"/>
            <a:ext cx="5871411" cy="5334001"/>
          </a:xfrm>
        </p:spPr>
        <p:txBody>
          <a:bodyPr>
            <a:normAutofit fontScale="77500" lnSpcReduction="20000"/>
          </a:bodyPr>
          <a:lstStyle/>
          <a:p>
            <a:pPr>
              <a:buFont typeface="Wingdings" panose="05000000000000000000" pitchFamily="2" charset="2"/>
              <a:buChar char="§"/>
            </a:pPr>
            <a:r>
              <a:rPr lang="en-US" sz="3100" b="1" dirty="0" smtClean="0">
                <a:solidFill>
                  <a:srgbClr val="FFFF00"/>
                </a:solidFill>
                <a:latin typeface="Times New Roman" panose="02020603050405020304" pitchFamily="18" charset="0"/>
                <a:cs typeface="Times New Roman" panose="02020603050405020304" pitchFamily="18" charset="0"/>
              </a:rPr>
              <a:t>Introduction</a:t>
            </a:r>
          </a:p>
          <a:p>
            <a:pPr>
              <a:buFont typeface="Wingdings" panose="05000000000000000000" pitchFamily="2" charset="2"/>
              <a:buChar char="§"/>
            </a:pPr>
            <a:r>
              <a:rPr lang="en-US" sz="3100" b="1" dirty="0" smtClean="0">
                <a:solidFill>
                  <a:srgbClr val="FFFF00"/>
                </a:solidFill>
                <a:latin typeface="Times New Roman" panose="02020603050405020304" pitchFamily="18" charset="0"/>
                <a:cs typeface="Times New Roman" panose="02020603050405020304" pitchFamily="18" charset="0"/>
              </a:rPr>
              <a:t>Review of Beta Maturity</a:t>
            </a:r>
          </a:p>
          <a:p>
            <a:pPr marL="640080" lvl="1" indent="-27432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Beta PLTs</a:t>
            </a:r>
          </a:p>
          <a:p>
            <a:pPr marL="640080" lvl="1" indent="-27432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ADR/WR status</a:t>
            </a:r>
          </a:p>
          <a:p>
            <a:pPr>
              <a:buFont typeface="Wingdings" panose="05000000000000000000" pitchFamily="2" charset="2"/>
              <a:buChar char="§"/>
            </a:pPr>
            <a:r>
              <a:rPr lang="en-US" sz="3100" b="1" dirty="0" smtClean="0">
                <a:solidFill>
                  <a:srgbClr val="FFFF00"/>
                </a:solidFill>
                <a:latin typeface="Times New Roman" panose="02020603050405020304" pitchFamily="18" charset="0"/>
                <a:cs typeface="Times New Roman" panose="02020603050405020304" pitchFamily="18" charset="0"/>
              </a:rPr>
              <a:t>Product </a:t>
            </a:r>
            <a:r>
              <a:rPr lang="en-US" sz="3100" b="1" dirty="0">
                <a:solidFill>
                  <a:srgbClr val="FFFF00"/>
                </a:solidFill>
                <a:latin typeface="Times New Roman" panose="02020603050405020304" pitchFamily="18" charset="0"/>
                <a:cs typeface="Times New Roman" panose="02020603050405020304" pitchFamily="18" charset="0"/>
              </a:rPr>
              <a:t>Quality Evaluation</a:t>
            </a:r>
          </a:p>
          <a:p>
            <a:pPr marL="731520" lvl="1" indent="-36576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PLPTs for Provisional </a:t>
            </a:r>
            <a:r>
              <a:rPr lang="en-US" b="1" dirty="0" smtClean="0">
                <a:latin typeface="Times New Roman" panose="02020603050405020304" pitchFamily="18" charset="0"/>
                <a:cs typeface="Times New Roman" panose="02020603050405020304" pitchFamily="18" charset="0"/>
              </a:rPr>
              <a:t>Maturity</a:t>
            </a:r>
          </a:p>
          <a:p>
            <a:pPr marL="731520" lvl="1" indent="-36576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Status at Provisional Validation Review </a:t>
            </a:r>
            <a:endParaRPr lang="en-US" b="1" dirty="0">
              <a:latin typeface="Times New Roman" panose="02020603050405020304" pitchFamily="18" charset="0"/>
              <a:cs typeface="Times New Roman" panose="02020603050405020304" pitchFamily="18" charset="0"/>
            </a:endParaRPr>
          </a:p>
          <a:p>
            <a:pPr marL="731520" lvl="1" indent="-36576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Review of remaining issues</a:t>
            </a:r>
            <a:endParaRPr lang="en-US"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100" b="1" dirty="0" smtClean="0">
                <a:solidFill>
                  <a:srgbClr val="FFFF00"/>
                </a:solidFill>
                <a:latin typeface="Times New Roman" panose="02020603050405020304" pitchFamily="18" charset="0"/>
                <a:cs typeface="Times New Roman" panose="02020603050405020304" pitchFamily="18" charset="0"/>
              </a:rPr>
              <a:t>Provisional </a:t>
            </a:r>
            <a:r>
              <a:rPr lang="en-US" sz="3100" b="1" dirty="0">
                <a:solidFill>
                  <a:srgbClr val="FFFF00"/>
                </a:solidFill>
                <a:latin typeface="Times New Roman" panose="02020603050405020304" pitchFamily="18" charset="0"/>
                <a:cs typeface="Times New Roman" panose="02020603050405020304" pitchFamily="18" charset="0"/>
              </a:rPr>
              <a:t>Maturity Assessment</a:t>
            </a:r>
          </a:p>
          <a:p>
            <a:pPr marL="731520" lvl="1" indent="-36576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Status</a:t>
            </a:r>
          </a:p>
          <a:p>
            <a:pPr marL="731520" lvl="1" indent="-36576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Performance</a:t>
            </a:r>
            <a:endParaRPr lang="en-US" b="1" dirty="0">
              <a:latin typeface="Times New Roman" panose="02020603050405020304" pitchFamily="18" charset="0"/>
              <a:cs typeface="Times New Roman" panose="02020603050405020304" pitchFamily="18" charset="0"/>
            </a:endParaRPr>
          </a:p>
          <a:p>
            <a:pPr marL="731520" lvl="1" indent="-36576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Risks</a:t>
            </a:r>
          </a:p>
          <a:p>
            <a:pPr>
              <a:buFont typeface="Wingdings" panose="05000000000000000000" pitchFamily="2" charset="2"/>
              <a:buChar char="§"/>
            </a:pPr>
            <a:r>
              <a:rPr lang="en-US" sz="3100" b="1" dirty="0" smtClean="0">
                <a:solidFill>
                  <a:srgbClr val="FFFF00"/>
                </a:solidFill>
                <a:latin typeface="Times New Roman" panose="02020603050405020304" pitchFamily="18" charset="0"/>
                <a:cs typeface="Times New Roman" panose="02020603050405020304" pitchFamily="18" charset="0"/>
              </a:rPr>
              <a:t>Path to Full Validation Maturity</a:t>
            </a:r>
          </a:p>
          <a:p>
            <a:pPr>
              <a:buFont typeface="Wingdings" panose="05000000000000000000" pitchFamily="2" charset="2"/>
              <a:buChar char="§"/>
            </a:pPr>
            <a:r>
              <a:rPr lang="en-US" sz="3100" b="1" dirty="0" smtClean="0">
                <a:solidFill>
                  <a:srgbClr val="FFFF00"/>
                </a:solidFill>
                <a:latin typeface="Times New Roman" panose="02020603050405020304" pitchFamily="18" charset="0"/>
                <a:cs typeface="Times New Roman" panose="02020603050405020304" pitchFamily="18" charset="0"/>
              </a:rPr>
              <a:t>Summary </a:t>
            </a:r>
            <a:r>
              <a:rPr lang="en-US" sz="3100" b="1" dirty="0">
                <a:solidFill>
                  <a:srgbClr val="FFFF00"/>
                </a:solidFill>
                <a:latin typeface="Times New Roman" panose="02020603050405020304" pitchFamily="18" charset="0"/>
                <a:cs typeface="Times New Roman" panose="02020603050405020304" pitchFamily="18" charset="0"/>
              </a:rPr>
              <a:t>and Recommendations</a:t>
            </a:r>
          </a:p>
          <a:p>
            <a:pPr>
              <a:buFont typeface="Wingdings" panose="05000000000000000000" pitchFamily="2" charset="2"/>
              <a:buChar char="§"/>
            </a:pPr>
            <a:r>
              <a:rPr lang="en-US" sz="3100" b="1" dirty="0">
                <a:solidFill>
                  <a:srgbClr val="FFFF00"/>
                </a:solidFill>
                <a:latin typeface="Times New Roman" panose="02020603050405020304" pitchFamily="18" charset="0"/>
                <a:cs typeface="Times New Roman" panose="02020603050405020304" pitchFamily="18" charset="0"/>
              </a:rPr>
              <a:t>Backup S</a:t>
            </a:r>
            <a:r>
              <a:rPr lang="en-US" sz="3100" b="1" dirty="0" smtClean="0">
                <a:solidFill>
                  <a:srgbClr val="FFFF00"/>
                </a:solidFill>
                <a:latin typeface="Times New Roman" panose="02020603050405020304" pitchFamily="18" charset="0"/>
                <a:cs typeface="Times New Roman" panose="02020603050405020304" pitchFamily="18" charset="0"/>
              </a:rPr>
              <a:t>lides</a:t>
            </a:r>
            <a:endParaRPr lang="en-US" sz="3100" b="1" dirty="0">
              <a:solidFill>
                <a:srgbClr val="FFFF0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2</a:t>
            </a:fld>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590" y="228600"/>
            <a:ext cx="6408821" cy="792163"/>
          </a:xfrm>
        </p:spPr>
        <p:txBody>
          <a:bodyPr/>
          <a:lstStyle/>
          <a:p>
            <a:r>
              <a:rPr lang="en-US" sz="2800" b="1" dirty="0">
                <a:solidFill>
                  <a:srgbClr val="FFFF00"/>
                </a:solidFill>
                <a:latin typeface="Times New Roman" panose="02020603050405020304" pitchFamily="18" charset="0"/>
                <a:cs typeface="Times New Roman" panose="02020603050405020304" pitchFamily="18" charset="0"/>
              </a:rPr>
              <a:t>Path to </a:t>
            </a:r>
            <a:r>
              <a:rPr lang="en-US" sz="2800" b="1" dirty="0" smtClean="0">
                <a:solidFill>
                  <a:srgbClr val="FFFF00"/>
                </a:solidFill>
                <a:latin typeface="Times New Roman" panose="02020603050405020304" pitchFamily="18" charset="0"/>
                <a:cs typeface="Times New Roman" panose="02020603050405020304" pitchFamily="18" charset="0"/>
              </a:rPr>
              <a:t>Provisional </a:t>
            </a:r>
            <a:r>
              <a:rPr lang="en-US" sz="2800" b="1" dirty="0">
                <a:solidFill>
                  <a:srgbClr val="FFFF00"/>
                </a:solidFill>
                <a:latin typeface="Times New Roman" panose="02020603050405020304" pitchFamily="18" charset="0"/>
                <a:cs typeface="Times New Roman" panose="02020603050405020304" pitchFamily="18" charset="0"/>
              </a:rPr>
              <a:t>Validation - </a:t>
            </a:r>
            <a:r>
              <a:rPr lang="en-US" sz="2800" b="1" dirty="0" smtClean="0">
                <a:solidFill>
                  <a:srgbClr val="FFFF00"/>
                </a:solidFill>
                <a:latin typeface="Times New Roman" panose="02020603050405020304" pitchFamily="18" charset="0"/>
                <a:cs typeface="Times New Roman" panose="02020603050405020304" pitchFamily="18" charset="0"/>
              </a:rPr>
              <a:t>PLPTs</a:t>
            </a:r>
            <a:endParaRPr lang="en-US" sz="28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9146149"/>
              </p:ext>
            </p:extLst>
          </p:nvPr>
        </p:nvGraphicFramePr>
        <p:xfrm>
          <a:off x="256673" y="1371600"/>
          <a:ext cx="8630654" cy="3886200"/>
        </p:xfrm>
        <a:graphic>
          <a:graphicData uri="http://schemas.openxmlformats.org/drawingml/2006/table">
            <a:tbl>
              <a:tblPr firstRow="1" firstCol="1" bandRow="1">
                <a:tableStyleId>{5C22544A-7EE6-4342-B048-85BDC9FD1C3A}</a:tableStyleId>
              </a:tblPr>
              <a:tblGrid>
                <a:gridCol w="1752601">
                  <a:extLst>
                    <a:ext uri="{9D8B030D-6E8A-4147-A177-3AD203B41FA5}">
                      <a16:colId xmlns:a16="http://schemas.microsoft.com/office/drawing/2014/main" xmlns="" val="20000"/>
                    </a:ext>
                  </a:extLst>
                </a:gridCol>
                <a:gridCol w="3066629">
                  <a:extLst>
                    <a:ext uri="{9D8B030D-6E8A-4147-A177-3AD203B41FA5}">
                      <a16:colId xmlns:a16="http://schemas.microsoft.com/office/drawing/2014/main" xmlns="" val="20001"/>
                    </a:ext>
                  </a:extLst>
                </a:gridCol>
                <a:gridCol w="1205943">
                  <a:extLst>
                    <a:ext uri="{9D8B030D-6E8A-4147-A177-3AD203B41FA5}">
                      <a16:colId xmlns:a16="http://schemas.microsoft.com/office/drawing/2014/main" xmlns="" val="20002"/>
                    </a:ext>
                  </a:extLst>
                </a:gridCol>
                <a:gridCol w="2605481">
                  <a:extLst>
                    <a:ext uri="{9D8B030D-6E8A-4147-A177-3AD203B41FA5}">
                      <a16:colId xmlns:a16="http://schemas.microsoft.com/office/drawing/2014/main" xmlns="" val="20003"/>
                    </a:ext>
                  </a:extLst>
                </a:gridCol>
              </a:tblGrid>
              <a:tr h="141436">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Title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Activity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Data Needed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Success Criteria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extLst>
                  <a:ext uri="{0D108BD9-81ED-4DB2-BD59-A6C34878D82A}">
                    <a16:rowId xmlns:a16="http://schemas.microsoft.com/office/drawing/2014/main" xmlns="" val="10000"/>
                  </a:ext>
                </a:extLst>
              </a:tr>
              <a:tr h="720979">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A.2.1 </a:t>
                      </a:r>
                      <a:r>
                        <a:rPr lang="en-US" sz="1200" dirty="0">
                          <a:effectLst/>
                          <a:latin typeface="Times New Roman" panose="02020603050405020304" pitchFamily="18" charset="0"/>
                          <a:cs typeface="Times New Roman" panose="02020603050405020304" pitchFamily="18" charset="0"/>
                        </a:rPr>
                        <a:t>MPS-Hi Telescope Cross-Comparison [PLPT-SEI-002]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Determine the relative sensitivity/response among MPS-HI telescopes</a:t>
                      </a:r>
                      <a:r>
                        <a:rPr lang="en-US" sz="1200" dirty="0" smtClean="0">
                          <a:effectLst/>
                          <a:latin typeface="Times New Roman" panose="02020603050405020304" pitchFamily="18" charset="0"/>
                          <a:cs typeface="Times New Roman" panose="02020603050405020304" pitchFamily="18" charset="0"/>
                        </a:rPr>
                        <a:t>.</a:t>
                      </a:r>
                      <a:endParaRPr lang="en-US" sz="1200" i="1" dirty="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One month </a:t>
                      </a:r>
                      <a:r>
                        <a:rPr lang="en-US" sz="1200" dirty="0">
                          <a:effectLst/>
                          <a:latin typeface="Times New Roman" panose="02020603050405020304" pitchFamily="18" charset="0"/>
                          <a:cs typeface="Times New Roman" panose="02020603050405020304" pitchFamily="18" charset="0"/>
                        </a:rPr>
                        <a:t>of continuous data. (</a:t>
                      </a:r>
                      <a:r>
                        <a:rPr lang="en-US" sz="1200" dirty="0" smtClean="0">
                          <a:effectLst/>
                          <a:latin typeface="Times New Roman" panose="02020603050405020304" pitchFamily="18" charset="0"/>
                          <a:cs typeface="Times New Roman" panose="02020603050405020304" pitchFamily="18" charset="0"/>
                        </a:rPr>
                        <a:t>MAG,</a:t>
                      </a:r>
                      <a:r>
                        <a:rPr lang="en-US" sz="1200" baseline="0" dirty="0" smtClean="0">
                          <a:effectLst/>
                          <a:latin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cs typeface="Times New Roman" panose="02020603050405020304" pitchFamily="18" charset="0"/>
                        </a:rPr>
                        <a:t>MPS-HI</a:t>
                      </a:r>
                      <a:r>
                        <a:rPr lang="en-US" sz="1200" dirty="0">
                          <a:effectLst/>
                          <a:latin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Telescopes </a:t>
                      </a:r>
                      <a:r>
                        <a:rPr lang="en-US" sz="1200" dirty="0">
                          <a:effectLst/>
                          <a:latin typeface="Times New Roman" panose="02020603050405020304" pitchFamily="18" charset="0"/>
                          <a:cs typeface="Times New Roman" panose="02020603050405020304" pitchFamily="18" charset="0"/>
                        </a:rPr>
                        <a:t>agree to within 25%.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extLst>
                  <a:ext uri="{0D108BD9-81ED-4DB2-BD59-A6C34878D82A}">
                    <a16:rowId xmlns:a16="http://schemas.microsoft.com/office/drawing/2014/main" xmlns="" val="10001"/>
                  </a:ext>
                </a:extLst>
              </a:tr>
              <a:tr h="747077">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A.2.3 </a:t>
                      </a:r>
                      <a:r>
                        <a:rPr lang="en-US" sz="1200" dirty="0">
                          <a:effectLst/>
                          <a:latin typeface="Times New Roman" panose="02020603050405020304" pitchFamily="18" charset="0"/>
                          <a:cs typeface="Times New Roman" panose="02020603050405020304" pitchFamily="18" charset="0"/>
                        </a:rPr>
                        <a:t>SEP Channel Cross-Comparison [PLPT-SEI-004]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On-orbit cross-calibration of MPS-HI with SGPS 1-12 MeV protons, </a:t>
                      </a:r>
                      <a:r>
                        <a:rPr lang="en-US" sz="1200" dirty="0" smtClean="0">
                          <a:effectLst/>
                          <a:latin typeface="Times New Roman" panose="02020603050405020304" pitchFamily="18" charset="0"/>
                          <a:cs typeface="Times New Roman" panose="02020603050405020304" pitchFamily="18" charset="0"/>
                        </a:rPr>
                        <a:t>and</a:t>
                      </a:r>
                      <a:r>
                        <a:rPr lang="en-US" sz="1200" baseline="0" dirty="0" smtClean="0">
                          <a:effectLst/>
                          <a:latin typeface="Times New Roman" panose="02020603050405020304" pitchFamily="18" charset="0"/>
                          <a:cs typeface="Times New Roman" panose="02020603050405020304" pitchFamily="18" charset="0"/>
                        </a:rPr>
                        <a:t> all operational </a:t>
                      </a:r>
                      <a:r>
                        <a:rPr lang="en-US" sz="1200" b="0" i="0" u="none" strike="noStrike" baseline="0" dirty="0" smtClean="0">
                          <a:solidFill>
                            <a:srgbClr val="000000"/>
                          </a:solidFill>
                          <a:latin typeface="Times New Roman" panose="02020603050405020304" pitchFamily="18" charset="0"/>
                        </a:rPr>
                        <a:t>GOES-R Series SEISS sensors.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b="0" dirty="0" smtClean="0">
                          <a:solidFill>
                            <a:schemeClr val="tx1"/>
                          </a:solidFill>
                          <a:effectLst/>
                          <a:latin typeface="Times New Roman" panose="02020603050405020304" pitchFamily="18" charset="0"/>
                          <a:cs typeface="Times New Roman" panose="02020603050405020304" pitchFamily="18" charset="0"/>
                        </a:rPr>
                        <a:t>One </a:t>
                      </a:r>
                      <a:r>
                        <a:rPr lang="en-US" sz="1200" b="0" dirty="0">
                          <a:solidFill>
                            <a:schemeClr val="tx1"/>
                          </a:solidFill>
                          <a:effectLst/>
                          <a:latin typeface="Times New Roman" panose="02020603050405020304" pitchFamily="18" charset="0"/>
                          <a:cs typeface="Times New Roman" panose="02020603050405020304" pitchFamily="18" charset="0"/>
                        </a:rPr>
                        <a:t>Solar Energetic Particle (SEP) </a:t>
                      </a:r>
                      <a:r>
                        <a:rPr lang="en-US" sz="1200" b="0" dirty="0" smtClean="0">
                          <a:solidFill>
                            <a:schemeClr val="tx1"/>
                          </a:solidFill>
                          <a:effectLst/>
                          <a:latin typeface="Times New Roman" panose="02020603050405020304" pitchFamily="18" charset="0"/>
                          <a:cs typeface="Times New Roman" panose="02020603050405020304" pitchFamily="18" charset="0"/>
                        </a:rPr>
                        <a:t>event.</a:t>
                      </a:r>
                      <a:endParaRPr lang="en-U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Differences </a:t>
                      </a:r>
                      <a:r>
                        <a:rPr lang="en-US" sz="1200" dirty="0">
                          <a:effectLst/>
                          <a:latin typeface="Times New Roman" panose="02020603050405020304" pitchFamily="18" charset="0"/>
                          <a:cs typeface="Times New Roman" panose="02020603050405020304" pitchFamily="18" charset="0"/>
                        </a:rPr>
                        <a:t>quantified on data taken through validation phase.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extLst>
                  <a:ext uri="{0D108BD9-81ED-4DB2-BD59-A6C34878D82A}">
                    <a16:rowId xmlns:a16="http://schemas.microsoft.com/office/drawing/2014/main" xmlns="" val="10002"/>
                  </a:ext>
                </a:extLst>
              </a:tr>
              <a:tr h="1131490">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A.2.4 </a:t>
                      </a:r>
                      <a:r>
                        <a:rPr lang="en-US" sz="1200" dirty="0">
                          <a:effectLst/>
                          <a:latin typeface="Times New Roman" panose="02020603050405020304" pitchFamily="18" charset="0"/>
                          <a:cs typeface="Times New Roman" panose="02020603050405020304" pitchFamily="18" charset="0"/>
                        </a:rPr>
                        <a:t>Cross Satellite Comparison of Trapped Particles [PLPT-SEI-005]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r>
                        <a:rPr lang="en-US" sz="1200" b="0" i="0" u="none" strike="noStrike" baseline="0" dirty="0" smtClean="0">
                          <a:solidFill>
                            <a:srgbClr val="000000"/>
                          </a:solidFill>
                          <a:latin typeface="Times New Roman" panose="02020603050405020304" pitchFamily="18" charset="0"/>
                        </a:rPr>
                        <a:t>To inter-calibrate MPS-HI with the same measurements on other operational GOES-R Series satellites. The MPS-HI inter-calibration part of the test is critical for establishing the consistency of the NOAA real-time &gt;2 MeV electron flux alerts between operational GOES-R Series satellites. </a:t>
                      </a:r>
                      <a:endParaRPr lang="en-US" sz="1200" u="none"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cs typeface="Times New Roman" panose="02020603050405020304" pitchFamily="18" charset="0"/>
                        </a:rPr>
                        <a:t>One month </a:t>
                      </a:r>
                      <a:r>
                        <a:rPr lang="en-US" sz="1200" dirty="0">
                          <a:effectLst/>
                          <a:latin typeface="Times New Roman" panose="02020603050405020304" pitchFamily="18" charset="0"/>
                          <a:cs typeface="Times New Roman" panose="02020603050405020304" pitchFamily="18" charset="0"/>
                        </a:rPr>
                        <a:t>of continuous data</a:t>
                      </a:r>
                      <a:r>
                        <a:rPr lang="en-US" sz="1200" dirty="0" smtClean="0">
                          <a:effectLst/>
                          <a:latin typeface="Times New Roman" panose="02020603050405020304" pitchFamily="18" charset="0"/>
                          <a:cs typeface="Times New Roman" panose="02020603050405020304" pitchFamily="18" charset="0"/>
                        </a:rPr>
                        <a:t>.</a:t>
                      </a:r>
                      <a:r>
                        <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(MAG, MPS-HI)</a:t>
                      </a:r>
                      <a:endParaRPr kumimoji="0" lang="en-US"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Differences </a:t>
                      </a:r>
                      <a:r>
                        <a:rPr lang="en-US" sz="1200" dirty="0">
                          <a:effectLst/>
                          <a:latin typeface="Times New Roman" panose="02020603050405020304" pitchFamily="18" charset="0"/>
                          <a:cs typeface="Times New Roman" panose="02020603050405020304" pitchFamily="18" charset="0"/>
                        </a:rPr>
                        <a:t>quantified on data taken through validation phase.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extLst>
                  <a:ext uri="{0D108BD9-81ED-4DB2-BD59-A6C34878D82A}">
                    <a16:rowId xmlns:a16="http://schemas.microsoft.com/office/drawing/2014/main" xmlns="" val="10003"/>
                  </a:ext>
                </a:extLst>
              </a:tr>
              <a:tr h="944563">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A.2.5 </a:t>
                      </a:r>
                      <a:r>
                        <a:rPr lang="en-US" sz="1200" dirty="0">
                          <a:effectLst/>
                          <a:latin typeface="Times New Roman" panose="02020603050405020304" pitchFamily="18" charset="0"/>
                          <a:cs typeface="Times New Roman" panose="02020603050405020304" pitchFamily="18" charset="0"/>
                        </a:rPr>
                        <a:t>Backgrounds Trending [PLPT-SEI-006]</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b="0" i="0" u="none" strike="noStrike" baseline="0" dirty="0" smtClean="0">
                          <a:solidFill>
                            <a:srgbClr val="000000"/>
                          </a:solidFill>
                          <a:latin typeface="Times New Roman" panose="02020603050405020304" pitchFamily="18" charset="0"/>
                        </a:rPr>
                        <a:t>To evaluate MPS-HI backgrounds in terms of expected galactic cosmic ray (GCR) fluxes.</a:t>
                      </a:r>
                      <a:endParaRPr lang="en-US" sz="1200" i="1" dirty="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Two </a:t>
                      </a:r>
                      <a:r>
                        <a:rPr lang="en-US" sz="1200" dirty="0">
                          <a:effectLst/>
                          <a:latin typeface="Times New Roman" panose="02020603050405020304" pitchFamily="18" charset="0"/>
                          <a:cs typeface="Times New Roman" panose="02020603050405020304" pitchFamily="18" charset="0"/>
                        </a:rPr>
                        <a:t>months of continuous data. (MPS-HI, SGPS)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Perform </a:t>
                      </a:r>
                      <a:r>
                        <a:rPr lang="en-US" sz="1200" dirty="0">
                          <a:effectLst/>
                          <a:latin typeface="Times New Roman" panose="02020603050405020304" pitchFamily="18" charset="0"/>
                          <a:cs typeface="Times New Roman" panose="02020603050405020304" pitchFamily="18" charset="0"/>
                        </a:rPr>
                        <a:t>analysis during validation phase</a:t>
                      </a:r>
                      <a:r>
                        <a:rPr lang="en-US" sz="1200" dirty="0" smtClean="0">
                          <a:effectLst/>
                          <a:latin typeface="Times New Roman" panose="02020603050405020304" pitchFamily="18" charset="0"/>
                          <a:cs typeface="Times New Roman" panose="02020603050405020304" pitchFamily="18" charset="0"/>
                        </a:rPr>
                        <a:t>.</a:t>
                      </a:r>
                      <a:r>
                        <a:rPr lang="en-US" sz="1200" b="0" i="0" u="none" strike="noStrike" baseline="0" dirty="0" smtClean="0">
                          <a:solidFill>
                            <a:srgbClr val="000000"/>
                          </a:solidFill>
                          <a:latin typeface="Times New Roman" panose="02020603050405020304" pitchFamily="18" charset="0"/>
                        </a:rPr>
                        <a:t> Natural backgrounds preliminarily correlated with solar protons and GCRs.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20</a:t>
            </a:fld>
            <a:endParaRPr lang="en-US" altLang="en-US" dirty="0">
              <a:solidFill>
                <a:prstClr val="white"/>
              </a:solidFill>
            </a:endParaRPr>
          </a:p>
        </p:txBody>
      </p:sp>
      <p:sp>
        <p:nvSpPr>
          <p:cNvPr id="6" name="TextBox 5"/>
          <p:cNvSpPr txBox="1"/>
          <p:nvPr/>
        </p:nvSpPr>
        <p:spPr>
          <a:xfrm>
            <a:off x="983904" y="5943600"/>
            <a:ext cx="7176193" cy="369332"/>
          </a:xfrm>
          <a:prstGeom prst="rect">
            <a:avLst/>
          </a:prstGeom>
          <a:solidFill>
            <a:schemeClr val="bg1"/>
          </a:solidFill>
        </p:spPr>
        <p:txBody>
          <a:bodyPr wrap="square" rtlCol="0">
            <a:spAutoFit/>
          </a:bodyPr>
          <a:lstStyle/>
          <a:p>
            <a:pPr algn="ctr"/>
            <a:r>
              <a:rPr lang="en-US" i="1" dirty="0">
                <a:solidFill>
                  <a:srgbClr val="008000"/>
                </a:solidFill>
                <a:latin typeface="Times New Roman" panose="02020603050405020304" pitchFamily="18" charset="0"/>
                <a:cs typeface="Times New Roman" panose="02020603050405020304" pitchFamily="18" charset="0"/>
              </a:rPr>
              <a:t>MPS-HI </a:t>
            </a:r>
            <a:r>
              <a:rPr lang="en-US" i="1" dirty="0" smtClean="0">
                <a:solidFill>
                  <a:srgbClr val="008000"/>
                </a:solidFill>
                <a:latin typeface="Times New Roman" panose="02020603050405020304" pitchFamily="18" charset="0"/>
                <a:cs typeface="Times New Roman" panose="02020603050405020304" pitchFamily="18" charset="0"/>
              </a:rPr>
              <a:t>Provisional </a:t>
            </a:r>
            <a:r>
              <a:rPr lang="en-US" i="1" dirty="0">
                <a:solidFill>
                  <a:srgbClr val="008000"/>
                </a:solidFill>
                <a:latin typeface="Times New Roman" panose="02020603050405020304" pitchFamily="18" charset="0"/>
                <a:cs typeface="Times New Roman" panose="02020603050405020304" pitchFamily="18" charset="0"/>
              </a:rPr>
              <a:t>Validation PLPTs from RIMP v </a:t>
            </a:r>
            <a:r>
              <a:rPr lang="en-US" i="1" dirty="0" smtClean="0">
                <a:solidFill>
                  <a:srgbClr val="008000"/>
                </a:solidFill>
                <a:latin typeface="Times New Roman" panose="02020603050405020304" pitchFamily="18" charset="0"/>
                <a:cs typeface="Times New Roman" panose="02020603050405020304" pitchFamily="18" charset="0"/>
              </a:rPr>
              <a:t>2.0 </a:t>
            </a:r>
            <a:r>
              <a:rPr lang="en-US" i="1" dirty="0">
                <a:solidFill>
                  <a:srgbClr val="008000"/>
                </a:solidFill>
                <a:latin typeface="Times New Roman" panose="02020603050405020304" pitchFamily="18" charset="0"/>
                <a:cs typeface="Times New Roman" panose="02020603050405020304" pitchFamily="18" charset="0"/>
              </a:rPr>
              <a:t>(</a:t>
            </a:r>
            <a:r>
              <a:rPr lang="en-US" i="1" dirty="0" smtClean="0">
                <a:solidFill>
                  <a:srgbClr val="008000"/>
                </a:solidFill>
                <a:latin typeface="Times New Roman" panose="02020603050405020304" pitchFamily="18" charset="0"/>
                <a:cs typeface="Times New Roman" panose="02020603050405020304" pitchFamily="18" charset="0"/>
              </a:rPr>
              <a:t>09 July 2021).</a:t>
            </a:r>
            <a:endParaRPr lang="en-US" i="1"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942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590" y="228599"/>
            <a:ext cx="6408821" cy="1219201"/>
          </a:xfrm>
        </p:spPr>
        <p:txBody>
          <a:bodyPr/>
          <a:lstStyle/>
          <a:p>
            <a:r>
              <a:rPr lang="en-US" sz="3200" b="1" dirty="0">
                <a:solidFill>
                  <a:srgbClr val="FFFF00"/>
                </a:solidFill>
                <a:latin typeface="Times New Roman" panose="02020603050405020304" pitchFamily="18" charset="0"/>
                <a:cs typeface="Times New Roman" panose="02020603050405020304" pitchFamily="18" charset="0"/>
              </a:rPr>
              <a:t>Use of Reprocessed </a:t>
            </a:r>
            <a:r>
              <a:rPr lang="en-US" sz="3200" b="1" dirty="0" smtClean="0">
                <a:solidFill>
                  <a:srgbClr val="FFFF00"/>
                </a:solidFill>
                <a:latin typeface="Times New Roman" panose="02020603050405020304" pitchFamily="18" charset="0"/>
                <a:cs typeface="Times New Roman" panose="02020603050405020304" pitchFamily="18" charset="0"/>
              </a:rPr>
              <a:t>Data</a:t>
            </a:r>
            <a:br>
              <a:rPr lang="en-US" sz="3200" b="1" dirty="0" smtClean="0">
                <a:solidFill>
                  <a:srgbClr val="FFFF00"/>
                </a:solidFill>
                <a:latin typeface="Times New Roman" panose="02020603050405020304" pitchFamily="18" charset="0"/>
                <a:cs typeface="Times New Roman" panose="02020603050405020304" pitchFamily="18" charset="0"/>
              </a:rPr>
            </a:br>
            <a:r>
              <a:rPr lang="en-US" sz="3200" b="1" dirty="0" smtClean="0">
                <a:solidFill>
                  <a:srgbClr val="FFFF00"/>
                </a:solidFill>
                <a:latin typeface="Times New Roman" panose="02020603050405020304" pitchFamily="18" charset="0"/>
                <a:cs typeface="Times New Roman" panose="02020603050405020304" pitchFamily="18" charset="0"/>
              </a:rPr>
              <a:t>in Provisional Validation PLPTs</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752600"/>
            <a:ext cx="8229600" cy="4038600"/>
          </a:xfrm>
        </p:spPr>
        <p:txBody>
          <a:bodyPr/>
          <a:lstStyle/>
          <a:p>
            <a:pPr marL="457200" indent="-457200">
              <a:buFont typeface="Wingdings" panose="05000000000000000000" pitchFamily="2" charset="2"/>
              <a:buChar char="q"/>
            </a:pPr>
            <a:r>
              <a:rPr lang="en-US" sz="2600" b="1" dirty="0">
                <a:latin typeface="Times New Roman" panose="02020603050405020304" pitchFamily="18" charset="0"/>
                <a:cs typeface="Times New Roman" panose="02020603050405020304" pitchFamily="18" charset="0"/>
              </a:rPr>
              <a:t>Due to </a:t>
            </a:r>
            <a:r>
              <a:rPr lang="en-US" sz="2600" b="1" dirty="0" smtClean="0">
                <a:latin typeface="Times New Roman" panose="02020603050405020304" pitchFamily="18" charset="0"/>
                <a:cs typeface="Times New Roman" panose="02020603050405020304" pitchFamily="18" charset="0"/>
              </a:rPr>
              <a:t>the date </a:t>
            </a:r>
            <a:r>
              <a:rPr lang="en-US" sz="2600" b="1" dirty="0">
                <a:latin typeface="Times New Roman" panose="02020603050405020304" pitchFamily="18" charset="0"/>
                <a:cs typeface="Times New Roman" panose="02020603050405020304" pitchFamily="18" charset="0"/>
              </a:rPr>
              <a:t>of changes to OE (</a:t>
            </a:r>
            <a:r>
              <a:rPr lang="en-US" sz="2600" b="1" dirty="0" smtClean="0">
                <a:latin typeface="Times New Roman" panose="02020603050405020304" pitchFamily="18" charset="0"/>
                <a:cs typeface="Times New Roman" panose="02020603050405020304" pitchFamily="18" charset="0"/>
              </a:rPr>
              <a:t>ADR 1517 for GOES-19 implemented on 11/27/2024), the Provisional Validation PLPTs used reprocessed data</a:t>
            </a:r>
            <a:endParaRPr lang="en-US" sz="2600" b="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2600" b="1" dirty="0">
                <a:latin typeface="Times New Roman" panose="02020603050405020304" pitchFamily="18" charset="0"/>
                <a:cs typeface="Times New Roman" panose="02020603050405020304" pitchFamily="18" charset="0"/>
              </a:rPr>
              <a:t>We have reprocessed L0 data using software that has been demonstrated to reproduce L1b results to ‘machine precision’ </a:t>
            </a:r>
            <a:r>
              <a:rPr lang="en-US" sz="2600" b="1" dirty="0" smtClean="0">
                <a:latin typeface="Times New Roman" panose="02020603050405020304" pitchFamily="18" charset="0"/>
                <a:cs typeface="Times New Roman" panose="02020603050405020304" pitchFamily="18" charset="0"/>
              </a:rPr>
              <a:t>(ADR 1517 verification)</a:t>
            </a:r>
            <a:endParaRPr lang="en-US" sz="2600" b="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2600" b="1" dirty="0">
                <a:solidFill>
                  <a:srgbClr val="FFFF00"/>
                </a:solidFill>
                <a:latin typeface="Times New Roman" panose="02020603050405020304" pitchFamily="18" charset="0"/>
                <a:cs typeface="Times New Roman" panose="02020603050405020304" pitchFamily="18" charset="0"/>
              </a:rPr>
              <a:t>This demonstrated equivalence </a:t>
            </a:r>
            <a:r>
              <a:rPr lang="en-US" sz="2600" b="1" dirty="0" smtClean="0">
                <a:solidFill>
                  <a:srgbClr val="FFFF00"/>
                </a:solidFill>
                <a:latin typeface="Times New Roman" panose="02020603050405020304" pitchFamily="18" charset="0"/>
                <a:cs typeface="Times New Roman" panose="02020603050405020304" pitchFamily="18" charset="0"/>
              </a:rPr>
              <a:t>allowed </a:t>
            </a:r>
            <a:r>
              <a:rPr lang="en-US" sz="2600" b="1" dirty="0">
                <a:solidFill>
                  <a:srgbClr val="FFFF00"/>
                </a:solidFill>
                <a:latin typeface="Times New Roman" panose="02020603050405020304" pitchFamily="18" charset="0"/>
                <a:cs typeface="Times New Roman" panose="02020603050405020304" pitchFamily="18" charset="0"/>
              </a:rPr>
              <a:t>us to perform </a:t>
            </a:r>
            <a:r>
              <a:rPr lang="en-US" sz="2600" b="1" dirty="0" smtClean="0">
                <a:solidFill>
                  <a:srgbClr val="FFFF00"/>
                </a:solidFill>
                <a:latin typeface="Times New Roman" panose="02020603050405020304" pitchFamily="18" charset="0"/>
                <a:cs typeface="Times New Roman" panose="02020603050405020304" pitchFamily="18" charset="0"/>
              </a:rPr>
              <a:t>Provisional PLPTs </a:t>
            </a:r>
            <a:r>
              <a:rPr lang="en-US" sz="2600" b="1" dirty="0">
                <a:solidFill>
                  <a:srgbClr val="FFFF00"/>
                </a:solidFill>
                <a:latin typeface="Times New Roman" panose="02020603050405020304" pitchFamily="18" charset="0"/>
                <a:cs typeface="Times New Roman" panose="02020603050405020304" pitchFamily="18" charset="0"/>
              </a:rPr>
              <a:t>using reprocessed MPS-HI </a:t>
            </a:r>
            <a:r>
              <a:rPr lang="en-US" sz="2600" b="1" dirty="0" smtClean="0">
                <a:solidFill>
                  <a:srgbClr val="FFFF00"/>
                </a:solidFill>
                <a:latin typeface="Times New Roman" panose="02020603050405020304" pitchFamily="18" charset="0"/>
                <a:cs typeface="Times New Roman" panose="02020603050405020304" pitchFamily="18" charset="0"/>
              </a:rPr>
              <a:t>data</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21</a:t>
            </a:fld>
            <a:endParaRPr lang="en-US" altLang="en-US" dirty="0"/>
          </a:p>
        </p:txBody>
      </p:sp>
      <p:sp>
        <p:nvSpPr>
          <p:cNvPr id="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05505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580" y="228600"/>
            <a:ext cx="6586841" cy="917972"/>
          </a:xfrm>
        </p:spPr>
        <p:txBody>
          <a:bodyPr/>
          <a:lstStyle/>
          <a:p>
            <a:r>
              <a:rPr lang="en-US" sz="2400" b="1" dirty="0" smtClean="0">
                <a:solidFill>
                  <a:srgbClr val="FFFF00"/>
                </a:solidFill>
                <a:latin typeface="Times New Roman" panose="02020603050405020304" pitchFamily="18" charset="0"/>
                <a:cs typeface="Times New Roman" panose="02020603050405020304" pitchFamily="18" charset="0"/>
              </a:rPr>
              <a:t>Demonstration of equivalence of reprocessed NCEI data and OE L1b (ADR 1517)</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229248"/>
            <a:ext cx="8915400" cy="5029201"/>
          </a:xfrm>
        </p:spPr>
        <p:txBody>
          <a:bodyPr>
            <a:noAutofit/>
          </a:bodyPr>
          <a:lstStyle/>
          <a:p>
            <a:pPr>
              <a:buFont typeface="Wingdings" panose="05000000000000000000" pitchFamily="2" charset="2"/>
              <a:buChar char="q"/>
            </a:pPr>
            <a:r>
              <a:rPr lang="en-US" sz="2200" b="1" dirty="0" smtClean="0">
                <a:latin typeface="Times New Roman" panose="02020603050405020304" pitchFamily="18" charset="0"/>
                <a:cs typeface="Times New Roman" panose="02020603050405020304" pitchFamily="18" charset="0"/>
              </a:rPr>
              <a:t>Goal: verify that ADR 1517 (GOES-19) was successfully implemented in the OE</a:t>
            </a:r>
          </a:p>
          <a:p>
            <a:pPr>
              <a:buFont typeface="Wingdings" panose="05000000000000000000" pitchFamily="2" charset="2"/>
              <a:buChar char="q"/>
            </a:pPr>
            <a:r>
              <a:rPr lang="en-US" sz="2200" b="1" dirty="0" smtClean="0">
                <a:latin typeface="Times New Roman" panose="02020603050405020304" pitchFamily="18" charset="0"/>
                <a:cs typeface="Times New Roman" panose="02020603050405020304" pitchFamily="18" charset="0"/>
              </a:rPr>
              <a:t>Compared to fluxes and flux errors calculated from L0 by NCEI</a:t>
            </a:r>
          </a:p>
          <a:p>
            <a:pPr marL="651510" lvl="1">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MPS-HI and SGPS L0 data aggregated into separate day files</a:t>
            </a:r>
          </a:p>
          <a:p>
            <a:pPr marL="651510" lvl="1">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L0 day files processed into L1b day files based on CDRL79/CDRL80</a:t>
            </a:r>
          </a:p>
          <a:p>
            <a:pPr marL="651510" lvl="1">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MPS-HI electron fluxes were derived using the bowtie diagonal matrix</a:t>
            </a:r>
          </a:p>
          <a:p>
            <a:pPr>
              <a:buFont typeface="Wingdings" panose="05000000000000000000" pitchFamily="2" charset="2"/>
              <a:buChar char="q"/>
            </a:pPr>
            <a:r>
              <a:rPr lang="en-US" sz="2200" b="1" dirty="0" smtClean="0">
                <a:latin typeface="Times New Roman" panose="02020603050405020304" pitchFamily="18" charset="0"/>
                <a:cs typeface="Times New Roman" panose="02020603050405020304" pitchFamily="18" charset="0"/>
              </a:rPr>
              <a:t>For </a:t>
            </a:r>
            <a:r>
              <a:rPr lang="en-US" sz="2200" b="1" dirty="0">
                <a:latin typeface="Times New Roman" panose="02020603050405020304" pitchFamily="18" charset="0"/>
                <a:cs typeface="Times New Roman" panose="02020603050405020304" pitchFamily="18" charset="0"/>
              </a:rPr>
              <a:t>each L1b file </a:t>
            </a:r>
            <a:r>
              <a:rPr lang="en-US" sz="2200" b="1" dirty="0" smtClean="0">
                <a:latin typeface="Times New Roman" panose="02020603050405020304" pitchFamily="18" charset="0"/>
                <a:cs typeface="Times New Roman" panose="02020603050405020304" pitchFamily="18" charset="0"/>
              </a:rPr>
              <a:t>(30 </a:t>
            </a:r>
            <a:r>
              <a:rPr lang="en-US" sz="2200" b="1" dirty="0">
                <a:latin typeface="Times New Roman" panose="02020603050405020304" pitchFamily="18" charset="0"/>
                <a:cs typeface="Times New Roman" panose="02020603050405020304" pitchFamily="18" charset="0"/>
              </a:rPr>
              <a:t>samples per channel):</a:t>
            </a:r>
          </a:p>
          <a:p>
            <a:pPr marL="651510" lvl="1">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Calculate ratio of </a:t>
            </a:r>
            <a:r>
              <a:rPr lang="en-US" sz="1800" b="1" dirty="0" smtClean="0">
                <a:latin typeface="Times New Roman" panose="02020603050405020304" pitchFamily="18" charset="0"/>
                <a:cs typeface="Times New Roman" panose="02020603050405020304" pitchFamily="18" charset="0"/>
              </a:rPr>
              <a:t>OE </a:t>
            </a:r>
            <a:r>
              <a:rPr lang="en-US" sz="1800" b="1" dirty="0">
                <a:latin typeface="Times New Roman" panose="02020603050405020304" pitchFamily="18" charset="0"/>
                <a:cs typeface="Times New Roman" panose="02020603050405020304" pitchFamily="18" charset="0"/>
              </a:rPr>
              <a:t>to NCEI products (flux and flux error, both in flux units)</a:t>
            </a:r>
          </a:p>
          <a:p>
            <a:pPr marL="651510" lvl="1">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Take mean and standard deviation of ratios</a:t>
            </a:r>
          </a:p>
          <a:p>
            <a:pPr marL="651510" lvl="1">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This gives a mean and a standard deviation for each L1b file </a:t>
            </a:r>
            <a:endParaRPr lang="en-US" sz="1800" b="1" dirty="0" smtClean="0">
              <a:latin typeface="Times New Roman" panose="02020603050405020304" pitchFamily="18" charset="0"/>
              <a:cs typeface="Times New Roman" panose="02020603050405020304" pitchFamily="18" charset="0"/>
            </a:endParaRPr>
          </a:p>
          <a:p>
            <a:pPr marL="651510" lvl="1">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Ideally</a:t>
            </a:r>
            <a:r>
              <a:rPr lang="en-US" sz="1800" b="1" dirty="0">
                <a:latin typeface="Times New Roman" panose="02020603050405020304" pitchFamily="18" charset="0"/>
                <a:cs typeface="Times New Roman" panose="02020603050405020304" pitchFamily="18" charset="0"/>
              </a:rPr>
              <a:t>, mean = 1.0 and standard deviation = </a:t>
            </a:r>
            <a:r>
              <a:rPr lang="en-US" sz="1800" b="1" dirty="0" smtClean="0">
                <a:latin typeface="Times New Roman" panose="02020603050405020304" pitchFamily="18" charset="0"/>
                <a:cs typeface="Times New Roman" panose="02020603050405020304" pitchFamily="18" charset="0"/>
              </a:rPr>
              <a:t>0.0</a:t>
            </a:r>
          </a:p>
          <a:p>
            <a:pPr>
              <a:buFont typeface="Wingdings" panose="05000000000000000000" pitchFamily="2" charset="2"/>
              <a:buChar char="q"/>
            </a:pPr>
            <a:r>
              <a:rPr lang="en-US" sz="2200" b="1" dirty="0" smtClean="0">
                <a:latin typeface="Times New Roman" panose="02020603050405020304" pitchFamily="18" charset="0"/>
                <a:cs typeface="Times New Roman" panose="02020603050405020304" pitchFamily="18" charset="0"/>
              </a:rPr>
              <a:t>Results are good: ratio mean = 1.0, ratio standard deviation = 0.0 or </a:t>
            </a:r>
            <a:r>
              <a:rPr lang="en-US" sz="2200" b="1" dirty="0" smtClean="0">
                <a:latin typeface="Cambria Math" panose="02040503050406030204" pitchFamily="18" charset="0"/>
                <a:ea typeface="Cambria Math" panose="02040503050406030204" pitchFamily="18" charset="0"/>
                <a:cs typeface="Times New Roman" panose="02020603050405020304" pitchFamily="18" charset="0"/>
              </a:rPr>
              <a:t>≲</a:t>
            </a:r>
            <a:r>
              <a:rPr lang="en-US" sz="2200" b="1" dirty="0" smtClean="0">
                <a:latin typeface="Times New Roman" panose="02020603050405020304" pitchFamily="18" charset="0"/>
                <a:cs typeface="Times New Roman" panose="02020603050405020304" pitchFamily="18" charset="0"/>
              </a:rPr>
              <a:t>10</a:t>
            </a:r>
            <a:r>
              <a:rPr lang="en-US" sz="2200" b="1" baseline="30000" dirty="0" smtClean="0">
                <a:latin typeface="Times New Roman" panose="02020603050405020304" pitchFamily="18" charset="0"/>
                <a:cs typeface="Times New Roman" panose="02020603050405020304" pitchFamily="18" charset="0"/>
              </a:rPr>
              <a:t>-7</a:t>
            </a:r>
            <a:r>
              <a:rPr lang="en-US" sz="2200" b="1" dirty="0" smtClean="0">
                <a:latin typeface="Times New Roman" panose="02020603050405020304" pitchFamily="18" charset="0"/>
                <a:cs typeface="Times New Roman" panose="02020603050405020304" pitchFamily="18" charset="0"/>
              </a:rPr>
              <a:t> (latter observed when quantity involves special function such as square root)</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22</a:t>
            </a:fld>
            <a:endParaRPr lang="en-US" altLang="en-US" dirty="0"/>
          </a:p>
        </p:txBody>
      </p:sp>
      <p:sp>
        <p:nvSpPr>
          <p:cNvPr id="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704521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9700" y="1542021"/>
            <a:ext cx="6324600" cy="4743450"/>
          </a:xfrm>
        </p:spPr>
      </p:pic>
      <p:sp>
        <p:nvSpPr>
          <p:cNvPr id="4" name="Title 3"/>
          <p:cNvSpPr>
            <a:spLocks noGrp="1"/>
          </p:cNvSpPr>
          <p:nvPr>
            <p:ph type="title"/>
          </p:nvPr>
        </p:nvSpPr>
        <p:spPr>
          <a:xfrm>
            <a:off x="2057401" y="1146572"/>
            <a:ext cx="5029199" cy="479606"/>
          </a:xfrm>
        </p:spPr>
        <p:txBody>
          <a:bodyPr>
            <a:noAutofit/>
          </a:bodyPr>
          <a:lstStyle/>
          <a:p>
            <a:r>
              <a:rPr lang="en-US" sz="2000" b="1" dirty="0" smtClean="0">
                <a:latin typeface="Times New Roman" panose="02020603050405020304" pitchFamily="18" charset="0"/>
                <a:cs typeface="Times New Roman" panose="02020603050405020304" pitchFamily="18" charset="0"/>
              </a:rPr>
              <a:t>27 November 2024 (implementation day)</a:t>
            </a:r>
            <a:endParaRPr lang="en-US" sz="2000" b="1" dirty="0">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15ADB79-25D6-47C0-AB51-22A13A0BBB50}" type="slidenum">
              <a:rPr lang="en-US" altLang="en-US" smtClean="0"/>
              <a:pPr/>
              <a:t>23</a:t>
            </a:fld>
            <a:endParaRPr lang="en-US" altLang="en-US" dirty="0"/>
          </a:p>
        </p:txBody>
      </p:sp>
      <p:sp>
        <p:nvSpPr>
          <p:cNvPr id="12" name="Title 1"/>
          <p:cNvSpPr txBox="1">
            <a:spLocks/>
          </p:cNvSpPr>
          <p:nvPr/>
        </p:nvSpPr>
        <p:spPr bwMode="auto">
          <a:xfrm>
            <a:off x="1278580" y="228600"/>
            <a:ext cx="6586841" cy="91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400" b="1" dirty="0" smtClean="0">
                <a:solidFill>
                  <a:srgbClr val="FFFF00"/>
                </a:solidFill>
                <a:latin typeface="Times New Roman" panose="02020603050405020304" pitchFamily="18" charset="0"/>
                <a:cs typeface="Times New Roman" panose="02020603050405020304" pitchFamily="18" charset="0"/>
              </a:rPr>
              <a:t>Demonstration of equivalence of reprocessed NCEI data and OE L1b (ADR 1517, GOES-19)</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13" name="Footer Placeholder 5"/>
          <p:cNvSpPr txBox="1">
            <a:spLocks/>
          </p:cNvSpPr>
          <p:nvPr/>
        </p:nvSpPr>
        <p:spPr>
          <a:xfrm>
            <a:off x="1287379" y="63246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206444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9700" y="1542021"/>
            <a:ext cx="6324600" cy="4743450"/>
          </a:xfrm>
        </p:spPr>
      </p:pic>
      <p:sp>
        <p:nvSpPr>
          <p:cNvPr id="41" name="Oval 40"/>
          <p:cNvSpPr/>
          <p:nvPr/>
        </p:nvSpPr>
        <p:spPr>
          <a:xfrm>
            <a:off x="4816328" y="1624480"/>
            <a:ext cx="314306" cy="1516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0000"/>
              </a:solidFill>
            </a:endParaRPr>
          </a:p>
        </p:txBody>
      </p:sp>
      <p:sp>
        <p:nvSpPr>
          <p:cNvPr id="42" name="Oval 41"/>
          <p:cNvSpPr/>
          <p:nvPr/>
        </p:nvSpPr>
        <p:spPr>
          <a:xfrm>
            <a:off x="4816328" y="2057400"/>
            <a:ext cx="314306" cy="1516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0000"/>
              </a:solidFill>
            </a:endParaRPr>
          </a:p>
        </p:txBody>
      </p:sp>
      <p:sp>
        <p:nvSpPr>
          <p:cNvPr id="43" name="Oval 42"/>
          <p:cNvSpPr/>
          <p:nvPr/>
        </p:nvSpPr>
        <p:spPr>
          <a:xfrm>
            <a:off x="4816328" y="2506212"/>
            <a:ext cx="314306" cy="1516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0000"/>
              </a:solidFill>
            </a:endParaRPr>
          </a:p>
        </p:txBody>
      </p:sp>
      <p:sp>
        <p:nvSpPr>
          <p:cNvPr id="44" name="Oval 43"/>
          <p:cNvSpPr/>
          <p:nvPr/>
        </p:nvSpPr>
        <p:spPr>
          <a:xfrm>
            <a:off x="4816328" y="2951537"/>
            <a:ext cx="314306" cy="1516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0000"/>
              </a:solidFill>
            </a:endParaRPr>
          </a:p>
        </p:txBody>
      </p:sp>
      <p:sp>
        <p:nvSpPr>
          <p:cNvPr id="45" name="Oval 44"/>
          <p:cNvSpPr/>
          <p:nvPr/>
        </p:nvSpPr>
        <p:spPr>
          <a:xfrm>
            <a:off x="4816328" y="3395448"/>
            <a:ext cx="314306" cy="1516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0000"/>
              </a:solidFill>
            </a:endParaRPr>
          </a:p>
        </p:txBody>
      </p:sp>
      <p:sp>
        <p:nvSpPr>
          <p:cNvPr id="11" name="Slide Number Placeholder 10"/>
          <p:cNvSpPr>
            <a:spLocks noGrp="1"/>
          </p:cNvSpPr>
          <p:nvPr>
            <p:ph type="sldNum" sz="quarter" idx="12"/>
          </p:nvPr>
        </p:nvSpPr>
        <p:spPr/>
        <p:txBody>
          <a:bodyPr/>
          <a:lstStyle/>
          <a:p>
            <a:fld id="{615ADB79-25D6-47C0-AB51-22A13A0BBB50}" type="slidenum">
              <a:rPr lang="en-US" altLang="en-US" smtClean="0"/>
              <a:pPr/>
              <a:t>24</a:t>
            </a:fld>
            <a:endParaRPr lang="en-US" altLang="en-US" dirty="0"/>
          </a:p>
        </p:txBody>
      </p:sp>
      <p:sp>
        <p:nvSpPr>
          <p:cNvPr id="12" name="Title 1"/>
          <p:cNvSpPr txBox="1">
            <a:spLocks/>
          </p:cNvSpPr>
          <p:nvPr/>
        </p:nvSpPr>
        <p:spPr bwMode="auto">
          <a:xfrm>
            <a:off x="1278580" y="228600"/>
            <a:ext cx="6586841" cy="91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400" b="1" dirty="0" smtClean="0">
                <a:solidFill>
                  <a:srgbClr val="FFFF00"/>
                </a:solidFill>
                <a:latin typeface="Times New Roman" panose="02020603050405020304" pitchFamily="18" charset="0"/>
                <a:cs typeface="Times New Roman" panose="02020603050405020304" pitchFamily="18" charset="0"/>
              </a:rPr>
              <a:t>Demonstration of equivalence of reprocessed NCEI data and OE L1b (ADR 1517, GOES-19)</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13" name="Footer Placeholder 5"/>
          <p:cNvSpPr txBox="1">
            <a:spLocks/>
          </p:cNvSpPr>
          <p:nvPr/>
        </p:nvSpPr>
        <p:spPr>
          <a:xfrm>
            <a:off x="1287379" y="63246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18" name="Oval 17"/>
          <p:cNvSpPr/>
          <p:nvPr/>
        </p:nvSpPr>
        <p:spPr>
          <a:xfrm>
            <a:off x="4816328" y="3835221"/>
            <a:ext cx="314306" cy="1516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0000"/>
              </a:solidFill>
            </a:endParaRPr>
          </a:p>
        </p:txBody>
      </p:sp>
      <p:sp>
        <p:nvSpPr>
          <p:cNvPr id="19" name="Title 3"/>
          <p:cNvSpPr>
            <a:spLocks noGrp="1"/>
          </p:cNvSpPr>
          <p:nvPr>
            <p:ph type="title"/>
          </p:nvPr>
        </p:nvSpPr>
        <p:spPr>
          <a:xfrm>
            <a:off x="2057401" y="1146572"/>
            <a:ext cx="5029199" cy="479606"/>
          </a:xfrm>
        </p:spPr>
        <p:txBody>
          <a:bodyPr>
            <a:noAutofit/>
          </a:bodyPr>
          <a:lstStyle/>
          <a:p>
            <a:r>
              <a:rPr lang="en-US" sz="2000" b="1" dirty="0" smtClean="0">
                <a:latin typeface="Times New Roman" panose="02020603050405020304" pitchFamily="18" charset="0"/>
                <a:cs typeface="Times New Roman" panose="02020603050405020304" pitchFamily="18" charset="0"/>
              </a:rPr>
              <a:t>28 November 2024 (following day)</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80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590" y="304800"/>
            <a:ext cx="6408821" cy="715962"/>
          </a:xfrm>
        </p:spPr>
        <p:txBody>
          <a:bodyPr/>
          <a:lstStyle/>
          <a:p>
            <a:r>
              <a:rPr lang="en-US" sz="3200" b="1" dirty="0">
                <a:solidFill>
                  <a:srgbClr val="FFFF00"/>
                </a:solidFill>
                <a:latin typeface="Times New Roman" panose="02020603050405020304" pitchFamily="18" charset="0"/>
                <a:cs typeface="Times New Roman" panose="02020603050405020304" pitchFamily="18" charset="0"/>
              </a:rPr>
              <a:t>PLPTs for </a:t>
            </a:r>
            <a:r>
              <a:rPr lang="en-US" sz="3200" b="1" dirty="0" smtClean="0">
                <a:solidFill>
                  <a:srgbClr val="FFFF00"/>
                </a:solidFill>
                <a:latin typeface="Times New Roman" panose="02020603050405020304" pitchFamily="18" charset="0"/>
                <a:cs typeface="Times New Roman" panose="02020603050405020304" pitchFamily="18" charset="0"/>
              </a:rPr>
              <a:t>Provisional Validation</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92250"/>
            <a:ext cx="8229600" cy="4070350"/>
          </a:xfrm>
        </p:spPr>
        <p:txBody>
          <a:bodyPr/>
          <a:lstStyle/>
          <a:p>
            <a:pPr marL="457200" indent="-457200">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PLPT-SEI-002: </a:t>
            </a:r>
            <a:r>
              <a:rPr lang="en-US" sz="2800" b="1" dirty="0">
                <a:solidFill>
                  <a:srgbClr val="FFFF00"/>
                </a:solidFill>
                <a:latin typeface="Times New Roman" panose="02020603050405020304" pitchFamily="18" charset="0"/>
                <a:cs typeface="Times New Roman" panose="02020603050405020304" pitchFamily="18" charset="0"/>
              </a:rPr>
              <a:t>MPS-HI Telescope Cross-Comparison</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Hallock</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PLPT-SEI-004: </a:t>
            </a:r>
            <a:r>
              <a:rPr lang="en-US" sz="2800" b="1" dirty="0">
                <a:solidFill>
                  <a:srgbClr val="FFFF00"/>
                </a:solidFill>
                <a:latin typeface="Times New Roman" panose="02020603050405020304" pitchFamily="18" charset="0"/>
                <a:cs typeface="Times New Roman" panose="02020603050405020304" pitchFamily="18" charset="0"/>
              </a:rPr>
              <a:t>Solar Energetic Particle (SEP) Cross-Comparison</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(Kress)</a:t>
            </a:r>
            <a:endParaRPr lang="en-US" sz="2800" b="1" i="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PLPT-SEI-005:  </a:t>
            </a:r>
            <a:r>
              <a:rPr lang="en-US" sz="2800" b="1" dirty="0">
                <a:solidFill>
                  <a:srgbClr val="FFFF00"/>
                </a:solidFill>
                <a:latin typeface="Times New Roman" panose="02020603050405020304" pitchFamily="18" charset="0"/>
                <a:cs typeface="Times New Roman" panose="02020603050405020304" pitchFamily="18" charset="0"/>
              </a:rPr>
              <a:t>Cross-Satellite Comparison of Trapped Particles</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(Boudouridis, Rodriguez</a:t>
            </a:r>
            <a:r>
              <a:rPr lang="en-US" sz="2800" b="1" dirty="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PLPT-SEI-006: </a:t>
            </a:r>
            <a:r>
              <a:rPr lang="en-US" sz="2800" b="1" dirty="0">
                <a:solidFill>
                  <a:srgbClr val="FFFF00"/>
                </a:solidFill>
                <a:latin typeface="Times New Roman" panose="02020603050405020304" pitchFamily="18" charset="0"/>
                <a:cs typeface="Times New Roman" panose="02020603050405020304" pitchFamily="18" charset="0"/>
              </a:rPr>
              <a:t>Backgrounds </a:t>
            </a:r>
            <a:r>
              <a:rPr lang="en-US" sz="2800" b="1" dirty="0" smtClean="0">
                <a:solidFill>
                  <a:srgbClr val="FFFF00"/>
                </a:solidFill>
                <a:latin typeface="Times New Roman" panose="02020603050405020304" pitchFamily="18" charset="0"/>
                <a:cs typeface="Times New Roman" panose="02020603050405020304" pitchFamily="18" charset="0"/>
              </a:rPr>
              <a:t>Trending </a:t>
            </a:r>
            <a:r>
              <a:rPr lang="en-US" sz="2800" b="1" dirty="0" smtClean="0">
                <a:latin typeface="Times New Roman" panose="02020603050405020304" pitchFamily="18" charset="0"/>
                <a:cs typeface="Times New Roman" panose="02020603050405020304" pitchFamily="18" charset="0"/>
              </a:rPr>
              <a:t>(Boudouridis, Rodriguez)</a:t>
            </a:r>
            <a:endParaRPr lang="en-US" sz="28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25</a:t>
            </a:fld>
            <a:endParaRPr lang="en-US" altLang="en-US" dirty="0"/>
          </a:p>
        </p:txBody>
      </p:sp>
      <p:sp>
        <p:nvSpPr>
          <p:cNvPr id="5" name="Footer Placeholder 5"/>
          <p:cNvSpPr txBox="1">
            <a:spLocks/>
          </p:cNvSpPr>
          <p:nvPr/>
        </p:nvSpPr>
        <p:spPr>
          <a:xfrm>
            <a:off x="1287379" y="63246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755760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1741944"/>
            <a:ext cx="6705600" cy="41254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cxnSp>
        <p:nvCxnSpPr>
          <p:cNvPr id="4" name="Straight Arrow Connector 3"/>
          <p:cNvCxnSpPr/>
          <p:nvPr/>
        </p:nvCxnSpPr>
        <p:spPr>
          <a:xfrm flipH="1" flipV="1">
            <a:off x="3863340" y="2903220"/>
            <a:ext cx="200660" cy="9747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4064000" y="3581400"/>
            <a:ext cx="1346200" cy="30244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058920" y="2850515"/>
            <a:ext cx="1433830" cy="10320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86400" y="2590800"/>
            <a:ext cx="755335"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Etel.1</a:t>
            </a:r>
            <a:endParaRPr lang="en-US" b="1" dirty="0">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flipV="1">
            <a:off x="4062095" y="2244090"/>
            <a:ext cx="595630" cy="16353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45810" y="1840468"/>
            <a:ext cx="755335"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Etel.3</a:t>
            </a:r>
            <a:endParaRPr lang="en-US" b="1" dirty="0">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flipV="1">
            <a:off x="4060825" y="3876040"/>
            <a:ext cx="1733550" cy="63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062095" y="3885565"/>
            <a:ext cx="1433830" cy="10320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062095" y="3885565"/>
            <a:ext cx="595630" cy="16353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057650" y="2148840"/>
            <a:ext cx="6350" cy="3073400"/>
          </a:xfrm>
          <a:prstGeom prst="line">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95666" y="1764268"/>
            <a:ext cx="1435008"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G19 Upright</a:t>
            </a:r>
            <a:endParaRPr lang="en-US"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5867400" y="3657600"/>
            <a:ext cx="755335"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Etel.4</a:t>
            </a:r>
            <a:endParaRPr lang="en-US" b="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5486400" y="4812268"/>
            <a:ext cx="755335"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Etel.2</a:t>
            </a:r>
            <a:endParaRPr lang="en-US" b="1"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4724400" y="5345668"/>
            <a:ext cx="755335"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Etel.5</a:t>
            </a:r>
            <a:endParaRPr lang="en-US" b="1"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3027904" y="2651502"/>
            <a:ext cx="854836"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B-field</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50" name="Straight Arrow Connector 49"/>
          <p:cNvCxnSpPr/>
          <p:nvPr/>
        </p:nvCxnSpPr>
        <p:spPr>
          <a:xfrm flipH="1" flipV="1">
            <a:off x="2305050" y="3879850"/>
            <a:ext cx="1733550" cy="6350"/>
          </a:xfrm>
          <a:prstGeom prst="straightConnector1">
            <a:avLst/>
          </a:prstGeom>
          <a:ln w="28575">
            <a:solidFill>
              <a:srgbClr val="3D7499"/>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295400" y="3516868"/>
            <a:ext cx="1895071" cy="307777"/>
          </a:xfrm>
          <a:prstGeom prst="rect">
            <a:avLst/>
          </a:prstGeom>
          <a:noFill/>
        </p:spPr>
        <p:txBody>
          <a:bodyPr wrap="none" rtlCol="0">
            <a:spAutoFit/>
          </a:bodyPr>
          <a:lstStyle/>
          <a:p>
            <a:r>
              <a:rPr lang="en-US" sz="1400" b="1" dirty="0" smtClean="0">
                <a:solidFill>
                  <a:srgbClr val="0070C0"/>
                </a:solidFill>
                <a:latin typeface="Times New Roman" panose="02020603050405020304" pitchFamily="18" charset="0"/>
                <a:cs typeface="Times New Roman" panose="02020603050405020304" pitchFamily="18" charset="0"/>
              </a:rPr>
              <a:t>Etel.4 particle velocity</a:t>
            </a:r>
            <a:endParaRPr lang="en-US" sz="1400" b="1"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2" name="TextBox 51"/>
              <p:cNvSpPr txBox="1"/>
              <p:nvPr/>
            </p:nvSpPr>
            <p:spPr>
              <a:xfrm>
                <a:off x="3230365" y="3426023"/>
                <a:ext cx="564578" cy="307777"/>
              </a:xfrm>
              <a:prstGeom prst="rect">
                <a:avLst/>
              </a:prstGeom>
              <a:noFill/>
            </p:spPr>
            <p:txBody>
              <a:bodyPr wrap="none" rtlCol="0">
                <a:spAutoFit/>
              </a:bodyPr>
              <a:lstStyle/>
              <a:p>
                <a14:m>
                  <m:oMath xmlns:m="http://schemas.openxmlformats.org/officeDocument/2006/math">
                    <m:r>
                      <a:rPr lang="en-US" sz="1400" b="1" i="1" smtClean="0">
                        <a:latin typeface="Cambria Math" charset="0"/>
                        <a:ea typeface="Cambria Math" charset="0"/>
                        <a:cs typeface="Cambria Math" charset="0"/>
                      </a:rPr>
                      <m:t>≈</m:t>
                    </m:r>
                  </m:oMath>
                </a14:m>
                <a:r>
                  <a:rPr lang="en-US" sz="1400" b="1" dirty="0" smtClean="0"/>
                  <a:t>80</a:t>
                </a:r>
                <a:r>
                  <a:rPr lang="en-US" sz="1400" b="1" baseline="30000" dirty="0" smtClean="0"/>
                  <a:t>○</a:t>
                </a:r>
                <a:endParaRPr lang="en-US" sz="1400" b="1" baseline="30000" dirty="0"/>
              </a:p>
            </p:txBody>
          </p:sp>
        </mc:Choice>
        <mc:Fallback xmlns="">
          <p:sp>
            <p:nvSpPr>
              <p:cNvPr id="52" name="TextBox 51"/>
              <p:cNvSpPr txBox="1">
                <a:spLocks noRot="1" noChangeAspect="1" noMove="1" noResize="1" noEditPoints="1" noAdjustHandles="1" noChangeArrowheads="1" noChangeShapeType="1" noTextEdit="1"/>
              </p:cNvSpPr>
              <p:nvPr/>
            </p:nvSpPr>
            <p:spPr>
              <a:xfrm>
                <a:off x="3230365" y="3426023"/>
                <a:ext cx="564578" cy="307777"/>
              </a:xfrm>
              <a:prstGeom prst="rect">
                <a:avLst/>
              </a:prstGeom>
              <a:blipFill rotWithShape="0">
                <a:blip r:embed="rId4"/>
                <a:stretch>
                  <a:fillRect t="-3922" b="-19608"/>
                </a:stretch>
              </a:blipFill>
            </p:spPr>
            <p:txBody>
              <a:bodyPr/>
              <a:lstStyle/>
              <a:p>
                <a:r>
                  <a:rPr lang="en-US">
                    <a:noFill/>
                  </a:rPr>
                  <a:t> </a:t>
                </a:r>
              </a:p>
            </p:txBody>
          </p:sp>
        </mc:Fallback>
      </mc:AlternateContent>
      <p:sp>
        <p:nvSpPr>
          <p:cNvPr id="53" name="Arc 52"/>
          <p:cNvSpPr/>
          <p:nvPr/>
        </p:nvSpPr>
        <p:spPr>
          <a:xfrm flipH="1">
            <a:off x="3657600" y="3505200"/>
            <a:ext cx="609600" cy="609600"/>
          </a:xfrm>
          <a:prstGeom prst="arc">
            <a:avLst>
              <a:gd name="adj1" fmla="val 16200000"/>
              <a:gd name="adj2" fmla="val 561614"/>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7116744" y="1741944"/>
            <a:ext cx="1893906" cy="2677656"/>
          </a:xfrm>
          <a:prstGeom prst="rect">
            <a:avLst/>
          </a:prstGeom>
          <a:solidFill>
            <a:schemeClr val="bg1"/>
          </a:solid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Expected</a:t>
            </a:r>
          </a:p>
          <a:p>
            <a:r>
              <a:rPr lang="en-US" sz="2400" b="1" dirty="0">
                <a:latin typeface="Times New Roman" panose="02020603050405020304" pitchFamily="18" charset="0"/>
                <a:cs typeface="Times New Roman" panose="02020603050405020304" pitchFamily="18" charset="0"/>
              </a:rPr>
              <a:t>a</a:t>
            </a:r>
            <a:r>
              <a:rPr lang="en-US" sz="2400" b="1" dirty="0" smtClean="0">
                <a:latin typeface="Times New Roman" panose="02020603050405020304" pitchFamily="18" charset="0"/>
                <a:cs typeface="Times New Roman" panose="02020603050405020304" pitchFamily="18" charset="0"/>
              </a:rPr>
              <a:t>pprox. PAs:</a:t>
            </a:r>
          </a:p>
          <a:p>
            <a:r>
              <a:rPr lang="en-US" sz="2400" b="1" dirty="0" smtClean="0">
                <a:latin typeface="Times New Roman" panose="02020603050405020304" pitchFamily="18" charset="0"/>
                <a:cs typeface="Times New Roman" panose="02020603050405020304" pitchFamily="18" charset="0"/>
              </a:rPr>
              <a:t>Etel.3: 150</a:t>
            </a:r>
            <a:r>
              <a:rPr lang="en-US" sz="2400" b="1" baseline="30000"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Etel.1: 115</a:t>
            </a:r>
            <a:r>
              <a:rPr lang="en-US" sz="2400" b="1" baseline="30000"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Etel.4: 80</a:t>
            </a:r>
            <a:r>
              <a:rPr lang="en-US" sz="2400" b="1" baseline="30000"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Etel.2: 45</a:t>
            </a:r>
            <a:r>
              <a:rPr lang="en-US" sz="2400" b="1" baseline="30000"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Etel.5: 10</a:t>
            </a:r>
            <a:r>
              <a:rPr lang="en-US" sz="2400" b="1" baseline="30000"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59" name="TextBox 58"/>
          <p:cNvSpPr txBox="1"/>
          <p:nvPr/>
        </p:nvSpPr>
        <p:spPr>
          <a:xfrm>
            <a:off x="3886200" y="5254823"/>
            <a:ext cx="356188" cy="307777"/>
          </a:xfrm>
          <a:prstGeom prst="rect">
            <a:avLst/>
          </a:prstGeom>
          <a:noFill/>
        </p:spPr>
        <p:txBody>
          <a:bodyPr wrap="none" rtlCol="0">
            <a:spAutoFit/>
          </a:bodyPr>
          <a:lstStyle/>
          <a:p>
            <a:r>
              <a:rPr lang="en-US" sz="1400" dirty="0" smtClean="0"/>
              <a:t>+y</a:t>
            </a:r>
            <a:endParaRPr lang="en-US" sz="1400" dirty="0"/>
          </a:p>
        </p:txBody>
      </p:sp>
      <p:sp>
        <p:nvSpPr>
          <p:cNvPr id="60" name="TextBox 59"/>
          <p:cNvSpPr txBox="1"/>
          <p:nvPr/>
        </p:nvSpPr>
        <p:spPr>
          <a:xfrm>
            <a:off x="1828800" y="3883223"/>
            <a:ext cx="344966" cy="307777"/>
          </a:xfrm>
          <a:prstGeom prst="rect">
            <a:avLst/>
          </a:prstGeom>
          <a:noFill/>
        </p:spPr>
        <p:txBody>
          <a:bodyPr wrap="none" rtlCol="0">
            <a:spAutoFit/>
          </a:bodyPr>
          <a:lstStyle/>
          <a:p>
            <a:r>
              <a:rPr lang="en-US" sz="1400" dirty="0" smtClean="0"/>
              <a:t>+z</a:t>
            </a:r>
            <a:endParaRPr lang="en-US" sz="1400" dirty="0"/>
          </a:p>
        </p:txBody>
      </p:sp>
      <p:cxnSp>
        <p:nvCxnSpPr>
          <p:cNvPr id="61" name="Straight Connector 60"/>
          <p:cNvCxnSpPr/>
          <p:nvPr/>
        </p:nvCxnSpPr>
        <p:spPr>
          <a:xfrm flipH="1">
            <a:off x="3505200" y="3886200"/>
            <a:ext cx="533400" cy="533400"/>
          </a:xfrm>
          <a:prstGeom prst="line">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190690" y="4419600"/>
            <a:ext cx="314510" cy="307777"/>
          </a:xfrm>
          <a:prstGeom prst="rect">
            <a:avLst/>
          </a:prstGeom>
          <a:noFill/>
        </p:spPr>
        <p:txBody>
          <a:bodyPr wrap="none" rtlCol="0">
            <a:spAutoFit/>
          </a:bodyPr>
          <a:lstStyle/>
          <a:p>
            <a:r>
              <a:rPr lang="en-US" sz="1400" dirty="0"/>
              <a:t>-</a:t>
            </a:r>
            <a:r>
              <a:rPr lang="en-US" sz="1400" dirty="0" smtClean="0"/>
              <a:t>x</a:t>
            </a:r>
            <a:endParaRPr lang="en-US" sz="1400" dirty="0"/>
          </a:p>
        </p:txBody>
      </p:sp>
      <p:sp>
        <p:nvSpPr>
          <p:cNvPr id="65" name="TextBox 64"/>
          <p:cNvSpPr txBox="1"/>
          <p:nvPr/>
        </p:nvSpPr>
        <p:spPr>
          <a:xfrm>
            <a:off x="254560" y="1772696"/>
            <a:ext cx="2076450" cy="1477328"/>
          </a:xfrm>
          <a:prstGeom prst="rect">
            <a:avLst/>
          </a:prstGeom>
          <a:noFill/>
          <a:ln w="12700">
            <a:solidFill>
              <a:schemeClr val="tx1"/>
            </a:solidFill>
          </a:ln>
        </p:spPr>
        <p:txBody>
          <a:bodyPr wrap="square" rtlCol="0">
            <a:spAutoFit/>
          </a:bodyPr>
          <a:lstStyle/>
          <a:p>
            <a:r>
              <a:rPr lang="en-US" b="1" dirty="0" smtClean="0">
                <a:latin typeface="Times New Roman" panose="02020603050405020304" pitchFamily="18" charset="0"/>
                <a:cs typeface="Times New Roman" panose="02020603050405020304" pitchFamily="18" charset="0"/>
              </a:rPr>
              <a:t>Pitch angle (PA) is angle between the particle velocity and the magnetic field (B-field).</a:t>
            </a:r>
            <a:endParaRPr lang="en-US" b="1" dirty="0">
              <a:latin typeface="Times New Roman" panose="02020603050405020304" pitchFamily="18" charset="0"/>
              <a:cs typeface="Times New Roman" panose="02020603050405020304" pitchFamily="18" charset="0"/>
            </a:endParaRPr>
          </a:p>
        </p:txBody>
      </p:sp>
      <p:sp>
        <p:nvSpPr>
          <p:cNvPr id="66" name="TextBox 65"/>
          <p:cNvSpPr txBox="1"/>
          <p:nvPr/>
        </p:nvSpPr>
        <p:spPr>
          <a:xfrm>
            <a:off x="5104994" y="3959423"/>
            <a:ext cx="1731500"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Etel.4 look direction</a:t>
            </a:r>
            <a:endParaRPr lang="en-US" sz="1400" b="1" dirty="0">
              <a:latin typeface="Times New Roman" panose="02020603050405020304" pitchFamily="18" charset="0"/>
              <a:cs typeface="Times New Roman" panose="02020603050405020304" pitchFamily="18" charset="0"/>
            </a:endParaRPr>
          </a:p>
        </p:txBody>
      </p:sp>
      <p:sp>
        <p:nvSpPr>
          <p:cNvPr id="33" name="Title 1"/>
          <p:cNvSpPr>
            <a:spLocks noGrp="1"/>
          </p:cNvSpPr>
          <p:nvPr>
            <p:ph type="title"/>
          </p:nvPr>
        </p:nvSpPr>
        <p:spPr>
          <a:xfrm>
            <a:off x="1903659" y="196193"/>
            <a:ext cx="5336682" cy="868363"/>
          </a:xfrm>
        </p:spPr>
        <p:txBody>
          <a:bodyPr/>
          <a:lstStyle/>
          <a:p>
            <a:r>
              <a:rPr lang="en-US" sz="2400" b="1" dirty="0">
                <a:solidFill>
                  <a:srgbClr val="FFFF00"/>
                </a:solidFill>
                <a:latin typeface="Times New Roman" panose="02020603050405020304" pitchFamily="18" charset="0"/>
                <a:cs typeface="Times New Roman" panose="02020603050405020304" pitchFamily="18" charset="0"/>
              </a:rPr>
              <a:t>PLPT-SEI-002: MPS-HI Telescope Cross-Comparison: </a:t>
            </a:r>
            <a:r>
              <a:rPr lang="en-US" sz="2400" b="1" dirty="0" smtClean="0">
                <a:solidFill>
                  <a:srgbClr val="FFFF00"/>
                </a:solidFill>
                <a:latin typeface="Times New Roman" panose="02020603050405020304" pitchFamily="18" charset="0"/>
                <a:cs typeface="Times New Roman" panose="02020603050405020304" pitchFamily="18" charset="0"/>
              </a:rPr>
              <a:t>Introduction</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36" name="Text Placeholder 6"/>
          <p:cNvSpPr txBox="1">
            <a:spLocks/>
          </p:cNvSpPr>
          <p:nvPr/>
        </p:nvSpPr>
        <p:spPr bwMode="auto">
          <a:xfrm>
            <a:off x="359328" y="1365689"/>
            <a:ext cx="644414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dirty="0" smtClean="0">
                <a:solidFill>
                  <a:srgbClr val="FFFF00"/>
                </a:solidFill>
                <a:latin typeface="Times New Roman" panose="02020603050405020304" pitchFamily="18" charset="0"/>
                <a:cs typeface="Times New Roman" panose="02020603050405020304" pitchFamily="18" charset="0"/>
              </a:rPr>
              <a:t>Pitch Angle definition and telescope orientations</a:t>
            </a:r>
          </a:p>
        </p:txBody>
      </p:sp>
      <p:sp>
        <p:nvSpPr>
          <p:cNvPr id="37" name="Arc 36"/>
          <p:cNvSpPr/>
          <p:nvPr/>
        </p:nvSpPr>
        <p:spPr>
          <a:xfrm flipH="1">
            <a:off x="3870325" y="3463368"/>
            <a:ext cx="609600" cy="646630"/>
          </a:xfrm>
          <a:prstGeom prst="arc">
            <a:avLst>
              <a:gd name="adj1" fmla="val 10076854"/>
              <a:gd name="adj2" fmla="val 1821036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p:cNvSpPr txBox="1"/>
              <p:nvPr/>
            </p:nvSpPr>
            <p:spPr>
              <a:xfrm>
                <a:off x="4190741" y="3196590"/>
                <a:ext cx="726369" cy="307777"/>
              </a:xfrm>
              <a:prstGeom prst="rect">
                <a:avLst/>
              </a:prstGeom>
              <a:noFill/>
            </p:spPr>
            <p:txBody>
              <a:bodyPr wrap="square" rtlCol="0">
                <a:spAutoFit/>
              </a:bodyPr>
              <a:lstStyle/>
              <a:p>
                <a14:m>
                  <m:oMath xmlns:m="http://schemas.openxmlformats.org/officeDocument/2006/math">
                    <m:r>
                      <a:rPr lang="en-US" sz="1400" b="1" i="1" smtClean="0">
                        <a:latin typeface="Cambria Math" charset="0"/>
                        <a:ea typeface="Cambria Math" charset="0"/>
                        <a:cs typeface="Cambria Math" charset="0"/>
                      </a:rPr>
                      <m:t>≈</m:t>
                    </m:r>
                  </m:oMath>
                </a14:m>
                <a:r>
                  <a:rPr lang="en-US" sz="1400" b="1" dirty="0" smtClean="0"/>
                  <a:t>100</a:t>
                </a:r>
                <a:r>
                  <a:rPr lang="en-US" sz="1400" b="1" baseline="30000" dirty="0" smtClean="0"/>
                  <a:t>○</a:t>
                </a:r>
                <a:endParaRPr lang="en-US" sz="1400" b="1" baseline="300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190741" y="3196590"/>
                <a:ext cx="726369" cy="307777"/>
              </a:xfrm>
              <a:prstGeom prst="rect">
                <a:avLst/>
              </a:prstGeom>
              <a:blipFill rotWithShape="0">
                <a:blip r:embed="rId5"/>
                <a:stretch>
                  <a:fillRect t="-1961" b="-19608"/>
                </a:stretch>
              </a:blipFill>
            </p:spPr>
            <p:txBody>
              <a:bodyPr/>
              <a:lstStyle/>
              <a:p>
                <a:r>
                  <a:rPr lang="en-US">
                    <a:noFill/>
                  </a:rPr>
                  <a:t> </a:t>
                </a:r>
              </a:p>
            </p:txBody>
          </p:sp>
        </mc:Fallback>
      </mc:AlternateContent>
      <p:sp>
        <p:nvSpPr>
          <p:cNvPr id="39" name="TextBox 38"/>
          <p:cNvSpPr txBox="1"/>
          <p:nvPr/>
        </p:nvSpPr>
        <p:spPr>
          <a:xfrm>
            <a:off x="256239" y="4419600"/>
            <a:ext cx="2289391" cy="1323439"/>
          </a:xfrm>
          <a:prstGeom prst="rect">
            <a:avLst/>
          </a:prstGeom>
          <a:noFill/>
          <a:ln w="12700">
            <a:solidFill>
              <a:schemeClr val="tx1"/>
            </a:solidFill>
          </a:ln>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Supplementary angle (SPA) = 180-PA</a:t>
            </a:r>
          </a:p>
          <a:p>
            <a:r>
              <a:rPr lang="en-US" sz="1600" b="1" dirty="0" smtClean="0">
                <a:latin typeface="Times New Roman" panose="02020603050405020304" pitchFamily="18" charset="0"/>
                <a:cs typeface="Times New Roman" panose="02020603050405020304" pitchFamily="18" charset="0"/>
              </a:rPr>
              <a:t>Particles return to the equator after bouncing near the poles with SPA</a:t>
            </a:r>
            <a:endParaRPr lang="en-US" sz="16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52400" y="5943600"/>
            <a:ext cx="8610600" cy="369332"/>
          </a:xfrm>
          <a:prstGeom prst="rect">
            <a:avLst/>
          </a:prstGeom>
          <a:noFill/>
        </p:spPr>
        <p:txBody>
          <a:bodyPr wrap="squar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Body Reference Frame (BRF) coordinate system: +X East, +Y South, +Z Earthward</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41" name="Footer Placeholder 5"/>
          <p:cNvSpPr txBox="1">
            <a:spLocks/>
          </p:cNvSpPr>
          <p:nvPr/>
        </p:nvSpPr>
        <p:spPr>
          <a:xfrm>
            <a:off x="1287379" y="63246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40" name="Rounded Rectangle 39"/>
          <p:cNvSpPr/>
          <p:nvPr/>
        </p:nvSpPr>
        <p:spPr>
          <a:xfrm>
            <a:off x="7086600" y="923578"/>
            <a:ext cx="1828800"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Partial 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811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7E4B54A-6AD9-824D-8CEC-7164E8525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63372"/>
            <a:ext cx="8915400" cy="3409707"/>
          </a:xfrm>
          <a:prstGeom prst="rect">
            <a:avLst/>
          </a:prstGeom>
        </p:spPr>
      </p:pic>
      <p:sp>
        <p:nvSpPr>
          <p:cNvPr id="2" name="Title 1"/>
          <p:cNvSpPr>
            <a:spLocks noGrp="1"/>
          </p:cNvSpPr>
          <p:nvPr>
            <p:ph type="title"/>
          </p:nvPr>
        </p:nvSpPr>
        <p:spPr>
          <a:xfrm>
            <a:off x="1903659" y="196193"/>
            <a:ext cx="5336682" cy="868363"/>
          </a:xfrm>
        </p:spPr>
        <p:txBody>
          <a:bodyPr/>
          <a:lstStyle/>
          <a:p>
            <a:r>
              <a:rPr lang="en-US" sz="2400" b="1" dirty="0">
                <a:solidFill>
                  <a:srgbClr val="FFFF00"/>
                </a:solidFill>
                <a:latin typeface="Times New Roman" panose="02020603050405020304" pitchFamily="18" charset="0"/>
                <a:cs typeface="Times New Roman" panose="02020603050405020304" pitchFamily="18" charset="0"/>
              </a:rPr>
              <a:t>PLPT-SEI-002: MPS-HI Telescope Cross-Comparison: Method</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27</a:t>
            </a:fld>
            <a:endParaRPr lang="en-US" altLang="en-US" dirty="0"/>
          </a:p>
        </p:txBody>
      </p:sp>
      <p:sp>
        <p:nvSpPr>
          <p:cNvPr id="13" name="Shape 267"/>
          <p:cNvSpPr/>
          <p:nvPr/>
        </p:nvSpPr>
        <p:spPr>
          <a:xfrm>
            <a:off x="685800" y="2667000"/>
            <a:ext cx="838200" cy="1371600"/>
          </a:xfrm>
          <a:prstGeom prst="ellipse">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267"/>
          <p:cNvSpPr/>
          <p:nvPr/>
        </p:nvSpPr>
        <p:spPr>
          <a:xfrm>
            <a:off x="7886699" y="2438400"/>
            <a:ext cx="1028701" cy="938739"/>
          </a:xfrm>
          <a:prstGeom prst="ellipse">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267"/>
          <p:cNvSpPr/>
          <p:nvPr/>
        </p:nvSpPr>
        <p:spPr>
          <a:xfrm>
            <a:off x="7924800" y="3546157"/>
            <a:ext cx="990600" cy="804446"/>
          </a:xfrm>
          <a:prstGeom prst="ellipse">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 name="TextBox 2"/>
          <p:cNvSpPr txBox="1"/>
          <p:nvPr/>
        </p:nvSpPr>
        <p:spPr>
          <a:xfrm>
            <a:off x="3657600" y="2743200"/>
            <a:ext cx="1029449"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GOES-19</a:t>
            </a:r>
            <a:endParaRPr lang="en-US" sz="16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6200" y="4840883"/>
            <a:ext cx="8915399" cy="1492716"/>
          </a:xfrm>
          <a:prstGeom prst="rect">
            <a:avLst/>
          </a:prstGeom>
          <a:solidFill>
            <a:schemeClr val="bg1"/>
          </a:solidFill>
          <a:ln>
            <a:solidFill>
              <a:schemeClr val="tx1"/>
            </a:solidFill>
          </a:ln>
        </p:spPr>
        <p:txBody>
          <a:bodyPr wrap="square" rtlCol="0">
            <a:spAutoFit/>
          </a:bodyPr>
          <a:lstStyle/>
          <a:p>
            <a:pPr marL="182880" indent="-182880">
              <a:buFont typeface="Arial" panose="020B0604020202020204" pitchFamily="34" charset="0"/>
              <a:buChar char="•"/>
            </a:pPr>
            <a:r>
              <a:rPr lang="en-US" sz="1300" dirty="0" smtClean="0">
                <a:latin typeface="Times New Roman" panose="02020603050405020304" pitchFamily="18" charset="0"/>
                <a:cs typeface="Times New Roman" panose="02020603050405020304" pitchFamily="18" charset="0"/>
              </a:rPr>
              <a:t>Comparison of </a:t>
            </a:r>
            <a:r>
              <a:rPr lang="en-US" sz="1300" dirty="0">
                <a:latin typeface="Times New Roman" panose="02020603050405020304" pitchFamily="18" charset="0"/>
                <a:cs typeface="Times New Roman" panose="02020603050405020304" pitchFamily="18" charset="0"/>
              </a:rPr>
              <a:t>responses of MPS-HI telescopes when central pitch angle is the same</a:t>
            </a:r>
          </a:p>
          <a:p>
            <a:pPr marL="182880" indent="-18288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Under such conditions, telescopes </a:t>
            </a:r>
            <a:r>
              <a:rPr lang="en-US" sz="1300" dirty="0" smtClean="0">
                <a:latin typeface="Times New Roman" panose="02020603050405020304" pitchFamily="18" charset="0"/>
                <a:cs typeface="Times New Roman" panose="02020603050405020304" pitchFamily="18" charset="0"/>
              </a:rPr>
              <a:t>should be measuring </a:t>
            </a:r>
            <a:r>
              <a:rPr lang="en-US" sz="1300" dirty="0">
                <a:latin typeface="Times New Roman" panose="02020603050405020304" pitchFamily="18" charset="0"/>
                <a:cs typeface="Times New Roman" panose="02020603050405020304" pitchFamily="18" charset="0"/>
              </a:rPr>
              <a:t>the same flux </a:t>
            </a:r>
            <a:r>
              <a:rPr lang="en-US" sz="1300" dirty="0" smtClean="0">
                <a:latin typeface="Times New Roman" panose="02020603050405020304" pitchFamily="18" charset="0"/>
                <a:cs typeface="Times New Roman" panose="02020603050405020304" pitchFamily="18" charset="0"/>
              </a:rPr>
              <a:t>for the same </a:t>
            </a:r>
            <a:r>
              <a:rPr lang="en-US" sz="1300" dirty="0">
                <a:latin typeface="Times New Roman" panose="02020603050405020304" pitchFamily="18" charset="0"/>
                <a:cs typeface="Times New Roman" panose="02020603050405020304" pitchFamily="18" charset="0"/>
              </a:rPr>
              <a:t>effective </a:t>
            </a:r>
            <a:r>
              <a:rPr lang="en-US" sz="1300" dirty="0" smtClean="0">
                <a:latin typeface="Times New Roman" panose="02020603050405020304" pitchFamily="18" charset="0"/>
                <a:cs typeface="Times New Roman" panose="02020603050405020304" pitchFamily="18" charset="0"/>
              </a:rPr>
              <a:t>energy</a:t>
            </a:r>
          </a:p>
          <a:p>
            <a:pPr marL="182880" indent="-18288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The technique has been validated </a:t>
            </a:r>
            <a:r>
              <a:rPr lang="en-US" sz="1300" dirty="0" smtClean="0">
                <a:latin typeface="Times New Roman" panose="02020603050405020304" pitchFamily="18" charset="0"/>
                <a:cs typeface="Times New Roman" panose="02020603050405020304" pitchFamily="18" charset="0"/>
              </a:rPr>
              <a:t>multiple times: </a:t>
            </a:r>
            <a:r>
              <a:rPr lang="en-US" sz="1300" dirty="0">
                <a:latin typeface="Times New Roman" panose="02020603050405020304" pitchFamily="18" charset="0"/>
                <a:cs typeface="Times New Roman" panose="02020603050405020304" pitchFamily="18" charset="0"/>
              </a:rPr>
              <a:t>1) </a:t>
            </a:r>
            <a:r>
              <a:rPr lang="en-US" sz="1300" dirty="0" smtClean="0">
                <a:latin typeface="Times New Roman" panose="02020603050405020304" pitchFamily="18" charset="0"/>
                <a:cs typeface="Times New Roman" panose="02020603050405020304" pitchFamily="18" charset="0"/>
              </a:rPr>
              <a:t>G17/G18/G19 </a:t>
            </a:r>
            <a:r>
              <a:rPr lang="en-US" sz="1300" dirty="0">
                <a:latin typeface="Times New Roman" panose="02020603050405020304" pitchFamily="18" charset="0"/>
                <a:cs typeface="Times New Roman" panose="02020603050405020304" pitchFamily="18" charset="0"/>
              </a:rPr>
              <a:t>MPS-LO zone intracal</a:t>
            </a:r>
            <a:r>
              <a:rPr lang="en-US" sz="1300" dirty="0" smtClean="0">
                <a:latin typeface="Times New Roman" panose="02020603050405020304" pitchFamily="18" charset="0"/>
                <a:cs typeface="Times New Roman" panose="02020603050405020304" pitchFamily="18" charset="0"/>
              </a:rPr>
              <a:t>, </a:t>
            </a:r>
            <a:r>
              <a:rPr lang="en-US" sz="1300" dirty="0">
                <a:latin typeface="Times New Roman" panose="02020603050405020304" pitchFamily="18" charset="0"/>
                <a:cs typeface="Times New Roman" panose="02020603050405020304" pitchFamily="18" charset="0"/>
              </a:rPr>
              <a:t>2) G13/G15 MAGED/PD cross-telescope comparisons (Rodriguez et al., [2020], JSWSC</a:t>
            </a:r>
            <a:r>
              <a:rPr lang="en-US" sz="1300" dirty="0" smtClean="0">
                <a:latin typeface="Times New Roman" panose="02020603050405020304" pitchFamily="18" charset="0"/>
                <a:cs typeface="Times New Roman" panose="02020603050405020304" pitchFamily="18" charset="0"/>
              </a:rPr>
              <a:t>), 3) G17/G18 MPS-HI cross-telescope comparisons</a:t>
            </a:r>
          </a:p>
          <a:p>
            <a:pPr marL="182880" indent="-182880">
              <a:buFont typeface="Arial" panose="020B0604020202020204" pitchFamily="34" charset="0"/>
              <a:buChar char="•"/>
            </a:pPr>
            <a:r>
              <a:rPr lang="en-US" sz="1300" dirty="0" smtClean="0">
                <a:latin typeface="Times New Roman" panose="02020603050405020304" pitchFamily="18" charset="0"/>
                <a:cs typeface="Times New Roman" panose="02020603050405020304" pitchFamily="18" charset="0"/>
              </a:rPr>
              <a:t>Improvements </a:t>
            </a:r>
            <a:r>
              <a:rPr lang="en-US" sz="1300" dirty="0">
                <a:latin typeface="Times New Roman" panose="02020603050405020304" pitchFamily="18" charset="0"/>
                <a:cs typeface="Times New Roman" panose="02020603050405020304" pitchFamily="18" charset="0"/>
              </a:rPr>
              <a:t>over the </a:t>
            </a:r>
            <a:r>
              <a:rPr lang="en-US" sz="1300" dirty="0" smtClean="0">
                <a:latin typeface="Times New Roman" panose="02020603050405020304" pitchFamily="18" charset="0"/>
                <a:cs typeface="Times New Roman" panose="02020603050405020304" pitchFamily="18" charset="0"/>
              </a:rPr>
              <a:t>years:</a:t>
            </a:r>
          </a:p>
          <a:p>
            <a:pPr marL="365760" indent="-182880">
              <a:buFont typeface="Wingdings" panose="05000000000000000000" pitchFamily="2" charset="2"/>
              <a:buChar char="ü"/>
            </a:pPr>
            <a:r>
              <a:rPr lang="en-US" sz="1300" dirty="0" smtClean="0">
                <a:latin typeface="Times New Roman" panose="02020603050405020304" pitchFamily="18" charset="0"/>
                <a:cs typeface="Times New Roman" panose="02020603050405020304" pitchFamily="18" charset="0"/>
              </a:rPr>
              <a:t>Use </a:t>
            </a:r>
            <a:r>
              <a:rPr lang="en-US" sz="1300" dirty="0">
                <a:latin typeface="Times New Roman" panose="02020603050405020304" pitchFamily="18" charset="0"/>
                <a:cs typeface="Times New Roman" panose="02020603050405020304" pitchFamily="18" charset="0"/>
              </a:rPr>
              <a:t>of supplementary </a:t>
            </a:r>
            <a:r>
              <a:rPr lang="en-US" sz="1300" dirty="0" smtClean="0">
                <a:latin typeface="Times New Roman" panose="02020603050405020304" pitchFamily="18" charset="0"/>
                <a:cs typeface="Times New Roman" panose="02020603050405020304" pitchFamily="18" charset="0"/>
              </a:rPr>
              <a:t>angles</a:t>
            </a:r>
          </a:p>
          <a:p>
            <a:pPr marL="365760" indent="-182880">
              <a:buFont typeface="Wingdings" panose="05000000000000000000" pitchFamily="2" charset="2"/>
              <a:buChar char="ü"/>
            </a:pPr>
            <a:r>
              <a:rPr lang="en-US" sz="1300" dirty="0" smtClean="0">
                <a:latin typeface="Times New Roman" panose="02020603050405020304" pitchFamily="18" charset="0"/>
                <a:cs typeface="Times New Roman" panose="02020603050405020304" pitchFamily="18" charset="0"/>
              </a:rPr>
              <a:t>Thresholding </a:t>
            </a:r>
            <a:r>
              <a:rPr lang="en-US" sz="1300" dirty="0">
                <a:latin typeface="Times New Roman" panose="02020603050405020304" pitchFamily="18" charset="0"/>
                <a:cs typeface="Times New Roman" panose="02020603050405020304" pitchFamily="18" charset="0"/>
              </a:rPr>
              <a:t>to eliminate low </a:t>
            </a:r>
            <a:r>
              <a:rPr lang="en-US" sz="1300" dirty="0" smtClean="0">
                <a:latin typeface="Times New Roman" panose="02020603050405020304" pitchFamily="18" charset="0"/>
                <a:cs typeface="Times New Roman" panose="02020603050405020304" pitchFamily="18" charset="0"/>
              </a:rPr>
              <a:t>fluxes</a:t>
            </a:r>
            <a:endParaRPr lang="en-US" sz="1300" dirty="0">
              <a:latin typeface="Times New Roman" panose="02020603050405020304" pitchFamily="18" charset="0"/>
              <a:cs typeface="Times New Roman" panose="02020603050405020304" pitchFamily="18" charset="0"/>
            </a:endParaRPr>
          </a:p>
        </p:txBody>
      </p:sp>
      <p:sp>
        <p:nvSpPr>
          <p:cNvPr id="18" name="Footer Placeholder 5"/>
          <p:cNvSpPr txBox="1">
            <a:spLocks/>
          </p:cNvSpPr>
          <p:nvPr/>
        </p:nvSpPr>
        <p:spPr>
          <a:xfrm>
            <a:off x="1287379" y="63246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smtClean="0">
                <a:solidFill>
                  <a:prstClr val="white"/>
                </a:solidFill>
                <a:latin typeface="Times New Roman" panose="02020603050405020304" pitchFamily="18" charset="0"/>
                <a:cs typeface="Times New Roman" panose="02020603050405020304" pitchFamily="18" charset="0"/>
              </a:rPr>
              <a:t>These GOES-19 data are preliminary, non-operational data and are undergoing testing. Users bear all responsibility for inspecting the data prior to use and for the manner in which the data are utilized.</a:t>
            </a:r>
            <a:endParaRPr lang="en-US" sz="1200" kern="0" dirty="0">
              <a:solidFill>
                <a:prstClr val="white"/>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752351" y="2751458"/>
            <a:ext cx="1014508"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Electrons</a:t>
            </a:r>
            <a:endParaRPr lang="en-US" sz="16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219200" y="4462046"/>
            <a:ext cx="1723036"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October 10 storm</a:t>
            </a:r>
            <a:endParaRPr lang="en-US" sz="1600" b="1" dirty="0">
              <a:latin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flipV="1">
            <a:off x="2781411" y="4155002"/>
            <a:ext cx="418989" cy="3788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7086600" y="923578"/>
            <a:ext cx="1828800"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Partial 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1187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7E4B54A-6AD9-824D-8CEC-7164E8525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52" y="1371600"/>
            <a:ext cx="8940821" cy="3419429"/>
          </a:xfrm>
          <a:prstGeom prst="rect">
            <a:avLst/>
          </a:prstGeom>
        </p:spPr>
      </p:pic>
      <p:sp>
        <p:nvSpPr>
          <p:cNvPr id="2" name="Title 1"/>
          <p:cNvSpPr>
            <a:spLocks noGrp="1"/>
          </p:cNvSpPr>
          <p:nvPr>
            <p:ph type="title"/>
          </p:nvPr>
        </p:nvSpPr>
        <p:spPr>
          <a:xfrm>
            <a:off x="1903659" y="196193"/>
            <a:ext cx="5336682" cy="868363"/>
          </a:xfrm>
        </p:spPr>
        <p:txBody>
          <a:bodyPr/>
          <a:lstStyle/>
          <a:p>
            <a:r>
              <a:rPr lang="en-US" sz="2400" b="1" dirty="0">
                <a:solidFill>
                  <a:srgbClr val="FFFF00"/>
                </a:solidFill>
                <a:latin typeface="Times New Roman" panose="02020603050405020304" pitchFamily="18" charset="0"/>
                <a:cs typeface="Times New Roman" panose="02020603050405020304" pitchFamily="18" charset="0"/>
              </a:rPr>
              <a:t>PLPT-SEI-002: MPS-HI Telescope Cross-Comparison: Method</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28</a:t>
            </a:fld>
            <a:endParaRPr lang="en-US" altLang="en-US" dirty="0"/>
          </a:p>
        </p:txBody>
      </p:sp>
      <p:sp>
        <p:nvSpPr>
          <p:cNvPr id="13" name="Shape 267"/>
          <p:cNvSpPr/>
          <p:nvPr/>
        </p:nvSpPr>
        <p:spPr>
          <a:xfrm>
            <a:off x="685800" y="2819400"/>
            <a:ext cx="1066800" cy="1219199"/>
          </a:xfrm>
          <a:prstGeom prst="ellipse">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267"/>
          <p:cNvSpPr/>
          <p:nvPr/>
        </p:nvSpPr>
        <p:spPr>
          <a:xfrm>
            <a:off x="7848600" y="2438400"/>
            <a:ext cx="1028701" cy="1072159"/>
          </a:xfrm>
          <a:prstGeom prst="ellipse">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267"/>
          <p:cNvSpPr/>
          <p:nvPr/>
        </p:nvSpPr>
        <p:spPr>
          <a:xfrm>
            <a:off x="7758362" y="3542309"/>
            <a:ext cx="990600" cy="804446"/>
          </a:xfrm>
          <a:prstGeom prst="ellipse">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 name="TextBox 2"/>
          <p:cNvSpPr txBox="1"/>
          <p:nvPr/>
        </p:nvSpPr>
        <p:spPr>
          <a:xfrm>
            <a:off x="3581400" y="2749355"/>
            <a:ext cx="1029449"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GOES-19</a:t>
            </a:r>
            <a:endParaRPr lang="en-US" sz="1600" b="1" dirty="0">
              <a:latin typeface="Times New Roman" panose="02020603050405020304" pitchFamily="18" charset="0"/>
              <a:cs typeface="Times New Roman" panose="02020603050405020304" pitchFamily="18" charset="0"/>
            </a:endParaRPr>
          </a:p>
        </p:txBody>
      </p:sp>
      <p:sp>
        <p:nvSpPr>
          <p:cNvPr id="18" name="Footer Placeholder 5"/>
          <p:cNvSpPr txBox="1">
            <a:spLocks/>
          </p:cNvSpPr>
          <p:nvPr/>
        </p:nvSpPr>
        <p:spPr>
          <a:xfrm>
            <a:off x="1287379" y="63246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22" name="TextBox 21"/>
          <p:cNvSpPr txBox="1"/>
          <p:nvPr/>
        </p:nvSpPr>
        <p:spPr>
          <a:xfrm>
            <a:off x="5676151" y="2757613"/>
            <a:ext cx="865430"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Protons</a:t>
            </a:r>
            <a:endParaRPr lang="en-US" sz="16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219200" y="4478391"/>
            <a:ext cx="1723036" cy="338554"/>
          </a:xfrm>
          <a:prstGeom prst="rect">
            <a:avLst/>
          </a:prstGeom>
          <a:noFill/>
        </p:spPr>
        <p:txBody>
          <a:bodyPr wrap="none" rtlCol="0">
            <a:spAutoFit/>
          </a:bodyPr>
          <a:lstStyle/>
          <a:p>
            <a:r>
              <a:rPr lang="en-US" sz="1600" b="1" dirty="0" smtClean="0">
                <a:latin typeface="Times New Roman" panose="02020603050405020304" pitchFamily="18" charset="0"/>
                <a:cs typeface="Times New Roman" panose="02020603050405020304" pitchFamily="18" charset="0"/>
              </a:rPr>
              <a:t>October 10 storm</a:t>
            </a:r>
            <a:endParaRPr lang="en-US" sz="1600" b="1"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flipV="1">
            <a:off x="2781411" y="4171347"/>
            <a:ext cx="418989" cy="3788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Content Placeholder 7"/>
          <p:cNvSpPr>
            <a:spLocks noGrp="1"/>
          </p:cNvSpPr>
          <p:nvPr>
            <p:ph sz="half" idx="2"/>
          </p:nvPr>
        </p:nvSpPr>
        <p:spPr>
          <a:xfrm>
            <a:off x="0" y="4800600"/>
            <a:ext cx="4448562" cy="1524000"/>
          </a:xfrm>
        </p:spPr>
        <p:txBody>
          <a:bodyPr/>
          <a:lstStyle/>
          <a:p>
            <a:pPr marL="0" indent="0">
              <a:buNone/>
            </a:pPr>
            <a:r>
              <a:rPr lang="en-US" sz="1600" b="1" dirty="0" smtClean="0">
                <a:latin typeface="Times New Roman" panose="02020603050405020304" pitchFamily="18" charset="0"/>
                <a:cs typeface="Times New Roman" panose="02020603050405020304" pitchFamily="18" charset="0"/>
              </a:rPr>
              <a:t>Procedure steps</a:t>
            </a:r>
            <a:r>
              <a:rPr lang="en-US" sz="1600" b="1" dirty="0">
                <a:latin typeface="Times New Roman" panose="02020603050405020304" pitchFamily="18" charset="0"/>
                <a:cs typeface="Times New Roman" panose="02020603050405020304" pitchFamily="18" charset="0"/>
              </a:rPr>
              <a:t>:</a:t>
            </a:r>
          </a:p>
          <a:p>
            <a:pPr marL="91440" lvl="2" indent="-91440"/>
            <a:r>
              <a:rPr lang="en-US" sz="1400" b="1" dirty="0">
                <a:latin typeface="Times New Roman" panose="02020603050405020304" pitchFamily="18" charset="0"/>
                <a:cs typeface="Times New Roman" panose="02020603050405020304" pitchFamily="18" charset="0"/>
              </a:rPr>
              <a:t>Input MPS-HI fluxes and pitch angles calculated from MAG L1b BRF</a:t>
            </a:r>
          </a:p>
          <a:p>
            <a:pPr marL="91440" lvl="2" indent="-91440"/>
            <a:r>
              <a:rPr lang="en-US" sz="1400" b="1" dirty="0">
                <a:latin typeface="Times New Roman" panose="02020603050405020304" pitchFamily="18" charset="0"/>
                <a:cs typeface="Times New Roman" panose="02020603050405020304" pitchFamily="18" charset="0"/>
              </a:rPr>
              <a:t>Identify whenever a pair of telescopes has pitch angles within 1 degree</a:t>
            </a:r>
          </a:p>
          <a:p>
            <a:pPr marL="91440" lvl="2" indent="-91440"/>
            <a:r>
              <a:rPr lang="en-US" sz="1400" b="1" dirty="0">
                <a:latin typeface="Times New Roman" panose="02020603050405020304" pitchFamily="18" charset="0"/>
                <a:cs typeface="Times New Roman" panose="02020603050405020304" pitchFamily="18" charset="0"/>
              </a:rPr>
              <a:t>Fold pitch angles &gt; 90 degrees to get enough </a:t>
            </a:r>
            <a:r>
              <a:rPr lang="en-US" sz="1400" b="1" dirty="0" smtClean="0">
                <a:latin typeface="Times New Roman" panose="02020603050405020304" pitchFamily="18" charset="0"/>
                <a:cs typeface="Times New Roman" panose="02020603050405020304" pitchFamily="18" charset="0"/>
              </a:rPr>
              <a:t>matches</a:t>
            </a:r>
            <a:endParaRPr lang="en-US" sz="1400" b="1" dirty="0">
              <a:latin typeface="Times New Roman" panose="02020603050405020304" pitchFamily="18" charset="0"/>
              <a:cs typeface="Times New Roman" panose="02020603050405020304" pitchFamily="18" charset="0"/>
            </a:endParaRPr>
          </a:p>
        </p:txBody>
      </p:sp>
      <p:sp>
        <p:nvSpPr>
          <p:cNvPr id="24" name="Shape 263"/>
          <p:cNvSpPr txBox="1"/>
          <p:nvPr/>
        </p:nvSpPr>
        <p:spPr>
          <a:xfrm>
            <a:off x="4495800" y="5683250"/>
            <a:ext cx="4286471" cy="641350"/>
          </a:xfrm>
          <a:prstGeom prst="rect">
            <a:avLst/>
          </a:prstGeom>
          <a:solidFill>
            <a:schemeClr val="bg1"/>
          </a:solidFill>
          <a:ln>
            <a:noFill/>
          </a:ln>
        </p:spPr>
        <p:txBody>
          <a:bodyPr lIns="91425" tIns="45700" rIns="91425" bIns="45700" anchor="t" anchorCtr="0">
            <a:noAutofit/>
          </a:bodyPr>
          <a:lstStyle/>
          <a:p>
            <a:pPr marL="0" marR="0" lvl="0" indent="0" rtl="0">
              <a:spcBef>
                <a:spcPts val="0"/>
              </a:spcBef>
              <a:buSzPct val="25000"/>
              <a:buNone/>
            </a:pPr>
            <a:r>
              <a:rPr lang="en" sz="1200" b="1" dirty="0">
                <a:solidFill>
                  <a:srgbClr val="0000FF"/>
                </a:solidFill>
                <a:latin typeface="Times New Roman" panose="02020603050405020304" pitchFamily="18" charset="0"/>
                <a:ea typeface="Calibri"/>
                <a:cs typeface="Times New Roman" panose="02020603050405020304" pitchFamily="18" charset="0"/>
                <a:sym typeface="Calibri"/>
              </a:rPr>
              <a:t>Ref:</a:t>
            </a:r>
            <a:r>
              <a:rPr lang="en" sz="1200" dirty="0">
                <a:solidFill>
                  <a:srgbClr val="0000FF"/>
                </a:solidFill>
                <a:latin typeface="Times New Roman" panose="02020603050405020304" pitchFamily="18" charset="0"/>
                <a:ea typeface="Calibri"/>
                <a:cs typeface="Times New Roman" panose="02020603050405020304" pitchFamily="18" charset="0"/>
                <a:sym typeface="Calibri"/>
              </a:rPr>
              <a:t> Rowland, W., and R. S. Weigel (2012), Intra-calibration of particle detectors on a three-axis stabilized geostationary platform, </a:t>
            </a:r>
            <a:r>
              <a:rPr lang="en" sz="1200" i="1" dirty="0">
                <a:solidFill>
                  <a:srgbClr val="0000FF"/>
                </a:solidFill>
                <a:latin typeface="Times New Roman" panose="02020603050405020304" pitchFamily="18" charset="0"/>
                <a:ea typeface="Calibri"/>
                <a:cs typeface="Times New Roman" panose="02020603050405020304" pitchFamily="18" charset="0"/>
                <a:sym typeface="Calibri"/>
              </a:rPr>
              <a:t>Space Weather, 10, </a:t>
            </a:r>
            <a:r>
              <a:rPr lang="en" sz="1200" dirty="0">
                <a:solidFill>
                  <a:srgbClr val="0000FF"/>
                </a:solidFill>
                <a:latin typeface="Times New Roman" panose="02020603050405020304" pitchFamily="18" charset="0"/>
                <a:ea typeface="Calibri"/>
                <a:cs typeface="Times New Roman" panose="02020603050405020304" pitchFamily="18" charset="0"/>
                <a:sym typeface="Calibri"/>
              </a:rPr>
              <a:t>S11002, doi:10.1029/2012SW000816.</a:t>
            </a:r>
          </a:p>
        </p:txBody>
      </p:sp>
      <p:sp>
        <p:nvSpPr>
          <p:cNvPr id="25" name="Content Placeholder 7"/>
          <p:cNvSpPr>
            <a:spLocks noGrp="1"/>
          </p:cNvSpPr>
          <p:nvPr>
            <p:ph sz="half" idx="2"/>
          </p:nvPr>
        </p:nvSpPr>
        <p:spPr>
          <a:xfrm>
            <a:off x="4400329" y="4876800"/>
            <a:ext cx="4438871" cy="762000"/>
          </a:xfrm>
        </p:spPr>
        <p:txBody>
          <a:bodyPr/>
          <a:lstStyle/>
          <a:p>
            <a:pPr marL="91440" lvl="1" indent="-9144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Report measured fluxes for each pitch angle match</a:t>
            </a:r>
          </a:p>
          <a:p>
            <a:pPr marL="91440" lvl="1" indent="-9144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Estimate scaling factors </a:t>
            </a:r>
            <a:r>
              <a:rPr lang="en-US" sz="1400" b="1" dirty="0" smtClean="0">
                <a:latin typeface="Times New Roman" panose="02020603050405020304" pitchFamily="18" charset="0"/>
                <a:cs typeface="Times New Roman" panose="02020603050405020304" pitchFamily="18" charset="0"/>
              </a:rPr>
              <a:t>with respect to a </a:t>
            </a:r>
            <a:r>
              <a:rPr lang="en-US" sz="1400" b="1" dirty="0">
                <a:latin typeface="Times New Roman" panose="02020603050405020304" pitchFamily="18" charset="0"/>
                <a:cs typeface="Times New Roman" panose="02020603050405020304" pitchFamily="18" charset="0"/>
              </a:rPr>
              <a:t>reference </a:t>
            </a:r>
            <a:r>
              <a:rPr lang="en-US" sz="1400" b="1" dirty="0" smtClean="0">
                <a:latin typeface="Times New Roman" panose="02020603050405020304" pitchFamily="18" charset="0"/>
                <a:cs typeface="Times New Roman" panose="02020603050405020304" pitchFamily="18" charset="0"/>
              </a:rPr>
              <a:t>telescope</a:t>
            </a:r>
            <a:endParaRPr lang="en-US" sz="1400" b="1" dirty="0">
              <a:latin typeface="Times New Roman" panose="02020603050405020304" pitchFamily="18" charset="0"/>
              <a:cs typeface="Times New Roman" panose="02020603050405020304" pitchFamily="18" charset="0"/>
            </a:endParaRPr>
          </a:p>
        </p:txBody>
      </p:sp>
      <p:sp>
        <p:nvSpPr>
          <p:cNvPr id="27" name="Rounded Rectangle 26"/>
          <p:cNvSpPr/>
          <p:nvPr/>
        </p:nvSpPr>
        <p:spPr>
          <a:xfrm>
            <a:off x="7086600" y="923578"/>
            <a:ext cx="1828800"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Partial 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324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228600"/>
            <a:ext cx="6019800" cy="944563"/>
          </a:xfrm>
        </p:spPr>
        <p:txBody>
          <a:bodyPr/>
          <a:lstStyle/>
          <a:p>
            <a:r>
              <a:rPr lang="en-US" sz="2800" b="1" dirty="0" smtClean="0">
                <a:solidFill>
                  <a:srgbClr val="FFFF00"/>
                </a:solidFill>
                <a:latin typeface="Times New Roman" panose="02020603050405020304" pitchFamily="18" charset="0"/>
                <a:cs typeface="Times New Roman" panose="02020603050405020304" pitchFamily="18" charset="0"/>
              </a:rPr>
              <a:t>PLPT-SEI-002: MPS-HI Telescope Cross-Comparison: Results</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idx="1"/>
          </p:nvPr>
        </p:nvSpPr>
        <p:spPr>
          <a:xfrm>
            <a:off x="255556" y="1219200"/>
            <a:ext cx="4135791" cy="838200"/>
          </a:xfrm>
        </p:spPr>
        <p:txBody>
          <a:bodyPr/>
          <a:lstStyle/>
          <a:p>
            <a:pPr algn="ctr"/>
            <a:r>
              <a:rPr lang="en-US" sz="2000" dirty="0" smtClean="0">
                <a:latin typeface="Times New Roman" panose="02020603050405020304" pitchFamily="18" charset="0"/>
                <a:cs typeface="Times New Roman" panose="02020603050405020304" pitchFamily="18" charset="0"/>
              </a:rPr>
              <a:t>Electron Scale Factors</a:t>
            </a:r>
          </a:p>
          <a:p>
            <a:pPr algn="ctr"/>
            <a:r>
              <a:rPr lang="en-US" sz="2000" dirty="0" smtClean="0">
                <a:latin typeface="Times New Roman" panose="02020603050405020304" pitchFamily="18" charset="0"/>
                <a:cs typeface="Times New Roman" panose="02020603050405020304" pitchFamily="18" charset="0"/>
              </a:rPr>
              <a:t>September 1-October 31, 2024</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29</a:t>
            </a:fld>
            <a:endParaRPr lang="en-US" altLang="en-US" dirty="0"/>
          </a:p>
        </p:txBody>
      </p:sp>
      <p:sp>
        <p:nvSpPr>
          <p:cNvPr id="5" name="TextBox 4"/>
          <p:cNvSpPr txBox="1"/>
          <p:nvPr/>
        </p:nvSpPr>
        <p:spPr>
          <a:xfrm>
            <a:off x="76199" y="5369275"/>
            <a:ext cx="4503821" cy="861774"/>
          </a:xfrm>
          <a:prstGeom prst="rect">
            <a:avLst/>
          </a:prstGeom>
          <a:solidFill>
            <a:srgbClr val="E8ECF4"/>
          </a:solidFill>
        </p:spPr>
        <p:txBody>
          <a:bodyPr wrap="square" rtlCol="0">
            <a:spAutoFit/>
          </a:bodyPr>
          <a:lstStyle/>
          <a:p>
            <a:pPr algn="ctr"/>
            <a:r>
              <a:rPr lang="en-US" b="1" dirty="0">
                <a:solidFill>
                  <a:srgbClr val="0000FF"/>
                </a:solidFill>
                <a:latin typeface="Times New Roman" panose="02020603050405020304" pitchFamily="18" charset="0"/>
                <a:cs typeface="Times New Roman" panose="02020603050405020304" pitchFamily="18" charset="0"/>
              </a:rPr>
              <a:t>Blue: &lt;10%, </a:t>
            </a:r>
            <a:r>
              <a:rPr lang="en-US" b="1" dirty="0">
                <a:solidFill>
                  <a:srgbClr val="00B050"/>
                </a:solidFill>
                <a:latin typeface="Times New Roman" panose="02020603050405020304" pitchFamily="18" charset="0"/>
                <a:cs typeface="Times New Roman" panose="02020603050405020304" pitchFamily="18" charset="0"/>
              </a:rPr>
              <a:t>Green: </a:t>
            </a:r>
            <a:r>
              <a:rPr lang="en-US" b="1" dirty="0" smtClean="0">
                <a:solidFill>
                  <a:srgbClr val="00B050"/>
                </a:solidFill>
                <a:latin typeface="Times New Roman" panose="02020603050405020304" pitchFamily="18" charset="0"/>
                <a:cs typeface="Times New Roman" panose="02020603050405020304" pitchFamily="18" charset="0"/>
              </a:rPr>
              <a:t>10-25%, </a:t>
            </a:r>
            <a:r>
              <a:rPr lang="en-US" b="1" dirty="0">
                <a:solidFill>
                  <a:srgbClr val="FF0000"/>
                </a:solidFill>
                <a:latin typeface="Times New Roman" panose="02020603050405020304" pitchFamily="18" charset="0"/>
                <a:cs typeface="Times New Roman" panose="02020603050405020304" pitchFamily="18" charset="0"/>
              </a:rPr>
              <a:t>Red: &gt;</a:t>
            </a:r>
            <a:r>
              <a:rPr lang="en-US" b="1" dirty="0" smtClean="0">
                <a:solidFill>
                  <a:srgbClr val="FF0000"/>
                </a:solidFill>
                <a:latin typeface="Times New Roman" panose="02020603050405020304" pitchFamily="18" charset="0"/>
                <a:cs typeface="Times New Roman" panose="02020603050405020304" pitchFamily="18" charset="0"/>
              </a:rPr>
              <a:t>25%</a:t>
            </a:r>
          </a:p>
          <a:p>
            <a:pPr algn="ctr"/>
            <a:r>
              <a:rPr lang="en-US" sz="1600" b="1" dirty="0" smtClean="0">
                <a:solidFill>
                  <a:srgbClr val="FF7C80"/>
                </a:solidFill>
                <a:latin typeface="Times New Roman" panose="02020603050405020304" pitchFamily="18" charset="0"/>
                <a:cs typeface="Times New Roman" panose="02020603050405020304" pitchFamily="18" charset="0"/>
              </a:rPr>
              <a:t>Pink: &lt;100 PA matches</a:t>
            </a:r>
          </a:p>
          <a:p>
            <a:pPr algn="ctr"/>
            <a:r>
              <a:rPr lang="en-US" sz="1600" b="1" dirty="0" smtClean="0">
                <a:solidFill>
                  <a:schemeClr val="accent6">
                    <a:lumMod val="75000"/>
                  </a:schemeClr>
                </a:solidFill>
                <a:latin typeface="Times New Roman" panose="02020603050405020304" pitchFamily="18" charset="0"/>
                <a:cs typeface="Times New Roman" panose="02020603050405020304" pitchFamily="18" charset="0"/>
              </a:rPr>
              <a:t>Orange: &lt;1000 PA matches</a:t>
            </a:r>
            <a:endParaRPr lang="en-US" sz="16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 name="Text Placeholder 6"/>
          <p:cNvSpPr>
            <a:spLocks noGrp="1"/>
          </p:cNvSpPr>
          <p:nvPr>
            <p:ph type="body" idx="1"/>
          </p:nvPr>
        </p:nvSpPr>
        <p:spPr>
          <a:xfrm>
            <a:off x="4752005" y="1219200"/>
            <a:ext cx="4135791" cy="838200"/>
          </a:xfrm>
        </p:spPr>
        <p:txBody>
          <a:bodyPr/>
          <a:lstStyle/>
          <a:p>
            <a:pPr algn="ctr"/>
            <a:r>
              <a:rPr lang="en-US" sz="2000" dirty="0" smtClean="0">
                <a:latin typeface="Times New Roman" panose="02020603050405020304" pitchFamily="18" charset="0"/>
                <a:cs typeface="Times New Roman" panose="02020603050405020304" pitchFamily="18" charset="0"/>
              </a:rPr>
              <a:t>Proton Scale Factors</a:t>
            </a:r>
          </a:p>
          <a:p>
            <a:pPr algn="ctr"/>
            <a:r>
              <a:rPr lang="en-US" sz="2000" dirty="0">
                <a:latin typeface="Times New Roman" panose="02020603050405020304" pitchFamily="18" charset="0"/>
                <a:cs typeface="Times New Roman" panose="02020603050405020304" pitchFamily="18" charset="0"/>
              </a:rPr>
              <a:t>September 1-October 31, 2024</a:t>
            </a:r>
          </a:p>
        </p:txBody>
      </p:sp>
      <p:sp>
        <p:nvSpPr>
          <p:cNvPr id="13" name="TextBox 12"/>
          <p:cNvSpPr txBox="1"/>
          <p:nvPr/>
        </p:nvSpPr>
        <p:spPr>
          <a:xfrm>
            <a:off x="4676273" y="4572000"/>
            <a:ext cx="4372267" cy="292388"/>
          </a:xfrm>
          <a:prstGeom prst="rect">
            <a:avLst/>
          </a:prstGeom>
          <a:solidFill>
            <a:schemeClr val="bg1"/>
          </a:solidFill>
        </p:spPr>
        <p:txBody>
          <a:bodyPr wrap="square" rtlCol="0">
            <a:spAutoFit/>
          </a:bodyPr>
          <a:lstStyle/>
          <a:p>
            <a:pPr algn="ctr"/>
            <a:r>
              <a:rPr lang="en-US" sz="1300" b="1" i="1" dirty="0" smtClean="0">
                <a:solidFill>
                  <a:srgbClr val="008000"/>
                </a:solidFill>
                <a:latin typeface="Times New Roman" panose="02020603050405020304" pitchFamily="18" charset="0"/>
                <a:cs typeface="Times New Roman" panose="02020603050405020304" pitchFamily="18" charset="0"/>
              </a:rPr>
              <a:t>Technique not applicable to solar proton channels P8-P11</a:t>
            </a:r>
            <a:endParaRPr lang="en-US" sz="1300" b="1" i="1" dirty="0">
              <a:solidFill>
                <a:srgbClr val="008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580022" y="4953000"/>
            <a:ext cx="4487778" cy="1384995"/>
          </a:xfrm>
          <a:prstGeom prst="rect">
            <a:avLst/>
          </a:prstGeom>
          <a:noFill/>
        </p:spPr>
        <p:txBody>
          <a:bodyPr wrap="square" rtlCol="0">
            <a:spAutoFit/>
          </a:bodyPr>
          <a:lstStyle/>
          <a:p>
            <a:pPr marL="182880" indent="-182880">
              <a:buFont typeface="Wingdings" panose="05000000000000000000" pitchFamily="2" charset="2"/>
              <a:buChar char="§"/>
            </a:pPr>
            <a:r>
              <a:rPr lang="en-US" sz="1400" b="1" dirty="0">
                <a:solidFill>
                  <a:schemeClr val="bg1"/>
                </a:solidFill>
                <a:latin typeface="Times New Roman" panose="02020603050405020304" pitchFamily="18" charset="0"/>
                <a:cs typeface="Times New Roman" panose="02020603050405020304" pitchFamily="18" charset="0"/>
              </a:rPr>
              <a:t>E</a:t>
            </a:r>
            <a:r>
              <a:rPr lang="en-US" sz="1400" b="1" dirty="0" smtClean="0">
                <a:solidFill>
                  <a:schemeClr val="bg1"/>
                </a:solidFill>
                <a:latin typeface="Times New Roman" panose="02020603050405020304" pitchFamily="18" charset="0"/>
                <a:cs typeface="Times New Roman" panose="02020603050405020304" pitchFamily="18" charset="0"/>
              </a:rPr>
              <a:t>lectron scale factors are mostly within the </a:t>
            </a:r>
            <a:r>
              <a:rPr lang="en-US" sz="1400" b="1" dirty="0" smtClean="0">
                <a:solidFill>
                  <a:srgbClr val="FFFF00"/>
                </a:solidFill>
                <a:latin typeface="Times New Roman" panose="02020603050405020304" pitchFamily="18" charset="0"/>
                <a:cs typeface="Times New Roman" panose="02020603050405020304" pitchFamily="18" charset="0"/>
              </a:rPr>
              <a:t>25%</a:t>
            </a:r>
            <a:r>
              <a:rPr lang="en-US" sz="1400" b="1" dirty="0" smtClean="0">
                <a:solidFill>
                  <a:schemeClr val="bg1"/>
                </a:solidFill>
                <a:latin typeface="Times New Roman" panose="02020603050405020304" pitchFamily="18" charset="0"/>
                <a:cs typeface="Times New Roman" panose="02020603050405020304" pitchFamily="18" charset="0"/>
              </a:rPr>
              <a:t> requirement. No pitch angle matches for E10 and very few for E11, due to lack of high fluxes.</a:t>
            </a:r>
          </a:p>
          <a:p>
            <a:pPr marL="182880" indent="-182880">
              <a:buFont typeface="Wingdings" panose="05000000000000000000" pitchFamily="2" charset="2"/>
              <a:buChar char="§"/>
            </a:pPr>
            <a:r>
              <a:rPr lang="en-US" sz="1400" b="1" dirty="0" smtClean="0">
                <a:solidFill>
                  <a:schemeClr val="bg1"/>
                </a:solidFill>
                <a:latin typeface="Times New Roman" panose="02020603050405020304" pitchFamily="18" charset="0"/>
                <a:cs typeface="Times New Roman" panose="02020603050405020304" pitchFamily="18" charset="0"/>
              </a:rPr>
              <a:t>Proton scale factors are within the </a:t>
            </a:r>
            <a:r>
              <a:rPr lang="en-US" sz="1400" b="1" dirty="0" smtClean="0">
                <a:solidFill>
                  <a:srgbClr val="FFFF00"/>
                </a:solidFill>
                <a:latin typeface="Times New Roman" panose="02020603050405020304" pitchFamily="18" charset="0"/>
                <a:cs typeface="Times New Roman" panose="02020603050405020304" pitchFamily="18" charset="0"/>
              </a:rPr>
              <a:t>25%</a:t>
            </a:r>
            <a:r>
              <a:rPr lang="en-US" sz="1400" b="1" dirty="0" smtClean="0">
                <a:solidFill>
                  <a:schemeClr val="bg1"/>
                </a:solidFill>
                <a:latin typeface="Times New Roman" panose="02020603050405020304" pitchFamily="18" charset="0"/>
                <a:cs typeface="Times New Roman" panose="02020603050405020304" pitchFamily="18" charset="0"/>
              </a:rPr>
              <a:t> requirement for PTel1, but quite high for PTels 3-5. This is a recurring feature in the performed PLPTs.</a:t>
            </a:r>
          </a:p>
        </p:txBody>
      </p:sp>
      <p:sp>
        <p:nvSpPr>
          <p:cNvPr id="20" name="Footer Placeholder 5"/>
          <p:cNvSpPr txBox="1">
            <a:spLocks/>
          </p:cNvSpPr>
          <p:nvPr/>
        </p:nvSpPr>
        <p:spPr>
          <a:xfrm>
            <a:off x="1287379" y="63246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graphicFrame>
        <p:nvGraphicFramePr>
          <p:cNvPr id="3" name="Table 2"/>
          <p:cNvGraphicFramePr>
            <a:graphicFrameLocks noGrp="1"/>
          </p:cNvGraphicFramePr>
          <p:nvPr>
            <p:extLst>
              <p:ext uri="{D42A27DB-BD31-4B8C-83A1-F6EECF244321}">
                <p14:modId xmlns:p14="http://schemas.microsoft.com/office/powerpoint/2010/main" val="1917637686"/>
              </p:ext>
            </p:extLst>
          </p:nvPr>
        </p:nvGraphicFramePr>
        <p:xfrm>
          <a:off x="76200" y="2121365"/>
          <a:ext cx="4503823" cy="3189490"/>
        </p:xfrm>
        <a:graphic>
          <a:graphicData uri="http://schemas.openxmlformats.org/drawingml/2006/table">
            <a:tbl>
              <a:tblPr>
                <a:tableStyleId>{5C22544A-7EE6-4342-B048-85BDC9FD1C3A}</a:tableStyleId>
              </a:tblPr>
              <a:tblGrid>
                <a:gridCol w="609600"/>
                <a:gridCol w="838200"/>
                <a:gridCol w="609600"/>
                <a:gridCol w="609600"/>
                <a:gridCol w="609600"/>
                <a:gridCol w="609600"/>
                <a:gridCol w="617623"/>
              </a:tblGrid>
              <a:tr h="481370">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Energy band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Count threshold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T1</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T2</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T3</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T4</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T5</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42999">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E1</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1.104</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0.851</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1.037</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0.969</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42999">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E2</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1.069</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0.882</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1.018</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1.122</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42999">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E3</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0.883</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0.773</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0.751</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0.967</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42999">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E4</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0.996</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0.877</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1.022</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0.977</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42999">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E5</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1.026</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0.963</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1.037</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0.940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42999">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E6</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1.082</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0.823</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0.988</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1.175</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r>
              <a:tr h="242999">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E7</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1.047</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0.989</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0.960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0.841</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r>
              <a:tr h="242999">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E8</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0.968</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1.064</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1.011</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0.955</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r>
              <a:tr h="242999">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E9</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1.058</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1.043</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1.136</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0.960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42999">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E10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00FF"/>
                        </a:solidFill>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42999">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E11</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0.957</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0.603</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1.157</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1.000</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35916891"/>
              </p:ext>
            </p:extLst>
          </p:nvPr>
        </p:nvGraphicFramePr>
        <p:xfrm>
          <a:off x="4676272" y="2121364"/>
          <a:ext cx="4372269" cy="2348705"/>
        </p:xfrm>
        <a:graphic>
          <a:graphicData uri="http://schemas.openxmlformats.org/drawingml/2006/table">
            <a:tbl>
              <a:tblPr>
                <a:tableStyleId>{5C22544A-7EE6-4342-B048-85BDC9FD1C3A}</a:tableStyleId>
              </a:tblPr>
              <a:tblGrid>
                <a:gridCol w="581528"/>
                <a:gridCol w="838200"/>
                <a:gridCol w="533400"/>
                <a:gridCol w="609600"/>
                <a:gridCol w="609600"/>
                <a:gridCol w="609600"/>
                <a:gridCol w="590341"/>
              </a:tblGrid>
              <a:tr h="518366">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Energy band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Count threshold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T1</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T2</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T3</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T4</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T5</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61477">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P1</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0.784</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2.962</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solidFill>
                            <a:srgbClr val="FF0000"/>
                          </a:solidFill>
                          <a:effectLst/>
                          <a:latin typeface="Times New Roman" panose="02020603050405020304" pitchFamily="18" charset="0"/>
                          <a:cs typeface="Times New Roman" panose="02020603050405020304" pitchFamily="18" charset="0"/>
                        </a:rPr>
                        <a:t>1.535</a:t>
                      </a: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solidFill>
                            <a:srgbClr val="FF0000"/>
                          </a:solidFill>
                          <a:effectLst/>
                          <a:latin typeface="Times New Roman" panose="02020603050405020304" pitchFamily="18" charset="0"/>
                          <a:cs typeface="Times New Roman" panose="02020603050405020304" pitchFamily="18" charset="0"/>
                        </a:rPr>
                        <a:t>1.336</a:t>
                      </a: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61477">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P2</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1.121</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1.788</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400" b="1" u="none" strike="noStrike">
                          <a:solidFill>
                            <a:srgbClr val="FF0000"/>
                          </a:solidFill>
                          <a:effectLst/>
                          <a:latin typeface="Times New Roman" panose="02020603050405020304" pitchFamily="18" charset="0"/>
                          <a:cs typeface="Times New Roman" panose="02020603050405020304" pitchFamily="18" charset="0"/>
                        </a:rPr>
                        <a:t>1.701</a:t>
                      </a: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solidFill>
                            <a:srgbClr val="FF0000"/>
                          </a:solidFill>
                          <a:effectLst/>
                          <a:latin typeface="Times New Roman" panose="02020603050405020304" pitchFamily="18" charset="0"/>
                          <a:cs typeface="Times New Roman" panose="02020603050405020304" pitchFamily="18" charset="0"/>
                        </a:rPr>
                        <a:t>1.838</a:t>
                      </a: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61477">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P3</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1.091</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1.791</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u="none" strike="noStrike">
                          <a:solidFill>
                            <a:srgbClr val="FF0000"/>
                          </a:solidFill>
                          <a:effectLst/>
                          <a:latin typeface="Times New Roman" panose="02020603050405020304" pitchFamily="18" charset="0"/>
                          <a:cs typeface="Times New Roman" panose="02020603050405020304" pitchFamily="18" charset="0"/>
                        </a:rPr>
                        <a:t>1.611</a:t>
                      </a: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solidFill>
                            <a:srgbClr val="FF0000"/>
                          </a:solidFill>
                          <a:effectLst/>
                          <a:latin typeface="Times New Roman" panose="02020603050405020304" pitchFamily="18" charset="0"/>
                          <a:cs typeface="Times New Roman" panose="02020603050405020304" pitchFamily="18" charset="0"/>
                        </a:rPr>
                        <a:t>1.486</a:t>
                      </a: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61477">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P4</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1.189</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1.850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u="none" strike="noStrike">
                          <a:solidFill>
                            <a:srgbClr val="FF0000"/>
                          </a:solidFill>
                          <a:effectLst/>
                          <a:latin typeface="Times New Roman" panose="02020603050405020304" pitchFamily="18" charset="0"/>
                          <a:cs typeface="Times New Roman" panose="02020603050405020304" pitchFamily="18" charset="0"/>
                        </a:rPr>
                        <a:t>1.937</a:t>
                      </a: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1.678</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r>
              <a:tr h="261477">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P5</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B050"/>
                          </a:solidFill>
                          <a:effectLst/>
                          <a:latin typeface="Times New Roman" panose="02020603050405020304" pitchFamily="18" charset="0"/>
                          <a:cs typeface="Times New Roman" panose="02020603050405020304" pitchFamily="18" charset="0"/>
                        </a:rPr>
                        <a:t>1.239</a:t>
                      </a:r>
                      <a:endParaRPr lang="en-US" sz="1400" b="1" i="0" u="none" strike="noStrike" dirty="0">
                        <a:solidFill>
                          <a:srgbClr val="00B05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1.968</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1.909</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solidFill>
                            <a:srgbClr val="FF0000"/>
                          </a:solidFill>
                          <a:effectLst/>
                          <a:latin typeface="Times New Roman" panose="02020603050405020304" pitchFamily="18" charset="0"/>
                          <a:cs typeface="Times New Roman" panose="02020603050405020304" pitchFamily="18" charset="0"/>
                        </a:rPr>
                        <a:t>1.835</a:t>
                      </a: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61477">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P6</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0.992</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1.502</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u="none" strike="noStrike">
                          <a:solidFill>
                            <a:srgbClr val="FF0000"/>
                          </a:solidFill>
                          <a:effectLst/>
                          <a:latin typeface="Times New Roman" panose="02020603050405020304" pitchFamily="18" charset="0"/>
                          <a:cs typeface="Times New Roman" panose="02020603050405020304" pitchFamily="18" charset="0"/>
                        </a:rPr>
                        <a:t>1.865</a:t>
                      </a: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solidFill>
                            <a:srgbClr val="FF0000"/>
                          </a:solidFill>
                          <a:effectLst/>
                          <a:latin typeface="Times New Roman" panose="02020603050405020304" pitchFamily="18" charset="0"/>
                          <a:cs typeface="Times New Roman" panose="02020603050405020304" pitchFamily="18" charset="0"/>
                        </a:rPr>
                        <a:t>1.791</a:t>
                      </a:r>
                      <a:endParaRPr lang="en-US" sz="1400" b="1" i="0" u="none" strike="noStrike">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61477">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P7</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100/min</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0000FF"/>
                          </a:solidFill>
                          <a:effectLst/>
                          <a:latin typeface="Times New Roman" panose="02020603050405020304" pitchFamily="18" charset="0"/>
                          <a:cs typeface="Times New Roman" panose="02020603050405020304" pitchFamily="18" charset="0"/>
                        </a:rPr>
                        <a:t>1.011</a:t>
                      </a:r>
                      <a:endParaRPr lang="en-US" sz="1400" b="1" i="0" u="none" strike="noStrike" dirty="0">
                        <a:solidFill>
                          <a:srgbClr val="0000FF"/>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1.000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1.877</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1.974</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1.991</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3810" marR="3810" marT="381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r>
            </a:tbl>
          </a:graphicData>
        </a:graphic>
      </p:graphicFrame>
      <p:sp>
        <p:nvSpPr>
          <p:cNvPr id="16" name="Rounded Rectangle 15"/>
          <p:cNvSpPr/>
          <p:nvPr/>
        </p:nvSpPr>
        <p:spPr>
          <a:xfrm>
            <a:off x="7086600" y="923578"/>
            <a:ext cx="1828800"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Partial 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615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790" y="203199"/>
            <a:ext cx="4732421" cy="914401"/>
          </a:xfrm>
        </p:spPr>
        <p:txBody>
          <a:bodyPr/>
          <a:lstStyle/>
          <a:p>
            <a:r>
              <a:rPr lang="en-US" sz="4000" b="1" dirty="0">
                <a:solidFill>
                  <a:srgbClr val="FFFF00"/>
                </a:solidFill>
                <a:latin typeface="Times New Roman" panose="02020603050405020304" pitchFamily="18" charset="0"/>
                <a:cs typeface="Times New Roman" panose="02020603050405020304" pitchFamily="18" charset="0"/>
              </a:rPr>
              <a:t>GOES-R </a:t>
            </a:r>
            <a:r>
              <a:rPr lang="en-US" sz="4000" b="1" dirty="0" smtClean="0">
                <a:solidFill>
                  <a:srgbClr val="FFFF00"/>
                </a:solidFill>
                <a:latin typeface="Times New Roman" panose="02020603050405020304" pitchFamily="18" charset="0"/>
                <a:cs typeface="Times New Roman" panose="02020603050405020304" pitchFamily="18" charset="0"/>
              </a:rPr>
              <a:t>Program</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4000" y="1193799"/>
            <a:ext cx="8681454" cy="5426078"/>
          </a:xfrm>
        </p:spPr>
        <p:txBody>
          <a:bodyPr>
            <a:noAutofit/>
          </a:bodyPr>
          <a:lstStyle/>
          <a:p>
            <a:pPr>
              <a:buFont typeface="Arial" panose="020B0604020202020204" pitchFamily="34" charset="0"/>
              <a:buChar char="•"/>
            </a:pPr>
            <a:r>
              <a:rPr lang="en-US" sz="2400" b="1" dirty="0">
                <a:solidFill>
                  <a:srgbClr val="FFFF00"/>
                </a:solidFill>
                <a:latin typeface="Times New Roman" panose="02020603050405020304" pitchFamily="18" charset="0"/>
                <a:cs typeface="Times New Roman" panose="02020603050405020304" pitchFamily="18" charset="0"/>
              </a:rPr>
              <a:t>Satellites launched to date:</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GOES-16 (R): launched 19 November 2016</a:t>
            </a:r>
          </a:p>
          <a:p>
            <a:pPr lvl="2"/>
            <a:r>
              <a:rPr lang="en-US" sz="1800" b="1" dirty="0" smtClean="0">
                <a:latin typeface="Times New Roman" panose="02020603050405020304" pitchFamily="18" charset="0"/>
                <a:cs typeface="Times New Roman" panose="02020603050405020304" pitchFamily="18" charset="0"/>
              </a:rPr>
              <a:t>GOES-East </a:t>
            </a:r>
            <a:r>
              <a:rPr lang="en-US" sz="1800" b="1" dirty="0">
                <a:latin typeface="Times New Roman" panose="02020603050405020304" pitchFamily="18" charset="0"/>
                <a:cs typeface="Times New Roman" panose="02020603050405020304" pitchFamily="18" charset="0"/>
              </a:rPr>
              <a:t>(75.2ºW) since 18 December 2017</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GOES-17 (S): launched 01 March 2018</a:t>
            </a:r>
          </a:p>
          <a:p>
            <a:pPr lvl="2"/>
            <a:r>
              <a:rPr lang="en-US" sz="1800" b="1" dirty="0" smtClean="0">
                <a:latin typeface="Times New Roman" panose="02020603050405020304" pitchFamily="18" charset="0"/>
                <a:cs typeface="Times New Roman" panose="02020603050405020304" pitchFamily="18" charset="0"/>
              </a:rPr>
              <a:t>In storage </a:t>
            </a:r>
            <a:r>
              <a:rPr lang="en-US" sz="1800" b="1" dirty="0">
                <a:latin typeface="Times New Roman" panose="02020603050405020304" pitchFamily="18" charset="0"/>
                <a:cs typeface="Times New Roman" panose="02020603050405020304" pitchFamily="18" charset="0"/>
              </a:rPr>
              <a:t>(</a:t>
            </a:r>
            <a:r>
              <a:rPr lang="en-US" sz="1800" b="1" dirty="0" smtClean="0">
                <a:latin typeface="Times New Roman" panose="02020603050405020304" pitchFamily="18" charset="0"/>
                <a:cs typeface="Times New Roman" panose="02020603050405020304" pitchFamily="18" charset="0"/>
              </a:rPr>
              <a:t>104.7ºW</a:t>
            </a:r>
            <a:r>
              <a:rPr lang="en-US" sz="1800" b="1" dirty="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since 14 March 2023</a:t>
            </a:r>
          </a:p>
          <a:p>
            <a:pPr lvl="2"/>
            <a:r>
              <a:rPr lang="en-US" sz="1800" b="1" dirty="0" smtClean="0">
                <a:latin typeface="Times New Roman" panose="02020603050405020304" pitchFamily="18" charset="0"/>
                <a:cs typeface="Times New Roman" panose="02020603050405020304" pitchFamily="18" charset="0"/>
              </a:rPr>
              <a:t>Was </a:t>
            </a:r>
            <a:r>
              <a:rPr lang="en-US" sz="1800" b="1" dirty="0">
                <a:latin typeface="Times New Roman" panose="02020603050405020304" pitchFamily="18" charset="0"/>
                <a:cs typeface="Times New Roman" panose="02020603050405020304" pitchFamily="18" charset="0"/>
              </a:rPr>
              <a:t>GOES-West (137.2ºW) </a:t>
            </a:r>
            <a:r>
              <a:rPr lang="en-US" sz="1800" b="1" dirty="0" smtClean="0">
                <a:latin typeface="Times New Roman" panose="02020603050405020304" pitchFamily="18" charset="0"/>
                <a:cs typeface="Times New Roman" panose="02020603050405020304" pitchFamily="18" charset="0"/>
              </a:rPr>
              <a:t>from </a:t>
            </a:r>
            <a:r>
              <a:rPr lang="en-US" sz="1800" b="1" dirty="0">
                <a:latin typeface="Times New Roman" panose="02020603050405020304" pitchFamily="18" charset="0"/>
                <a:cs typeface="Times New Roman" panose="02020603050405020304" pitchFamily="18" charset="0"/>
              </a:rPr>
              <a:t>12 February </a:t>
            </a:r>
            <a:r>
              <a:rPr lang="en-US" sz="1800" b="1" dirty="0" smtClean="0">
                <a:latin typeface="Times New Roman" panose="02020603050405020304" pitchFamily="18" charset="0"/>
                <a:cs typeface="Times New Roman" panose="02020603050405020304" pitchFamily="18" charset="0"/>
              </a:rPr>
              <a:t>2019</a:t>
            </a:r>
          </a:p>
          <a:p>
            <a:pPr marL="914400" lvl="2" indent="0">
              <a:buNone/>
            </a:pPr>
            <a:r>
              <a:rPr lang="en-US" sz="1800" b="1" dirty="0" smtClean="0">
                <a:latin typeface="Times New Roman" panose="02020603050405020304" pitchFamily="18" charset="0"/>
                <a:cs typeface="Times New Roman" panose="02020603050405020304" pitchFamily="18" charset="0"/>
              </a:rPr>
              <a:t>to 4 January 2023</a:t>
            </a:r>
            <a:endParaRPr lang="en-US" sz="1800" b="1"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GOES-18 (T): launched 01 March 2022</a:t>
            </a:r>
          </a:p>
          <a:p>
            <a:pPr lvl="2"/>
            <a:r>
              <a:rPr lang="en-US" sz="1800" b="1" dirty="0" smtClean="0">
                <a:latin typeface="Times New Roman" panose="02020603050405020304" pitchFamily="18" charset="0"/>
                <a:cs typeface="Times New Roman" panose="02020603050405020304" pitchFamily="18" charset="0"/>
              </a:rPr>
              <a:t>GOES-West (137ºW) since 4 January 2023</a:t>
            </a:r>
          </a:p>
          <a:p>
            <a:pPr lvl="1">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GOES-19 (U): </a:t>
            </a:r>
            <a:r>
              <a:rPr lang="en-US" sz="2000" b="1" dirty="0">
                <a:latin typeface="Times New Roman" panose="02020603050405020304" pitchFamily="18" charset="0"/>
                <a:cs typeface="Times New Roman" panose="02020603050405020304" pitchFamily="18" charset="0"/>
              </a:rPr>
              <a:t>launched </a:t>
            </a:r>
            <a:r>
              <a:rPr lang="en-US" sz="2000" b="1" dirty="0" smtClean="0">
                <a:latin typeface="Times New Roman" panose="02020603050405020304" pitchFamily="18" charset="0"/>
                <a:cs typeface="Times New Roman" panose="02020603050405020304" pitchFamily="18" charset="0"/>
              </a:rPr>
              <a:t>25 June 2024</a:t>
            </a:r>
            <a:endParaRPr lang="en-US" sz="2000" b="1" dirty="0">
              <a:latin typeface="Times New Roman" panose="02020603050405020304" pitchFamily="18" charset="0"/>
              <a:cs typeface="Times New Roman" panose="02020603050405020304" pitchFamily="18" charset="0"/>
            </a:endParaRPr>
          </a:p>
          <a:p>
            <a:pPr lvl="2"/>
            <a:r>
              <a:rPr lang="en-US" sz="1800" b="1" dirty="0">
                <a:latin typeface="Times New Roman" panose="02020603050405020304" pitchFamily="18" charset="0"/>
                <a:cs typeface="Times New Roman" panose="02020603050405020304" pitchFamily="18" charset="0"/>
              </a:rPr>
              <a:t>Currently undergoing </a:t>
            </a:r>
            <a:r>
              <a:rPr lang="en-US" sz="1800" b="1" dirty="0" smtClean="0">
                <a:latin typeface="Times New Roman" panose="02020603050405020304" pitchFamily="18" charset="0"/>
                <a:cs typeface="Times New Roman" panose="02020603050405020304" pitchFamily="18" charset="0"/>
              </a:rPr>
              <a:t>post-launch tests </a:t>
            </a:r>
            <a:r>
              <a:rPr lang="en-US" sz="1800" b="1" dirty="0">
                <a:latin typeface="Times New Roman" panose="02020603050405020304" pitchFamily="18" charset="0"/>
                <a:cs typeface="Times New Roman" panose="02020603050405020304" pitchFamily="18" charset="0"/>
              </a:rPr>
              <a:t>(</a:t>
            </a:r>
            <a:r>
              <a:rPr lang="en-US" sz="1800" b="1" dirty="0" smtClean="0">
                <a:latin typeface="Times New Roman" panose="02020603050405020304" pitchFamily="18" charset="0"/>
                <a:cs typeface="Times New Roman" panose="02020603050405020304" pitchFamily="18" charset="0"/>
              </a:rPr>
              <a:t>89.5ºW)</a:t>
            </a:r>
            <a:endParaRPr lang="en-US" sz="1800" b="1" dirty="0">
              <a:latin typeface="Times New Roman" panose="02020603050405020304" pitchFamily="18" charset="0"/>
              <a:cs typeface="Times New Roman" panose="02020603050405020304" pitchFamily="18" charset="0"/>
            </a:endParaRPr>
          </a:p>
          <a:p>
            <a:pPr lvl="2"/>
            <a:r>
              <a:rPr lang="en-US" sz="1800" b="1" dirty="0" smtClean="0">
                <a:latin typeface="Times New Roman" panose="02020603050405020304" pitchFamily="18" charset="0"/>
                <a:cs typeface="Times New Roman" panose="02020603050405020304" pitchFamily="18" charset="0"/>
              </a:rPr>
              <a:t>Will replace GOES-16 as GOES-East on </a:t>
            </a:r>
            <a:r>
              <a:rPr lang="en-US" sz="1800" b="1" dirty="0">
                <a:latin typeface="Times New Roman" panose="02020603050405020304" pitchFamily="18" charset="0"/>
                <a:cs typeface="Times New Roman" panose="02020603050405020304" pitchFamily="18" charset="0"/>
              </a:rPr>
              <a:t>A</a:t>
            </a:r>
            <a:r>
              <a:rPr lang="en-US" sz="1800" b="1" dirty="0" smtClean="0">
                <a:latin typeface="Times New Roman" panose="02020603050405020304" pitchFamily="18" charset="0"/>
                <a:cs typeface="Times New Roman" panose="02020603050405020304" pitchFamily="18" charset="0"/>
              </a:rPr>
              <a:t>pril 4, </a:t>
            </a:r>
            <a:r>
              <a:rPr lang="en-US" sz="1800" b="1" dirty="0">
                <a:latin typeface="Times New Roman" panose="02020603050405020304" pitchFamily="18" charset="0"/>
                <a:cs typeface="Times New Roman" panose="02020603050405020304" pitchFamily="18" charset="0"/>
              </a:rPr>
              <a:t>2025 (75.2ºW)</a:t>
            </a:r>
          </a:p>
          <a:p>
            <a:pPr>
              <a:buFont typeface="Arial" panose="020B0604020202020204" pitchFamily="34" charset="0"/>
              <a:buChar char="•"/>
            </a:pPr>
            <a:r>
              <a:rPr lang="en-US" sz="2400" b="1" dirty="0">
                <a:solidFill>
                  <a:srgbClr val="FFFF00"/>
                </a:solidFill>
                <a:latin typeface="Times New Roman" panose="02020603050405020304" pitchFamily="18" charset="0"/>
                <a:cs typeface="Times New Roman" panose="02020603050405020304" pitchFamily="18" charset="0"/>
              </a:rPr>
              <a:t>Each GOES-R-series observatory carries a Space Environment In-Situ Suite (SEISS)</a:t>
            </a:r>
          </a:p>
          <a:p>
            <a:pPr lvl="1">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GOES-19 </a:t>
            </a:r>
            <a:r>
              <a:rPr lang="en-US" sz="2000" b="1" dirty="0">
                <a:latin typeface="Times New Roman" panose="02020603050405020304" pitchFamily="18" charset="0"/>
                <a:cs typeface="Times New Roman" panose="02020603050405020304" pitchFamily="18" charset="0"/>
              </a:rPr>
              <a:t>SEISS </a:t>
            </a:r>
            <a:r>
              <a:rPr lang="en-US" sz="2000" b="1" dirty="0" smtClean="0">
                <a:latin typeface="Times New Roman" panose="02020603050405020304" pitchFamily="18" charset="0"/>
                <a:cs typeface="Times New Roman" panose="02020603050405020304" pitchFamily="18" charset="0"/>
              </a:rPr>
              <a:t>was turned </a:t>
            </a:r>
            <a:r>
              <a:rPr lang="en-US" sz="2000" b="1" dirty="0">
                <a:latin typeface="Times New Roman" panose="02020603050405020304" pitchFamily="18" charset="0"/>
                <a:cs typeface="Times New Roman" panose="02020603050405020304" pitchFamily="18" charset="0"/>
              </a:rPr>
              <a:t>on </a:t>
            </a:r>
            <a:r>
              <a:rPr lang="en-US" sz="2000" b="1" dirty="0" err="1" smtClean="0">
                <a:latin typeface="Times New Roman" panose="02020603050405020304" pitchFamily="18" charset="0"/>
                <a:cs typeface="Times New Roman" panose="02020603050405020304" pitchFamily="18" charset="0"/>
              </a:rPr>
              <a:t>on</a:t>
            </a:r>
            <a:r>
              <a:rPr lang="en-US" sz="2000" b="1" dirty="0" smtClean="0">
                <a:latin typeface="Times New Roman" panose="02020603050405020304" pitchFamily="18" charset="0"/>
                <a:cs typeface="Times New Roman" panose="02020603050405020304" pitchFamily="18" charset="0"/>
              </a:rPr>
              <a:t> 22 August 2024</a:t>
            </a:r>
            <a:endParaRPr lang="en-US" sz="2000" b="1"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sz="2400" b="1" dirty="0" smtClean="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3</a:t>
            </a:fld>
            <a:endParaRPr lang="en-US" altLang="en-US" dirty="0"/>
          </a:p>
        </p:txBody>
      </p:sp>
    </p:spTree>
    <p:extLst>
      <p:ext uri="{BB962C8B-B14F-4D97-AF65-F5344CB8AC3E}">
        <p14:creationId xmlns:p14="http://schemas.microsoft.com/office/powerpoint/2010/main" val="3728028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371600"/>
            <a:ext cx="8458200" cy="4876800"/>
          </a:xfrm>
        </p:spPr>
        <p:txBody>
          <a:bodyPr/>
          <a:lstStyle/>
          <a:p>
            <a:pPr marL="457200" indent="-457200">
              <a:buFont typeface="Wingdings" panose="05000000000000000000" pitchFamily="2" charset="2"/>
              <a:buChar char="q"/>
            </a:pPr>
            <a:r>
              <a:rPr lang="en-US" sz="2400" b="1" dirty="0" smtClean="0">
                <a:latin typeface="Times New Roman" panose="02020603050405020304" pitchFamily="18" charset="0"/>
                <a:cs typeface="Times New Roman" panose="02020603050405020304" pitchFamily="18" charset="0"/>
              </a:rPr>
              <a:t>Found Telescope Pitch </a:t>
            </a:r>
            <a:r>
              <a:rPr lang="en-US" sz="2400" b="1" dirty="0">
                <a:latin typeface="Times New Roman" panose="02020603050405020304" pitchFamily="18" charset="0"/>
                <a:cs typeface="Times New Roman" panose="02020603050405020304" pitchFamily="18" charset="0"/>
              </a:rPr>
              <a:t>A</a:t>
            </a:r>
            <a:r>
              <a:rPr lang="en-US" sz="2400" b="1" dirty="0" smtClean="0">
                <a:latin typeface="Times New Roman" panose="02020603050405020304" pitchFamily="18" charset="0"/>
                <a:cs typeface="Times New Roman" panose="02020603050405020304" pitchFamily="18" charset="0"/>
              </a:rPr>
              <a:t>ngle matches</a:t>
            </a:r>
          </a:p>
          <a:p>
            <a:pPr marL="457200" indent="-457200">
              <a:buFont typeface="Wingdings" panose="05000000000000000000" pitchFamily="2" charset="2"/>
              <a:buChar char="q"/>
            </a:pPr>
            <a:r>
              <a:rPr lang="en-US" sz="2400" b="1" dirty="0" smtClean="0">
                <a:solidFill>
                  <a:srgbClr val="FFFF00"/>
                </a:solidFill>
                <a:latin typeface="Times New Roman" panose="02020603050405020304" pitchFamily="18" charset="0"/>
                <a:cs typeface="Times New Roman" panose="02020603050405020304" pitchFamily="18" charset="0"/>
              </a:rPr>
              <a:t>Used the technique </a:t>
            </a:r>
            <a:r>
              <a:rPr lang="en-US" sz="2400" b="1" dirty="0">
                <a:solidFill>
                  <a:srgbClr val="FFFF00"/>
                </a:solidFill>
                <a:latin typeface="Times New Roman" panose="02020603050405020304" pitchFamily="18" charset="0"/>
                <a:cs typeface="Times New Roman" panose="02020603050405020304" pitchFamily="18" charset="0"/>
              </a:rPr>
              <a:t>of </a:t>
            </a:r>
            <a:r>
              <a:rPr lang="en-US" sz="2400" b="1" dirty="0" smtClean="0">
                <a:solidFill>
                  <a:srgbClr val="FFFF00"/>
                </a:solidFill>
                <a:latin typeface="Times New Roman" panose="02020603050405020304" pitchFamily="18" charset="0"/>
                <a:cs typeface="Times New Roman" panose="02020603050405020304" pitchFamily="18" charset="0"/>
              </a:rPr>
              <a:t>Rowland and Weigel </a:t>
            </a:r>
            <a:r>
              <a:rPr lang="en-US" sz="2400" b="1" dirty="0">
                <a:solidFill>
                  <a:srgbClr val="FFFF00"/>
                </a:solidFill>
                <a:latin typeface="Times New Roman" panose="02020603050405020304" pitchFamily="18" charset="0"/>
                <a:cs typeface="Times New Roman" panose="02020603050405020304" pitchFamily="18" charset="0"/>
              </a:rPr>
              <a:t>(2012</a:t>
            </a:r>
            <a:r>
              <a:rPr lang="en-US" sz="2400" b="1" dirty="0" smtClean="0">
                <a:solidFill>
                  <a:srgbClr val="FFFF00"/>
                </a:solidFill>
                <a:latin typeface="Times New Roman" panose="02020603050405020304" pitchFamily="18" charset="0"/>
                <a:cs typeface="Times New Roman" panose="02020603050405020304" pitchFamily="18" charset="0"/>
              </a:rPr>
              <a:t>) to calculate scale factors for all energies and telescopes </a:t>
            </a:r>
          </a:p>
          <a:p>
            <a:pPr marL="457200" indent="-457200">
              <a:buFont typeface="Wingdings" panose="05000000000000000000" pitchFamily="2" charset="2"/>
              <a:buChar char="q"/>
            </a:pPr>
            <a:r>
              <a:rPr lang="en-US" sz="2400" b="1" dirty="0" smtClean="0">
                <a:latin typeface="Times New Roman" panose="02020603050405020304" pitchFamily="18" charset="0"/>
                <a:cs typeface="Times New Roman" panose="02020603050405020304" pitchFamily="18" charset="0"/>
              </a:rPr>
              <a:t>The electron scale factors are mostly &lt; 25%, the telescopes agree within 25% accuracy</a:t>
            </a:r>
          </a:p>
          <a:p>
            <a:pPr marL="731520" lvl="1" indent="-27432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No </a:t>
            </a:r>
            <a:r>
              <a:rPr lang="en-US" sz="2000" b="1" dirty="0">
                <a:latin typeface="Times New Roman" panose="02020603050405020304" pitchFamily="18" charset="0"/>
                <a:cs typeface="Times New Roman" panose="02020603050405020304" pitchFamily="18" charset="0"/>
              </a:rPr>
              <a:t>pitch angle matches for E10 and very few for E11, due to lack of </a:t>
            </a:r>
            <a:r>
              <a:rPr lang="en-US" sz="2000" b="1" dirty="0" smtClean="0">
                <a:latin typeface="Times New Roman" panose="02020603050405020304" pitchFamily="18" charset="0"/>
                <a:cs typeface="Times New Roman" panose="02020603050405020304" pitchFamily="18" charset="0"/>
              </a:rPr>
              <a:t>high </a:t>
            </a:r>
            <a:r>
              <a:rPr lang="en-US" sz="2000" b="1" dirty="0">
                <a:latin typeface="Times New Roman" panose="02020603050405020304" pitchFamily="18" charset="0"/>
                <a:cs typeface="Times New Roman" panose="02020603050405020304" pitchFamily="18" charset="0"/>
              </a:rPr>
              <a:t>fluxes</a:t>
            </a:r>
            <a:r>
              <a:rPr lang="en-US" sz="2000" b="1" dirty="0" smtClean="0">
                <a:latin typeface="Times New Roman" panose="02020603050405020304" pitchFamily="18" charset="0"/>
                <a:cs typeface="Times New Roman" panose="02020603050405020304" pitchFamily="18" charset="0"/>
              </a:rPr>
              <a:t>. Will revisit at Full Validation.</a:t>
            </a:r>
          </a:p>
          <a:p>
            <a:pPr marL="457200" indent="-457200">
              <a:buFont typeface="Wingdings" panose="05000000000000000000" pitchFamily="2" charset="2"/>
              <a:buChar char="q"/>
            </a:pPr>
            <a:r>
              <a:rPr lang="en-US" sz="2400" b="1" dirty="0" smtClean="0">
                <a:solidFill>
                  <a:srgbClr val="FFFF00"/>
                </a:solidFill>
                <a:latin typeface="Times New Roman" panose="02020603050405020304" pitchFamily="18" charset="0"/>
                <a:cs typeface="Times New Roman" panose="02020603050405020304" pitchFamily="18" charset="0"/>
              </a:rPr>
              <a:t>The proton </a:t>
            </a:r>
            <a:r>
              <a:rPr lang="en-US" sz="2400" b="1" dirty="0">
                <a:solidFill>
                  <a:srgbClr val="FFFF00"/>
                </a:solidFill>
                <a:latin typeface="Times New Roman" panose="02020603050405020304" pitchFamily="18" charset="0"/>
                <a:cs typeface="Times New Roman" panose="02020603050405020304" pitchFamily="18" charset="0"/>
              </a:rPr>
              <a:t>scale factors are within the 25% requirement for </a:t>
            </a:r>
            <a:r>
              <a:rPr lang="en-US" sz="2400" b="1" dirty="0" smtClean="0">
                <a:solidFill>
                  <a:srgbClr val="FFFF00"/>
                </a:solidFill>
                <a:latin typeface="Times New Roman" panose="02020603050405020304" pitchFamily="18" charset="0"/>
                <a:cs typeface="Times New Roman" panose="02020603050405020304" pitchFamily="18" charset="0"/>
              </a:rPr>
              <a:t>PTel1. PTels </a:t>
            </a:r>
            <a:r>
              <a:rPr lang="en-US" sz="2400" b="1" dirty="0">
                <a:solidFill>
                  <a:srgbClr val="FFFF00"/>
                </a:solidFill>
                <a:latin typeface="Times New Roman" panose="02020603050405020304" pitchFamily="18" charset="0"/>
                <a:cs typeface="Times New Roman" panose="02020603050405020304" pitchFamily="18" charset="0"/>
              </a:rPr>
              <a:t>3-5 show quite high scale factors, in a different family from PTels 1-2</a:t>
            </a:r>
            <a:r>
              <a:rPr lang="en-US" sz="2400" b="1" dirty="0" smtClean="0">
                <a:solidFill>
                  <a:srgbClr val="FFFF00"/>
                </a:solidFill>
                <a:latin typeface="Times New Roman" panose="02020603050405020304" pitchFamily="18" charset="0"/>
                <a:cs typeface="Times New Roman" panose="02020603050405020304" pitchFamily="18" charset="0"/>
              </a:rPr>
              <a:t>. NCEI will continue to investigate, with the help of ATC.</a:t>
            </a:r>
          </a:p>
          <a:p>
            <a:pPr marL="457200" indent="-457200">
              <a:buFont typeface="Wingdings" panose="05000000000000000000" pitchFamily="2" charset="2"/>
              <a:buChar char="q"/>
            </a:pPr>
            <a:r>
              <a:rPr lang="en-US" sz="2400" b="1" dirty="0" smtClean="0">
                <a:latin typeface="Times New Roman" panose="02020603050405020304" pitchFamily="18" charset="0"/>
                <a:cs typeface="Times New Roman" panose="02020603050405020304" pitchFamily="18" charset="0"/>
              </a:rPr>
              <a:t>PLPT-SEI-002 for GOES-19 is a  </a:t>
            </a:r>
            <a:endParaRPr lang="en-US" sz="24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30</a:t>
            </a:fld>
            <a:endParaRPr lang="en-US" altLang="en-US" dirty="0"/>
          </a:p>
        </p:txBody>
      </p:sp>
      <p:sp>
        <p:nvSpPr>
          <p:cNvPr id="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8" name="Rounded Rectangle 7"/>
          <p:cNvSpPr/>
          <p:nvPr/>
        </p:nvSpPr>
        <p:spPr>
          <a:xfrm>
            <a:off x="5181600" y="5665692"/>
            <a:ext cx="1828800"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Partial 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0" name="Title 1"/>
          <p:cNvSpPr>
            <a:spLocks noGrp="1"/>
          </p:cNvSpPr>
          <p:nvPr>
            <p:ph type="title"/>
          </p:nvPr>
        </p:nvSpPr>
        <p:spPr>
          <a:xfrm>
            <a:off x="1562100" y="228600"/>
            <a:ext cx="6019800" cy="944563"/>
          </a:xfrm>
        </p:spPr>
        <p:txBody>
          <a:bodyPr/>
          <a:lstStyle/>
          <a:p>
            <a:r>
              <a:rPr lang="en-US" sz="2800" b="1" dirty="0" smtClean="0">
                <a:solidFill>
                  <a:srgbClr val="FFFF00"/>
                </a:solidFill>
                <a:latin typeface="Times New Roman" panose="02020603050405020304" pitchFamily="18" charset="0"/>
                <a:cs typeface="Times New Roman" panose="02020603050405020304" pitchFamily="18" charset="0"/>
              </a:rPr>
              <a:t>PLPT-SEI-002: MPS-HI Telescope Cross-Comparison: Summary</a:t>
            </a:r>
            <a:endParaRPr lang="en-US"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629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31318"/>
            <a:ext cx="6408821" cy="859282"/>
          </a:xfrm>
        </p:spPr>
        <p:txBody>
          <a:bodyPr/>
          <a:lstStyle/>
          <a:p>
            <a:r>
              <a:rPr lang="en-US" sz="2200" b="1" dirty="0" smtClean="0">
                <a:solidFill>
                  <a:srgbClr val="FFFF00"/>
                </a:solidFill>
                <a:latin typeface="Times New Roman" panose="02020603050405020304" pitchFamily="18" charset="0"/>
                <a:cs typeface="Times New Roman" panose="02020603050405020304" pitchFamily="18" charset="0"/>
              </a:rPr>
              <a:t>PLPT-SEI-004: </a:t>
            </a:r>
            <a:r>
              <a:rPr lang="en-US" sz="2200" b="1" dirty="0">
                <a:solidFill>
                  <a:srgbClr val="FFFF00"/>
                </a:solidFill>
                <a:latin typeface="Times New Roman" panose="02020603050405020304" pitchFamily="18" charset="0"/>
                <a:cs typeface="Times New Roman" panose="02020603050405020304" pitchFamily="18" charset="0"/>
              </a:rPr>
              <a:t>SEP </a:t>
            </a:r>
            <a:r>
              <a:rPr lang="en-US" sz="2200" b="1" dirty="0" smtClean="0">
                <a:solidFill>
                  <a:srgbClr val="FFFF00"/>
                </a:solidFill>
                <a:latin typeface="Times New Roman" panose="02020603050405020304" pitchFamily="18" charset="0"/>
                <a:cs typeface="Times New Roman" panose="02020603050405020304" pitchFamily="18" charset="0"/>
              </a:rPr>
              <a:t>Channels</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smtClean="0">
                <a:solidFill>
                  <a:srgbClr val="FFFF00"/>
                </a:solidFill>
                <a:latin typeface="Times New Roman" panose="02020603050405020304" pitchFamily="18" charset="0"/>
                <a:cs typeface="Times New Roman" panose="02020603050405020304" pitchFamily="18" charset="0"/>
              </a:rPr>
              <a:t>Cross-Comparison</a:t>
            </a:r>
            <a:r>
              <a:rPr lang="en-US" sz="2200" b="1" dirty="0">
                <a:solidFill>
                  <a:srgbClr val="FFFF00"/>
                </a:solidFill>
                <a:latin typeface="Times New Roman" panose="02020603050405020304" pitchFamily="18" charset="0"/>
                <a:cs typeface="Times New Roman" panose="02020603050405020304" pitchFamily="18" charset="0"/>
              </a:rPr>
              <a:t>: </a:t>
            </a:r>
            <a:r>
              <a:rPr lang="en-US" sz="2200" b="1" dirty="0" smtClean="0">
                <a:solidFill>
                  <a:srgbClr val="FFFF00"/>
                </a:solidFill>
                <a:latin typeface="Times New Roman" panose="02020603050405020304" pitchFamily="18" charset="0"/>
                <a:cs typeface="Times New Roman" panose="02020603050405020304" pitchFamily="18" charset="0"/>
              </a:rPr>
              <a:t/>
            </a:r>
            <a:br>
              <a:rPr lang="en-US" sz="2200" b="1" dirty="0" smtClean="0">
                <a:solidFill>
                  <a:srgbClr val="FFFF00"/>
                </a:solidFill>
                <a:latin typeface="Times New Roman" panose="02020603050405020304" pitchFamily="18" charset="0"/>
                <a:cs typeface="Times New Roman" panose="02020603050405020304" pitchFamily="18" charset="0"/>
              </a:rPr>
            </a:br>
            <a:r>
              <a:rPr lang="en-US" sz="2200" b="1" dirty="0" smtClean="0">
                <a:solidFill>
                  <a:srgbClr val="FFFF00"/>
                </a:solidFill>
                <a:latin typeface="Times New Roman" panose="02020603050405020304" pitchFamily="18" charset="0"/>
                <a:cs typeface="Times New Roman" panose="02020603050405020304" pitchFamily="18" charset="0"/>
              </a:rPr>
              <a:t>G19 MPS-HI and SGPS Time series</a:t>
            </a:r>
            <a:endParaRPr lang="en-US" sz="2200" b="1" dirty="0">
              <a:solidFill>
                <a:srgbClr val="FFFF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31</a:t>
            </a:fld>
            <a:endParaRPr lang="en-US" altLang="en-US" dirty="0">
              <a:solidFill>
                <a:prstClr val="white"/>
              </a:solidFill>
            </a:endParaRPr>
          </a:p>
        </p:txBody>
      </p:sp>
      <p:sp>
        <p:nvSpPr>
          <p:cNvPr id="14" name="TextBox 13">
            <a:extLst>
              <a:ext uri="{FF2B5EF4-FFF2-40B4-BE49-F238E27FC236}">
                <a16:creationId xmlns:a16="http://schemas.microsoft.com/office/drawing/2014/main" xmlns="" id="{FE723A3A-93B5-6943-92CB-25710AF5DE1A}"/>
              </a:ext>
            </a:extLst>
          </p:cNvPr>
          <p:cNvSpPr txBox="1"/>
          <p:nvPr/>
        </p:nvSpPr>
        <p:spPr>
          <a:xfrm>
            <a:off x="0" y="4747989"/>
            <a:ext cx="8610600" cy="1500411"/>
          </a:xfrm>
          <a:prstGeom prst="rect">
            <a:avLst/>
          </a:prstGeom>
          <a:noFill/>
        </p:spPr>
        <p:txBody>
          <a:bodyPr wrap="square" rtlCol="0">
            <a:spAutoFit/>
          </a:bodyPr>
          <a:lstStyle/>
          <a:p>
            <a:pPr marL="182880" indent="-182880">
              <a:spcAft>
                <a:spcPts val="300"/>
              </a:spcAft>
              <a:buFont typeface="Arial" panose="020B0604020202020204" pitchFamily="34" charset="0"/>
              <a:buChar char="•"/>
            </a:pPr>
            <a:r>
              <a:rPr lang="en-US" sz="1400" b="1" dirty="0">
                <a:solidFill>
                  <a:prstClr val="white"/>
                </a:solidFill>
                <a:latin typeface="Times New Roman" panose="02020603050405020304" pitchFamily="18" charset="0"/>
                <a:cs typeface="Times New Roman" panose="02020603050405020304" pitchFamily="18" charset="0"/>
              </a:rPr>
              <a:t>F</a:t>
            </a:r>
            <a:r>
              <a:rPr lang="en-US" sz="1400" b="1" dirty="0" smtClean="0">
                <a:solidFill>
                  <a:prstClr val="white"/>
                </a:solidFill>
                <a:latin typeface="Times New Roman" panose="02020603050405020304" pitchFamily="18" charset="0"/>
                <a:cs typeface="Times New Roman" panose="02020603050405020304" pitchFamily="18" charset="0"/>
              </a:rPr>
              <a:t>luxes </a:t>
            </a:r>
            <a:r>
              <a:rPr lang="en-US" sz="1400" b="1" dirty="0">
                <a:solidFill>
                  <a:prstClr val="white"/>
                </a:solidFill>
                <a:latin typeface="Times New Roman" panose="02020603050405020304" pitchFamily="18" charset="0"/>
                <a:cs typeface="Times New Roman" panose="02020603050405020304" pitchFamily="18" charset="0"/>
              </a:rPr>
              <a:t>from </a:t>
            </a:r>
            <a:r>
              <a:rPr lang="en-US" sz="1400" b="1" dirty="0" smtClean="0">
                <a:solidFill>
                  <a:prstClr val="white"/>
                </a:solidFill>
                <a:latin typeface="Times New Roman" panose="02020603050405020304" pitchFamily="18" charset="0"/>
                <a:cs typeface="Times New Roman" panose="02020603050405020304" pitchFamily="18" charset="0"/>
              </a:rPr>
              <a:t>the GOES-19 </a:t>
            </a:r>
            <a:r>
              <a:rPr lang="en-US" sz="1400" b="1" dirty="0">
                <a:solidFill>
                  <a:prstClr val="white"/>
                </a:solidFill>
                <a:latin typeface="Times New Roman" panose="02020603050405020304" pitchFamily="18" charset="0"/>
                <a:cs typeface="Times New Roman" panose="02020603050405020304" pitchFamily="18" charset="0"/>
              </a:rPr>
              <a:t>MPS-HI </a:t>
            </a:r>
            <a:r>
              <a:rPr lang="en-US" sz="1400" b="1" dirty="0" smtClean="0">
                <a:solidFill>
                  <a:prstClr val="white"/>
                </a:solidFill>
                <a:latin typeface="Times New Roman" panose="02020603050405020304" pitchFamily="18" charset="0"/>
                <a:cs typeface="Times New Roman" panose="02020603050405020304" pitchFamily="18" charset="0"/>
              </a:rPr>
              <a:t>Solar Energetic Particle (SEP) </a:t>
            </a:r>
            <a:r>
              <a:rPr lang="en-US" sz="1400" b="1" dirty="0">
                <a:solidFill>
                  <a:prstClr val="white"/>
                </a:solidFill>
                <a:latin typeface="Times New Roman" panose="02020603050405020304" pitchFamily="18" charset="0"/>
                <a:cs typeface="Times New Roman" panose="02020603050405020304" pitchFamily="18" charset="0"/>
              </a:rPr>
              <a:t>channels (P8-P11) </a:t>
            </a:r>
            <a:r>
              <a:rPr lang="en-US" sz="1400" b="1" dirty="0" smtClean="0">
                <a:solidFill>
                  <a:prstClr val="white"/>
                </a:solidFill>
                <a:latin typeface="Times New Roman" panose="02020603050405020304" pitchFamily="18" charset="0"/>
                <a:cs typeface="Times New Roman" panose="02020603050405020304" pitchFamily="18" charset="0"/>
              </a:rPr>
              <a:t>are shown by the gray </a:t>
            </a:r>
            <a:r>
              <a:rPr lang="en-US" sz="1400" b="1" dirty="0">
                <a:solidFill>
                  <a:prstClr val="white"/>
                </a:solidFill>
                <a:latin typeface="Times New Roman" panose="02020603050405020304" pitchFamily="18" charset="0"/>
                <a:cs typeface="Times New Roman" panose="02020603050405020304" pitchFamily="18" charset="0"/>
              </a:rPr>
              <a:t>traces (all 5 </a:t>
            </a:r>
            <a:r>
              <a:rPr lang="en-US" sz="1400" b="1" dirty="0" smtClean="0">
                <a:solidFill>
                  <a:prstClr val="white"/>
                </a:solidFill>
                <a:latin typeface="Times New Roman" panose="02020603050405020304" pitchFamily="18" charset="0"/>
                <a:cs typeface="Times New Roman" panose="02020603050405020304" pitchFamily="18" charset="0"/>
              </a:rPr>
              <a:t>proton telescopes), </a:t>
            </a:r>
            <a:r>
              <a:rPr lang="en-US" sz="1400" b="1" dirty="0">
                <a:solidFill>
                  <a:prstClr val="white"/>
                </a:solidFill>
                <a:latin typeface="Times New Roman" panose="02020603050405020304" pitchFamily="18" charset="0"/>
                <a:cs typeface="Times New Roman" panose="02020603050405020304" pitchFamily="18" charset="0"/>
              </a:rPr>
              <a:t>and SGPS </a:t>
            </a:r>
            <a:r>
              <a:rPr lang="en-US" sz="1400" b="1" dirty="0" smtClean="0">
                <a:solidFill>
                  <a:prstClr val="white"/>
                </a:solidFill>
                <a:latin typeface="Times New Roman" panose="02020603050405020304" pitchFamily="18" charset="0"/>
                <a:cs typeface="Times New Roman" panose="02020603050405020304" pitchFamily="18" charset="0"/>
              </a:rPr>
              <a:t>P1-P4 channels with colored </a:t>
            </a:r>
            <a:r>
              <a:rPr lang="en-US" sz="1400" b="1" dirty="0">
                <a:solidFill>
                  <a:prstClr val="white"/>
                </a:solidFill>
                <a:latin typeface="Times New Roman" panose="02020603050405020304" pitchFamily="18" charset="0"/>
                <a:cs typeface="Times New Roman" panose="02020603050405020304" pitchFamily="18" charset="0"/>
              </a:rPr>
              <a:t>traces.</a:t>
            </a:r>
          </a:p>
          <a:p>
            <a:pPr marL="182880" indent="-182880">
              <a:spcAft>
                <a:spcPts val="300"/>
              </a:spcAft>
              <a:buFont typeface="Arial" panose="020B0604020202020204" pitchFamily="34" charset="0"/>
              <a:buChar char="•"/>
            </a:pPr>
            <a:r>
              <a:rPr lang="en-US" sz="1400" b="1" dirty="0" smtClean="0">
                <a:solidFill>
                  <a:prstClr val="white"/>
                </a:solidFill>
                <a:latin typeface="Times New Roman" panose="02020603050405020304" pitchFamily="18" charset="0"/>
                <a:cs typeface="Times New Roman" panose="02020603050405020304" pitchFamily="18" charset="0"/>
              </a:rPr>
              <a:t>MPS-HI P8-P11 </a:t>
            </a:r>
            <a:r>
              <a:rPr lang="en-US" sz="1400" b="1" dirty="0">
                <a:solidFill>
                  <a:prstClr val="white"/>
                </a:solidFill>
                <a:latin typeface="Times New Roman" panose="02020603050405020304" pitchFamily="18" charset="0"/>
                <a:cs typeface="Times New Roman" panose="02020603050405020304" pitchFamily="18" charset="0"/>
              </a:rPr>
              <a:t>have </a:t>
            </a:r>
            <a:r>
              <a:rPr lang="en-US" sz="1400" b="1" dirty="0" smtClean="0">
                <a:solidFill>
                  <a:prstClr val="white"/>
                </a:solidFill>
                <a:latin typeface="Times New Roman" panose="02020603050405020304" pitchFamily="18" charset="0"/>
                <a:cs typeface="Times New Roman" panose="02020603050405020304" pitchFamily="18" charset="0"/>
              </a:rPr>
              <a:t>energy </a:t>
            </a:r>
            <a:r>
              <a:rPr lang="en-US" sz="1400" b="1" dirty="0">
                <a:solidFill>
                  <a:prstClr val="white"/>
                </a:solidFill>
                <a:latin typeface="Times New Roman" panose="02020603050405020304" pitchFamily="18" charset="0"/>
                <a:cs typeface="Times New Roman" panose="02020603050405020304" pitchFamily="18" charset="0"/>
              </a:rPr>
              <a:t>bands </a:t>
            </a:r>
            <a:r>
              <a:rPr lang="en-US" sz="1400" b="1" dirty="0" smtClean="0">
                <a:solidFill>
                  <a:prstClr val="white"/>
                </a:solidFill>
                <a:latin typeface="Times New Roman" panose="02020603050405020304" pitchFamily="18" charset="0"/>
                <a:cs typeface="Times New Roman" panose="02020603050405020304" pitchFamily="18" charset="0"/>
              </a:rPr>
              <a:t>similar to </a:t>
            </a:r>
            <a:r>
              <a:rPr lang="en-US" sz="1400" b="1" dirty="0">
                <a:solidFill>
                  <a:prstClr val="white"/>
                </a:solidFill>
                <a:latin typeface="Times New Roman" panose="02020603050405020304" pitchFamily="18" charset="0"/>
                <a:cs typeface="Times New Roman" panose="02020603050405020304" pitchFamily="18" charset="0"/>
              </a:rPr>
              <a:t>SGPS </a:t>
            </a:r>
            <a:r>
              <a:rPr lang="en-US" sz="1400" b="1" dirty="0" smtClean="0">
                <a:solidFill>
                  <a:prstClr val="white"/>
                </a:solidFill>
                <a:latin typeface="Times New Roman" panose="02020603050405020304" pitchFamily="18" charset="0"/>
                <a:cs typeface="Times New Roman" panose="02020603050405020304" pitchFamily="18" charset="0"/>
              </a:rPr>
              <a:t>P1, P2B, P3 and P4. </a:t>
            </a:r>
          </a:p>
          <a:p>
            <a:pPr marL="182880" indent="-182880">
              <a:spcAft>
                <a:spcPts val="300"/>
              </a:spcAft>
              <a:buFont typeface="Arial" panose="020B0604020202020204" pitchFamily="34" charset="0"/>
              <a:buChar char="•"/>
            </a:pPr>
            <a:r>
              <a:rPr lang="en-US" sz="1400" b="1" dirty="0" smtClean="0">
                <a:solidFill>
                  <a:prstClr val="white"/>
                </a:solidFill>
                <a:latin typeface="Times New Roman" panose="02020603050405020304" pitchFamily="18" charset="0"/>
                <a:cs typeface="Times New Roman" panose="02020603050405020304" pitchFamily="18" charset="0"/>
              </a:rPr>
              <a:t>In all four MPS-HI channels shown (P8-P11), two MPS-HI </a:t>
            </a:r>
            <a:r>
              <a:rPr lang="en-US" sz="1400" b="1" dirty="0">
                <a:solidFill>
                  <a:prstClr val="white"/>
                </a:solidFill>
                <a:latin typeface="Times New Roman" panose="02020603050405020304" pitchFamily="18" charset="0"/>
                <a:cs typeface="Times New Roman" panose="02020603050405020304" pitchFamily="18" charset="0"/>
              </a:rPr>
              <a:t>proton telescopes (PTels</a:t>
            </a:r>
            <a:r>
              <a:rPr lang="en-US" sz="1400" b="1" dirty="0" smtClean="0">
                <a:solidFill>
                  <a:prstClr val="white"/>
                </a:solidFill>
                <a:latin typeface="Times New Roman" panose="02020603050405020304" pitchFamily="18" charset="0"/>
                <a:cs typeface="Times New Roman" panose="02020603050405020304" pitchFamily="18" charset="0"/>
              </a:rPr>
              <a:t>) are in close agreement with SGPS and three are reporting </a:t>
            </a:r>
            <a:r>
              <a:rPr lang="en-US" sz="1400" b="1" dirty="0">
                <a:solidFill>
                  <a:prstClr val="white"/>
                </a:solidFill>
                <a:latin typeface="Times New Roman" panose="02020603050405020304" pitchFamily="18" charset="0"/>
                <a:cs typeface="Times New Roman" panose="02020603050405020304" pitchFamily="18" charset="0"/>
              </a:rPr>
              <a:t>low.</a:t>
            </a:r>
          </a:p>
          <a:p>
            <a:pPr marL="182880" indent="-182880">
              <a:spcAft>
                <a:spcPts val="300"/>
              </a:spcAft>
              <a:buFont typeface="Arial" panose="020B0604020202020204" pitchFamily="34" charset="0"/>
              <a:buChar char="•"/>
            </a:pPr>
            <a:r>
              <a:rPr lang="en-US" sz="1400" b="1" dirty="0">
                <a:solidFill>
                  <a:prstClr val="white"/>
                </a:solidFill>
                <a:latin typeface="Times New Roman" panose="02020603050405020304" pitchFamily="18" charset="0"/>
                <a:cs typeface="Times New Roman" panose="02020603050405020304" pitchFamily="18" charset="0"/>
              </a:rPr>
              <a:t>The period indicated by the gray shaded region is used for the SEP channel cross </a:t>
            </a:r>
            <a:r>
              <a:rPr lang="en-US" sz="1400" b="1" dirty="0" smtClean="0">
                <a:solidFill>
                  <a:prstClr val="white"/>
                </a:solidFill>
                <a:latin typeface="Times New Roman" panose="02020603050405020304" pitchFamily="18" charset="0"/>
                <a:cs typeface="Times New Roman" panose="02020603050405020304" pitchFamily="18" charset="0"/>
              </a:rPr>
              <a:t>comparisons.</a:t>
            </a:r>
            <a:endParaRPr lang="en-US" sz="1400" b="1" dirty="0">
              <a:solidFill>
                <a:prstClr val="white"/>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190500" y="1079956"/>
            <a:ext cx="8229600" cy="3589793"/>
            <a:chOff x="457200" y="990600"/>
            <a:chExt cx="8229600" cy="3589793"/>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26922"/>
              <a:ext cx="8229600" cy="3353471"/>
            </a:xfrm>
            <a:prstGeom prst="rect">
              <a:avLst/>
            </a:prstGeom>
          </p:spPr>
        </p:pic>
        <p:sp>
          <p:nvSpPr>
            <p:cNvPr id="13" name="TextBox 12">
              <a:extLst>
                <a:ext uri="{FF2B5EF4-FFF2-40B4-BE49-F238E27FC236}">
                  <a16:creationId xmlns:a16="http://schemas.microsoft.com/office/drawing/2014/main" xmlns="" id="{70EFB7D5-CF13-624B-9245-57D7E8628B58}"/>
                </a:ext>
              </a:extLst>
            </p:cNvPr>
            <p:cNvSpPr txBox="1"/>
            <p:nvPr/>
          </p:nvSpPr>
          <p:spPr>
            <a:xfrm>
              <a:off x="457200" y="990600"/>
              <a:ext cx="8229600" cy="307777"/>
            </a:xfrm>
            <a:prstGeom prst="rect">
              <a:avLst/>
            </a:prstGeom>
            <a:solidFill>
              <a:schemeClr val="bg1"/>
            </a:solidFill>
            <a:ln w="19050">
              <a:noFill/>
            </a:ln>
          </p:spPr>
          <p:txBody>
            <a:bodyPr wrap="square" rtlCol="0">
              <a:spAutoFit/>
            </a:bodyPr>
            <a:lstStyle/>
            <a:p>
              <a:pPr algn="ctr"/>
              <a:r>
                <a:rPr lang="en-US" sz="1400" b="1" dirty="0" smtClean="0">
                  <a:solidFill>
                    <a:prstClr val="black"/>
                  </a:solidFill>
                  <a:latin typeface="Times New Roman" panose="02020603050405020304" pitchFamily="18" charset="0"/>
                  <a:ea typeface="Arial" charset="0"/>
                  <a:cs typeface="Times New Roman" panose="02020603050405020304" pitchFamily="18" charset="0"/>
                </a:rPr>
                <a:t>L1b 5-minute avg. from 9-11 October 2024 </a:t>
              </a:r>
              <a:r>
                <a:rPr lang="en-US" sz="1400" b="1" dirty="0">
                  <a:solidFill>
                    <a:prstClr val="black"/>
                  </a:solidFill>
                  <a:latin typeface="Times New Roman" panose="02020603050405020304" pitchFamily="18" charset="0"/>
                  <a:ea typeface="Arial" charset="0"/>
                  <a:cs typeface="Times New Roman" panose="02020603050405020304" pitchFamily="18" charset="0"/>
                </a:rPr>
                <a:t>Solar Particle </a:t>
              </a:r>
              <a:r>
                <a:rPr lang="en-US" sz="1400" b="1" dirty="0" smtClean="0">
                  <a:solidFill>
                    <a:prstClr val="black"/>
                  </a:solidFill>
                  <a:latin typeface="Times New Roman" panose="02020603050405020304" pitchFamily="18" charset="0"/>
                  <a:ea typeface="Arial" charset="0"/>
                  <a:cs typeface="Times New Roman" panose="02020603050405020304" pitchFamily="18" charset="0"/>
                </a:rPr>
                <a:t>Event and Geomagnetic storm period </a:t>
              </a:r>
              <a:endParaRPr lang="en-US" sz="1400" b="1" dirty="0">
                <a:solidFill>
                  <a:prstClr val="black"/>
                </a:solidFill>
                <a:latin typeface="Times New Roman" panose="02020603050405020304" pitchFamily="18" charset="0"/>
                <a:ea typeface="Arial" charset="0"/>
                <a:cs typeface="Times New Roman" panose="02020603050405020304" pitchFamily="18" charset="0"/>
              </a:endParaRPr>
            </a:p>
          </p:txBody>
        </p:sp>
        <p:sp>
          <p:nvSpPr>
            <p:cNvPr id="7" name="Rectangle 6"/>
            <p:cNvSpPr/>
            <p:nvPr/>
          </p:nvSpPr>
          <p:spPr>
            <a:xfrm>
              <a:off x="3819646" y="1365250"/>
              <a:ext cx="996830" cy="2781300"/>
            </a:xfrm>
            <a:prstGeom prst="rect">
              <a:avLst/>
            </a:prstGeom>
            <a:solidFill>
              <a:schemeClr val="bg1">
                <a:lumMod val="85000"/>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3724275" y="1315531"/>
              <a:ext cx="1143000" cy="938719"/>
            </a:xfrm>
            <a:prstGeom prst="rect">
              <a:avLst/>
            </a:prstGeom>
            <a:noFill/>
          </p:spPr>
          <p:txBody>
            <a:bodyPr wrap="square" rtlCol="0">
              <a:spAutoFit/>
            </a:bodyPr>
            <a:lstStyle/>
            <a:p>
              <a:pPr algn="r"/>
              <a:r>
                <a:rPr lang="en-US" sz="1100" dirty="0" smtClean="0">
                  <a:solidFill>
                    <a:prstClr val="black"/>
                  </a:solidFill>
                  <a:latin typeface="Arial" charset="0"/>
                  <a:ea typeface="Arial" charset="0"/>
                  <a:cs typeface="Arial" charset="0"/>
                </a:rPr>
                <a:t>Geomagnetic storm and high solar wind dynamic pressure</a:t>
              </a:r>
              <a:endParaRPr lang="en-US" sz="1100" dirty="0">
                <a:solidFill>
                  <a:prstClr val="black"/>
                </a:solidFill>
                <a:latin typeface="Arial" charset="0"/>
                <a:ea typeface="Arial" charset="0"/>
                <a:cs typeface="Arial" charset="0"/>
              </a:endParaRPr>
            </a:p>
          </p:txBody>
        </p:sp>
      </p:grpSp>
      <p:sp>
        <p:nvSpPr>
          <p:cNvPr id="22"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11" name="Rounded Rectangle 10"/>
          <p:cNvSpPr/>
          <p:nvPr/>
        </p:nvSpPr>
        <p:spPr>
          <a:xfrm>
            <a:off x="8077200" y="858296"/>
            <a:ext cx="9144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824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7175" y="5264259"/>
            <a:ext cx="8629650" cy="907941"/>
          </a:xfrm>
          <a:prstGeom prst="rect">
            <a:avLst/>
          </a:prstGeom>
          <a:noFill/>
        </p:spPr>
        <p:txBody>
          <a:bodyPr wrap="square" rtlCol="0">
            <a:spAutoFit/>
          </a:bodyPr>
          <a:lstStyle/>
          <a:p>
            <a:pPr marL="182880" indent="-182880">
              <a:spcAft>
                <a:spcPts val="300"/>
              </a:spcAft>
              <a:buFont typeface="Arial" charset="0"/>
              <a:buChar char="•"/>
            </a:pPr>
            <a:r>
              <a:rPr lang="en-US" sz="1600" b="1" dirty="0" smtClean="0">
                <a:solidFill>
                  <a:prstClr val="white"/>
                </a:solidFill>
                <a:latin typeface="Times New Roman" panose="02020603050405020304" pitchFamily="18" charset="0"/>
                <a:cs typeface="Times New Roman" panose="02020603050405020304" pitchFamily="18" charset="0"/>
              </a:rPr>
              <a:t>MPS-HI P8-P11 and SGPS P1-P4 5-minute averaged L1b spectra at 21 UT on 2024-10-10.</a:t>
            </a:r>
          </a:p>
          <a:p>
            <a:pPr marL="182880" indent="-182880">
              <a:spcAft>
                <a:spcPts val="300"/>
              </a:spcAft>
              <a:buFont typeface="Arial" charset="0"/>
              <a:buChar char="•"/>
            </a:pPr>
            <a:r>
              <a:rPr lang="en-US" sz="1600" b="1" dirty="0" smtClean="0">
                <a:solidFill>
                  <a:prstClr val="white"/>
                </a:solidFill>
                <a:latin typeface="Times New Roman" panose="02020603050405020304" pitchFamily="18" charset="0"/>
                <a:cs typeface="Times New Roman" panose="02020603050405020304" pitchFamily="18" charset="0"/>
              </a:rPr>
              <a:t>MPS-HI PTel-1 and -2 are in close agreement with SGPS. MPS-HI PTels 3-5 are reporting low.</a:t>
            </a:r>
          </a:p>
          <a:p>
            <a:pPr marL="182880" indent="-182880">
              <a:spcAft>
                <a:spcPts val="300"/>
              </a:spcAft>
              <a:buFont typeface="Arial" charset="0"/>
              <a:buChar char="•"/>
            </a:pPr>
            <a:r>
              <a:rPr lang="en-US" sz="1600" b="1" dirty="0">
                <a:solidFill>
                  <a:prstClr val="white"/>
                </a:solidFill>
                <a:latin typeface="Times New Roman" panose="02020603050405020304" pitchFamily="18" charset="0"/>
                <a:cs typeface="Times New Roman" panose="02020603050405020304" pitchFamily="18" charset="0"/>
              </a:rPr>
              <a:t>The north-to-south order </a:t>
            </a:r>
            <a:r>
              <a:rPr lang="en-US" sz="1600" b="1" dirty="0" smtClean="0">
                <a:solidFill>
                  <a:prstClr val="white"/>
                </a:solidFill>
                <a:latin typeface="Times New Roman" panose="02020603050405020304" pitchFamily="18" charset="0"/>
                <a:cs typeface="Times New Roman" panose="02020603050405020304" pitchFamily="18" charset="0"/>
              </a:rPr>
              <a:t>of MPS-HI proton telescopes is PTel-1</a:t>
            </a:r>
            <a:r>
              <a:rPr lang="en-US" sz="1600" b="1" dirty="0">
                <a:solidFill>
                  <a:prstClr val="white"/>
                </a:solidFill>
                <a:latin typeface="Times New Roman" panose="02020603050405020304" pitchFamily="18" charset="0"/>
                <a:cs typeface="Times New Roman" panose="02020603050405020304" pitchFamily="18" charset="0"/>
              </a:rPr>
              <a:t>, </a:t>
            </a:r>
            <a:r>
              <a:rPr lang="en-US" sz="1600" b="1" dirty="0" smtClean="0">
                <a:solidFill>
                  <a:prstClr val="white"/>
                </a:solidFill>
                <a:latin typeface="Times New Roman" panose="02020603050405020304" pitchFamily="18" charset="0"/>
                <a:cs typeface="Times New Roman" panose="02020603050405020304" pitchFamily="18" charset="0"/>
              </a:rPr>
              <a:t>-4</a:t>
            </a:r>
            <a:r>
              <a:rPr lang="en-US" sz="1600" b="1" dirty="0">
                <a:solidFill>
                  <a:prstClr val="white"/>
                </a:solidFill>
                <a:latin typeface="Times New Roman" panose="02020603050405020304" pitchFamily="18" charset="0"/>
                <a:cs typeface="Times New Roman" panose="02020603050405020304" pitchFamily="18" charset="0"/>
              </a:rPr>
              <a:t>, </a:t>
            </a:r>
            <a:r>
              <a:rPr lang="en-US" sz="1600" b="1" dirty="0" smtClean="0">
                <a:solidFill>
                  <a:prstClr val="white"/>
                </a:solidFill>
                <a:latin typeface="Times New Roman" panose="02020603050405020304" pitchFamily="18" charset="0"/>
                <a:cs typeface="Times New Roman" panose="02020603050405020304" pitchFamily="18" charset="0"/>
              </a:rPr>
              <a:t>-2</a:t>
            </a:r>
            <a:r>
              <a:rPr lang="en-US" sz="1600" b="1" dirty="0">
                <a:solidFill>
                  <a:prstClr val="white"/>
                </a:solidFill>
                <a:latin typeface="Times New Roman" panose="02020603050405020304" pitchFamily="18" charset="0"/>
                <a:cs typeface="Times New Roman" panose="02020603050405020304" pitchFamily="18" charset="0"/>
              </a:rPr>
              <a:t>, </a:t>
            </a:r>
            <a:r>
              <a:rPr lang="en-US" sz="1600" b="1" dirty="0" smtClean="0">
                <a:solidFill>
                  <a:prstClr val="white"/>
                </a:solidFill>
                <a:latin typeface="Times New Roman" panose="02020603050405020304" pitchFamily="18" charset="0"/>
                <a:cs typeface="Times New Roman" panose="02020603050405020304" pitchFamily="18" charset="0"/>
              </a:rPr>
              <a:t>-5</a:t>
            </a:r>
            <a:r>
              <a:rPr lang="en-US" sz="1600" b="1" dirty="0">
                <a:solidFill>
                  <a:prstClr val="white"/>
                </a:solidFill>
                <a:latin typeface="Times New Roman" panose="02020603050405020304" pitchFamily="18" charset="0"/>
                <a:cs typeface="Times New Roman" panose="02020603050405020304" pitchFamily="18" charset="0"/>
              </a:rPr>
              <a:t>, </a:t>
            </a:r>
            <a:r>
              <a:rPr lang="en-US" sz="1600" b="1" dirty="0" smtClean="0">
                <a:solidFill>
                  <a:prstClr val="white"/>
                </a:solidFill>
                <a:latin typeface="Times New Roman" panose="02020603050405020304" pitchFamily="18" charset="0"/>
                <a:cs typeface="Times New Roman" panose="02020603050405020304" pitchFamily="18" charset="0"/>
              </a:rPr>
              <a:t>-3. </a:t>
            </a:r>
            <a:endParaRPr lang="en-US" sz="1600" b="1" dirty="0">
              <a:solidFill>
                <a:prstClr val="white"/>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bwMode="auto">
          <a:xfrm>
            <a:off x="1367590" y="228600"/>
            <a:ext cx="6408821" cy="85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b="1" dirty="0" smtClean="0">
                <a:solidFill>
                  <a:srgbClr val="FFFF00"/>
                </a:solidFill>
                <a:latin typeface="Times New Roman" panose="02020603050405020304" pitchFamily="18" charset="0"/>
                <a:cs typeface="Times New Roman" panose="02020603050405020304" pitchFamily="18" charset="0"/>
              </a:rPr>
              <a:t>PLPT-SEI-004: SEP Channels</a:t>
            </a:r>
          </a:p>
          <a:p>
            <a:r>
              <a:rPr lang="en-US" sz="2800" b="1" dirty="0" smtClean="0">
                <a:solidFill>
                  <a:srgbClr val="FFFF00"/>
                </a:solidFill>
                <a:latin typeface="Times New Roman" panose="02020603050405020304" pitchFamily="18" charset="0"/>
                <a:cs typeface="Times New Roman" panose="02020603050405020304" pitchFamily="18" charset="0"/>
              </a:rPr>
              <a:t>Cross-Comparison: Example Spectra</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615ADB79-25D6-47C0-AB51-22A13A0BBB50}" type="slidenum">
              <a:rPr lang="en-US" altLang="en-US" smtClean="0">
                <a:solidFill>
                  <a:prstClr val="white"/>
                </a:solidFill>
              </a:rPr>
              <a:pPr/>
              <a:t>32</a:t>
            </a:fld>
            <a:endParaRPr lang="en-US" altLang="en-US" dirty="0">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93800"/>
            <a:ext cx="5981700" cy="3987800"/>
          </a:xfrm>
          <a:prstGeom prst="rect">
            <a:avLst/>
          </a:prstGeom>
        </p:spPr>
      </p:pic>
      <p:sp>
        <p:nvSpPr>
          <p:cNvPr id="8"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7" name="Rounded Rectangle 6"/>
          <p:cNvSpPr/>
          <p:nvPr/>
        </p:nvSpPr>
        <p:spPr>
          <a:xfrm>
            <a:off x="8077200" y="858296"/>
            <a:ext cx="9144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5528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840" y="5417403"/>
            <a:ext cx="8862321" cy="830997"/>
          </a:xfrm>
          <a:prstGeom prst="rect">
            <a:avLst/>
          </a:prstGeom>
          <a:noFill/>
        </p:spPr>
        <p:txBody>
          <a:bodyPr wrap="square" rtlCol="0">
            <a:spAutoFit/>
          </a:bodyPr>
          <a:lstStyle/>
          <a:p>
            <a:pPr marL="182880" indent="-182880">
              <a:buFont typeface="Arial" charset="0"/>
              <a:buChar char="•"/>
            </a:pPr>
            <a:r>
              <a:rPr lang="en-US" sz="1600" b="1" dirty="0">
                <a:solidFill>
                  <a:prstClr val="white"/>
                </a:solidFill>
                <a:latin typeface="Times New Roman" panose="02020603050405020304" pitchFamily="18" charset="0"/>
                <a:cs typeface="Times New Roman" panose="02020603050405020304" pitchFamily="18" charset="0"/>
              </a:rPr>
              <a:t>Scatter plot of </a:t>
            </a:r>
            <a:r>
              <a:rPr lang="en-US" sz="1600" b="1" dirty="0" smtClean="0">
                <a:solidFill>
                  <a:prstClr val="white"/>
                </a:solidFill>
                <a:latin typeface="Times New Roman" panose="02020603050405020304" pitchFamily="18" charset="0"/>
                <a:cs typeface="Times New Roman" panose="02020603050405020304" pitchFamily="18" charset="0"/>
              </a:rPr>
              <a:t>5 min </a:t>
            </a:r>
            <a:r>
              <a:rPr lang="en-US" sz="1600" b="1" dirty="0">
                <a:solidFill>
                  <a:prstClr val="white"/>
                </a:solidFill>
                <a:latin typeface="Times New Roman" panose="02020603050405020304" pitchFamily="18" charset="0"/>
                <a:cs typeface="Times New Roman" panose="02020603050405020304" pitchFamily="18" charset="0"/>
              </a:rPr>
              <a:t>averaged </a:t>
            </a:r>
            <a:r>
              <a:rPr lang="en-US" sz="1600" b="1" dirty="0" smtClean="0">
                <a:solidFill>
                  <a:prstClr val="white"/>
                </a:solidFill>
                <a:latin typeface="Times New Roman" panose="02020603050405020304" pitchFamily="18" charset="0"/>
                <a:cs typeface="Times New Roman" panose="02020603050405020304" pitchFamily="18" charset="0"/>
              </a:rPr>
              <a:t>GOES-19 SGPS spectrum vs. MPS-HI PTel-4 P11 L1b</a:t>
            </a:r>
            <a:r>
              <a:rPr lang="en-US" sz="1600" b="1" dirty="0" smtClean="0">
                <a:solidFill>
                  <a:srgbClr val="FFFF00"/>
                </a:solidFill>
                <a:latin typeface="Times New Roman" panose="02020603050405020304" pitchFamily="18" charset="0"/>
                <a:cs typeface="Times New Roman" panose="02020603050405020304" pitchFamily="18" charset="0"/>
              </a:rPr>
              <a:t> </a:t>
            </a:r>
            <a:r>
              <a:rPr lang="en-US" sz="1600" b="1" dirty="0" smtClean="0">
                <a:solidFill>
                  <a:prstClr val="white"/>
                </a:solidFill>
                <a:latin typeface="Times New Roman" panose="02020603050405020304" pitchFamily="18" charset="0"/>
                <a:cs typeface="Times New Roman" panose="02020603050405020304" pitchFamily="18" charset="0"/>
              </a:rPr>
              <a:t>fluxes</a:t>
            </a:r>
            <a:r>
              <a:rPr lang="en-US" sz="1600" b="1" dirty="0">
                <a:solidFill>
                  <a:prstClr val="white"/>
                </a:solidFill>
                <a:latin typeface="Times New Roman" panose="02020603050405020304" pitchFamily="18" charset="0"/>
                <a:cs typeface="Times New Roman" panose="02020603050405020304" pitchFamily="18" charset="0"/>
              </a:rPr>
              <a:t>, on linear </a:t>
            </a:r>
            <a:r>
              <a:rPr lang="en-US" sz="1600" b="1" dirty="0" smtClean="0">
                <a:solidFill>
                  <a:prstClr val="white"/>
                </a:solidFill>
                <a:latin typeface="Times New Roman" panose="02020603050405020304" pitchFamily="18" charset="0"/>
                <a:cs typeface="Times New Roman" panose="02020603050405020304" pitchFamily="18" charset="0"/>
              </a:rPr>
              <a:t>scales </a:t>
            </a:r>
            <a:r>
              <a:rPr lang="en-US" sz="1600" b="1" dirty="0">
                <a:solidFill>
                  <a:prstClr val="white"/>
                </a:solidFill>
                <a:latin typeface="Times New Roman" panose="02020603050405020304" pitchFamily="18" charset="0"/>
                <a:cs typeface="Times New Roman" panose="02020603050405020304" pitchFamily="18" charset="0"/>
              </a:rPr>
              <a:t>in left panel and log scales in right </a:t>
            </a:r>
            <a:r>
              <a:rPr lang="en-US" sz="1600" b="1" dirty="0" smtClean="0">
                <a:solidFill>
                  <a:prstClr val="white"/>
                </a:solidFill>
                <a:latin typeface="Times New Roman" panose="02020603050405020304" pitchFamily="18" charset="0"/>
                <a:cs typeface="Times New Roman" panose="02020603050405020304" pitchFamily="18" charset="0"/>
              </a:rPr>
              <a:t>panel (same </a:t>
            </a:r>
            <a:r>
              <a:rPr lang="en-US" sz="1600" b="1" dirty="0">
                <a:solidFill>
                  <a:prstClr val="white"/>
                </a:solidFill>
                <a:latin typeface="Times New Roman" panose="02020603050405020304" pitchFamily="18" charset="0"/>
                <a:cs typeface="Times New Roman" panose="02020603050405020304" pitchFamily="18" charset="0"/>
              </a:rPr>
              <a:t>data and fit is shown in both </a:t>
            </a:r>
            <a:r>
              <a:rPr lang="en-US" sz="1600" b="1" dirty="0" smtClean="0">
                <a:solidFill>
                  <a:prstClr val="white"/>
                </a:solidFill>
                <a:latin typeface="Times New Roman" panose="02020603050405020304" pitchFamily="18" charset="0"/>
                <a:cs typeface="Times New Roman" panose="02020603050405020304" pitchFamily="18" charset="0"/>
              </a:rPr>
              <a:t>plots). The full G19 SGPS vs. MPS-HI P8-P11 comparison results are shown on the following slide.</a:t>
            </a:r>
            <a:endParaRPr lang="en-US" sz="1600" b="1" dirty="0">
              <a:solidFill>
                <a:prstClr val="white"/>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bwMode="auto">
          <a:xfrm>
            <a:off x="990600" y="228600"/>
            <a:ext cx="7162800" cy="85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200" b="1" dirty="0" smtClean="0">
                <a:solidFill>
                  <a:srgbClr val="FFFF00"/>
                </a:solidFill>
                <a:latin typeface="Times New Roman" panose="02020603050405020304" pitchFamily="18" charset="0"/>
                <a:cs typeface="Times New Roman" panose="02020603050405020304" pitchFamily="18" charset="0"/>
              </a:rPr>
              <a:t>PLPT-SEI-004 SEP Channel Cross-Comparison: </a:t>
            </a:r>
          </a:p>
          <a:p>
            <a:r>
              <a:rPr lang="en-US" sz="2200" b="1" dirty="0" smtClean="0">
                <a:solidFill>
                  <a:srgbClr val="FFFF00"/>
                </a:solidFill>
                <a:latin typeface="Times New Roman" panose="02020603050405020304" pitchFamily="18" charset="0"/>
                <a:cs typeface="Times New Roman" panose="02020603050405020304" pitchFamily="18" charset="0"/>
              </a:rPr>
              <a:t>G19 SGPS vs. MPS-HI Example</a:t>
            </a:r>
            <a:endParaRPr lang="en-US" sz="2200" b="1" dirty="0">
              <a:solidFill>
                <a:srgbClr val="FFFF00"/>
              </a:solidFill>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615ADB79-25D6-47C0-AB51-22A13A0BBB50}" type="slidenum">
              <a:rPr lang="en-US" altLang="en-US" smtClean="0">
                <a:solidFill>
                  <a:prstClr val="white"/>
                </a:solidFill>
              </a:rPr>
              <a:pPr/>
              <a:t>33</a:t>
            </a:fld>
            <a:endParaRPr lang="en-US" altLang="en-US" dirty="0">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332252"/>
            <a:ext cx="8610600" cy="4001748"/>
          </a:xfrm>
          <a:prstGeom prst="rect">
            <a:avLst/>
          </a:prstGeom>
        </p:spPr>
      </p:pic>
      <p:sp>
        <p:nvSpPr>
          <p:cNvPr id="9"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10" name="Rounded Rectangle 9"/>
          <p:cNvSpPr/>
          <p:nvPr/>
        </p:nvSpPr>
        <p:spPr>
          <a:xfrm>
            <a:off x="8077200" y="858296"/>
            <a:ext cx="9144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111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38800" y="1500932"/>
            <a:ext cx="3276600" cy="4555093"/>
          </a:xfrm>
          <a:prstGeom prst="rect">
            <a:avLst/>
          </a:prstGeom>
          <a:noFill/>
        </p:spPr>
        <p:txBody>
          <a:bodyPr wrap="square" rtlCol="0">
            <a:spAutoFit/>
          </a:bodyPr>
          <a:lstStyle/>
          <a:p>
            <a:pPr marL="182880" indent="-182880">
              <a:spcAft>
                <a:spcPts val="600"/>
              </a:spcAft>
              <a:buFont typeface="Arial" charset="0"/>
              <a:buChar char="•"/>
            </a:pPr>
            <a:r>
              <a:rPr lang="en-US" sz="2000" b="1" dirty="0" smtClean="0">
                <a:solidFill>
                  <a:prstClr val="white"/>
                </a:solidFill>
                <a:latin typeface="Times New Roman" panose="02020603050405020304" pitchFamily="18" charset="0"/>
                <a:cs typeface="Times New Roman" panose="02020603050405020304" pitchFamily="18" charset="0"/>
              </a:rPr>
              <a:t>GOES-19 MPS-HI Ptel-1 and -2 P8-P11 agree well with SGPS, within ~10</a:t>
            </a:r>
            <a:r>
              <a:rPr lang="en-US" sz="2000" b="1" dirty="0">
                <a:solidFill>
                  <a:prstClr val="white"/>
                </a:solidFill>
                <a:latin typeface="Times New Roman" panose="02020603050405020304" pitchFamily="18" charset="0"/>
                <a:cs typeface="Times New Roman" panose="02020603050405020304" pitchFamily="18" charset="0"/>
              </a:rPr>
              <a:t>% </a:t>
            </a:r>
            <a:r>
              <a:rPr lang="en-US" sz="2000" b="1" dirty="0" smtClean="0">
                <a:solidFill>
                  <a:prstClr val="white"/>
                </a:solidFill>
                <a:latin typeface="Times New Roman" panose="02020603050405020304" pitchFamily="18" charset="0"/>
                <a:cs typeface="Times New Roman" panose="02020603050405020304" pitchFamily="18" charset="0"/>
              </a:rPr>
              <a:t>in </a:t>
            </a:r>
            <a:r>
              <a:rPr lang="en-US" sz="2000" b="1" dirty="0">
                <a:solidFill>
                  <a:prstClr val="white"/>
                </a:solidFill>
                <a:latin typeface="Times New Roman" panose="02020603050405020304" pitchFamily="18" charset="0"/>
                <a:cs typeface="Times New Roman" panose="02020603050405020304" pitchFamily="18" charset="0"/>
              </a:rPr>
              <a:t>most cases.</a:t>
            </a:r>
          </a:p>
          <a:p>
            <a:pPr marL="182880" indent="-182880">
              <a:spcAft>
                <a:spcPts val="600"/>
              </a:spcAft>
              <a:buFont typeface="Arial" charset="0"/>
              <a:buChar char="•"/>
            </a:pPr>
            <a:r>
              <a:rPr lang="en-US" sz="2000" b="1" dirty="0">
                <a:solidFill>
                  <a:prstClr val="white"/>
                </a:solidFill>
                <a:latin typeface="Times New Roman" panose="02020603050405020304" pitchFamily="18" charset="0"/>
                <a:cs typeface="Times New Roman" panose="02020603050405020304" pitchFamily="18" charset="0"/>
              </a:rPr>
              <a:t>GOES-19 MPS-HI </a:t>
            </a:r>
            <a:r>
              <a:rPr lang="en-US" sz="2000" b="1" dirty="0" smtClean="0">
                <a:solidFill>
                  <a:prstClr val="white"/>
                </a:solidFill>
                <a:latin typeface="Times New Roman" panose="02020603050405020304" pitchFamily="18" charset="0"/>
                <a:cs typeface="Times New Roman" panose="02020603050405020304" pitchFamily="18" charset="0"/>
              </a:rPr>
              <a:t>PTels 3-5 are reporting approximately a factor of 2 low with respect to SGPS channels</a:t>
            </a:r>
            <a:r>
              <a:rPr lang="en-US" sz="2000" dirty="0" smtClean="0">
                <a:solidFill>
                  <a:prstClr val="white"/>
                </a:solidFill>
                <a:latin typeface="Times New Roman" panose="02020603050405020304" pitchFamily="18" charset="0"/>
                <a:cs typeface="Times New Roman" panose="02020603050405020304" pitchFamily="18" charset="0"/>
              </a:rPr>
              <a:t>.</a:t>
            </a:r>
          </a:p>
          <a:p>
            <a:pPr marL="182880" indent="-182880">
              <a:spcAft>
                <a:spcPts val="600"/>
              </a:spcAft>
              <a:buFont typeface="Arial" charset="0"/>
              <a:buChar char="•"/>
            </a:pPr>
            <a:r>
              <a:rPr lang="en-US" sz="2000" b="1" dirty="0">
                <a:solidFill>
                  <a:prstClr val="white"/>
                </a:solidFill>
                <a:latin typeface="Times New Roman" panose="02020603050405020304" pitchFamily="18" charset="0"/>
                <a:cs typeface="Times New Roman" panose="02020603050405020304" pitchFamily="18" charset="0"/>
              </a:rPr>
              <a:t>Worst </a:t>
            </a:r>
            <a:r>
              <a:rPr lang="en-US" sz="2000" b="1" dirty="0" smtClean="0">
                <a:solidFill>
                  <a:prstClr val="white"/>
                </a:solidFill>
                <a:latin typeface="Times New Roman" panose="02020603050405020304" pitchFamily="18" charset="0"/>
                <a:cs typeface="Times New Roman" panose="02020603050405020304" pitchFamily="18" charset="0"/>
              </a:rPr>
              <a:t>case is a factor </a:t>
            </a:r>
            <a:r>
              <a:rPr lang="en-US" sz="2000" b="1" dirty="0">
                <a:solidFill>
                  <a:prstClr val="white"/>
                </a:solidFill>
                <a:latin typeface="Times New Roman" panose="02020603050405020304" pitchFamily="18" charset="0"/>
                <a:cs typeface="Times New Roman" panose="02020603050405020304" pitchFamily="18" charset="0"/>
              </a:rPr>
              <a:t>of </a:t>
            </a:r>
            <a:r>
              <a:rPr lang="en-US" sz="2000" b="1" dirty="0" smtClean="0">
                <a:solidFill>
                  <a:prstClr val="white"/>
                </a:solidFill>
                <a:latin typeface="Times New Roman" panose="02020603050405020304" pitchFamily="18" charset="0"/>
                <a:cs typeface="Times New Roman" panose="02020603050405020304" pitchFamily="18" charset="0"/>
              </a:rPr>
              <a:t>~2.7 </a:t>
            </a:r>
            <a:r>
              <a:rPr lang="en-US" sz="2000" b="1" dirty="0">
                <a:solidFill>
                  <a:prstClr val="white"/>
                </a:solidFill>
                <a:latin typeface="Times New Roman" panose="02020603050405020304" pitchFamily="18" charset="0"/>
                <a:cs typeface="Times New Roman" panose="02020603050405020304" pitchFamily="18" charset="0"/>
              </a:rPr>
              <a:t>difference between </a:t>
            </a:r>
            <a:r>
              <a:rPr lang="en-US" sz="2000" b="1" dirty="0" smtClean="0">
                <a:solidFill>
                  <a:prstClr val="white"/>
                </a:solidFill>
                <a:latin typeface="Times New Roman" panose="02020603050405020304" pitchFamily="18" charset="0"/>
                <a:cs typeface="Times New Roman" panose="02020603050405020304" pitchFamily="18" charset="0"/>
              </a:rPr>
              <a:t>SGPS </a:t>
            </a:r>
            <a:r>
              <a:rPr lang="en-US" sz="2000" b="1" dirty="0">
                <a:solidFill>
                  <a:prstClr val="white"/>
                </a:solidFill>
                <a:latin typeface="Times New Roman" panose="02020603050405020304" pitchFamily="18" charset="0"/>
                <a:cs typeface="Times New Roman" panose="02020603050405020304" pitchFamily="18" charset="0"/>
              </a:rPr>
              <a:t>and </a:t>
            </a:r>
            <a:r>
              <a:rPr lang="en-US" sz="2000" b="1" dirty="0" smtClean="0">
                <a:solidFill>
                  <a:prstClr val="white"/>
                </a:solidFill>
                <a:latin typeface="Times New Roman" panose="02020603050405020304" pitchFamily="18" charset="0"/>
                <a:cs typeface="Times New Roman" panose="02020603050405020304" pitchFamily="18" charset="0"/>
              </a:rPr>
              <a:t>G19 </a:t>
            </a:r>
            <a:r>
              <a:rPr lang="en-US" sz="2000" b="1" dirty="0">
                <a:solidFill>
                  <a:prstClr val="white"/>
                </a:solidFill>
                <a:latin typeface="Times New Roman" panose="02020603050405020304" pitchFamily="18" charset="0"/>
                <a:cs typeface="Times New Roman" panose="02020603050405020304" pitchFamily="18" charset="0"/>
              </a:rPr>
              <a:t>MPS-HI </a:t>
            </a:r>
            <a:r>
              <a:rPr lang="en-US" sz="2000" b="1" dirty="0" smtClean="0">
                <a:solidFill>
                  <a:prstClr val="white"/>
                </a:solidFill>
                <a:latin typeface="Times New Roman" panose="02020603050405020304" pitchFamily="18" charset="0"/>
                <a:cs typeface="Times New Roman" panose="02020603050405020304" pitchFamily="18" charset="0"/>
              </a:rPr>
              <a:t>Ptel-4 P11, shown on previous slide.</a:t>
            </a:r>
            <a:endParaRPr lang="en-US" sz="2000" b="1" dirty="0">
              <a:solidFill>
                <a:prstClr val="white"/>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bwMode="auto">
          <a:xfrm>
            <a:off x="1138989" y="283718"/>
            <a:ext cx="6862011" cy="85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200" b="1" dirty="0" smtClean="0">
                <a:solidFill>
                  <a:srgbClr val="FFFF00"/>
                </a:solidFill>
                <a:latin typeface="Times New Roman" panose="02020603050405020304" pitchFamily="18" charset="0"/>
                <a:cs typeface="Times New Roman" panose="02020603050405020304" pitchFamily="18" charset="0"/>
              </a:rPr>
              <a:t>PLPT-SEI-004 </a:t>
            </a:r>
            <a:r>
              <a:rPr lang="en-US" sz="2200" b="1" smtClean="0">
                <a:solidFill>
                  <a:srgbClr val="FFFF00"/>
                </a:solidFill>
                <a:latin typeface="Times New Roman" panose="02020603050405020304" pitchFamily="18" charset="0"/>
                <a:cs typeface="Times New Roman" panose="02020603050405020304" pitchFamily="18" charset="0"/>
              </a:rPr>
              <a:t>SEP Channel Cross-Comparison: </a:t>
            </a:r>
          </a:p>
          <a:p>
            <a:r>
              <a:rPr lang="en-US" sz="2200" b="1" dirty="0" smtClean="0">
                <a:solidFill>
                  <a:srgbClr val="FFFF00"/>
                </a:solidFill>
                <a:latin typeface="Times New Roman" panose="02020603050405020304" pitchFamily="18" charset="0"/>
                <a:cs typeface="Times New Roman" panose="02020603050405020304" pitchFamily="18" charset="0"/>
              </a:rPr>
              <a:t>G19 SGPS vs. MPS-HI Results</a:t>
            </a:r>
            <a:endParaRPr lang="en-US" sz="2200" b="1" dirty="0">
              <a:solidFill>
                <a:srgbClr val="FFFF00"/>
              </a:solidFill>
              <a:latin typeface="Times New Roman" panose="02020603050405020304" pitchFamily="18" charset="0"/>
              <a:cs typeface="Times New Roman" panose="02020603050405020304" pitchFamily="18" charset="0"/>
            </a:endParaRPr>
          </a:p>
        </p:txBody>
      </p:sp>
      <p:sp>
        <p:nvSpPr>
          <p:cNvPr id="21" name="Slide Number Placeholder 20"/>
          <p:cNvSpPr>
            <a:spLocks noGrp="1"/>
          </p:cNvSpPr>
          <p:nvPr>
            <p:ph type="sldNum" sz="quarter" idx="12"/>
          </p:nvPr>
        </p:nvSpPr>
        <p:spPr/>
        <p:txBody>
          <a:bodyPr/>
          <a:lstStyle/>
          <a:p>
            <a:fld id="{615ADB79-25D6-47C0-AB51-22A13A0BBB50}" type="slidenum">
              <a:rPr lang="en-US" altLang="en-US" smtClean="0">
                <a:solidFill>
                  <a:prstClr val="white"/>
                </a:solidFill>
              </a:rPr>
              <a:pPr/>
              <a:t>34</a:t>
            </a:fld>
            <a:endParaRPr lang="en-US" altLang="en-US" dirty="0">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940" y="1447800"/>
            <a:ext cx="5088343" cy="4724400"/>
          </a:xfrm>
          <a:prstGeom prst="rect">
            <a:avLst/>
          </a:prstGeom>
        </p:spPr>
      </p:pic>
      <p:sp>
        <p:nvSpPr>
          <p:cNvPr id="10"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cxnSp>
        <p:nvCxnSpPr>
          <p:cNvPr id="11" name="Straight Arrow Connector 10"/>
          <p:cNvCxnSpPr>
            <a:cxnSpLocks/>
          </p:cNvCxnSpPr>
          <p:nvPr/>
        </p:nvCxnSpPr>
        <p:spPr>
          <a:xfrm flipH="1">
            <a:off x="4191002" y="4419600"/>
            <a:ext cx="1523998" cy="609600"/>
          </a:xfrm>
          <a:prstGeom prst="straightConnector1">
            <a:avLst/>
          </a:prstGeom>
          <a:ln w="31750">
            <a:solidFill>
              <a:srgbClr val="FF0000">
                <a:alpha val="7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505200" y="4953000"/>
            <a:ext cx="685800" cy="27090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8077200" y="858296"/>
            <a:ext cx="9144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953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164082"/>
            <a:ext cx="8610600" cy="5160518"/>
          </a:xfrm>
        </p:spPr>
        <p:txBody>
          <a:bodyPr>
            <a:noAutofit/>
          </a:bodyPr>
          <a:lstStyle/>
          <a:p>
            <a:pPr marL="182880" lvl="3" indent="-182880">
              <a:spcBef>
                <a:spcPts val="0"/>
              </a:spcBef>
              <a:spcAft>
                <a:spcPts val="600"/>
              </a:spcAf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Due to discrepancies between MPS-HI SEP channels and SGPS </a:t>
            </a:r>
            <a:r>
              <a:rPr lang="cs-CZ" sz="1600" dirty="0" smtClean="0">
                <a:latin typeface="Times New Roman" panose="02020603050405020304" pitchFamily="18" charset="0"/>
                <a:cs typeface="Times New Roman" panose="02020603050405020304" pitchFamily="18" charset="0"/>
              </a:rPr>
              <a:t>Telescope-1 (T1) </a:t>
            </a:r>
            <a:r>
              <a:rPr lang="en-US" sz="1600" dirty="0">
                <a:latin typeface="Times New Roman" panose="02020603050405020304" pitchFamily="18" charset="0"/>
                <a:cs typeface="Times New Roman" panose="02020603050405020304" pitchFamily="18" charset="0"/>
              </a:rPr>
              <a:t>channels</a:t>
            </a:r>
            <a:r>
              <a:rPr lang="en-US" sz="1600" dirty="0" smtClean="0">
                <a:latin typeface="Times New Roman" panose="02020603050405020304" pitchFamily="18" charset="0"/>
                <a:cs typeface="Times New Roman" panose="02020603050405020304" pitchFamily="18" charset="0"/>
              </a:rPr>
              <a:t>, ground calibrations of MPS-HI SN104 P8-P11 and SGPS </a:t>
            </a:r>
            <a:r>
              <a:rPr lang="cs-CZ" sz="1600" dirty="0">
                <a:latin typeface="Times New Roman" panose="02020603050405020304" pitchFamily="18" charset="0"/>
                <a:cs typeface="Times New Roman" panose="02020603050405020304" pitchFamily="18" charset="0"/>
              </a:rPr>
              <a:t>SN110 </a:t>
            </a:r>
            <a:r>
              <a:rPr lang="cs-CZ" sz="1600" dirty="0" smtClean="0">
                <a:latin typeface="Times New Roman" panose="02020603050405020304" pitchFamily="18" charset="0"/>
                <a:cs typeface="Times New Roman" panose="02020603050405020304" pitchFamily="18" charset="0"/>
              </a:rPr>
              <a:t>P1-P5</a:t>
            </a:r>
            <a:r>
              <a:rPr lang="en-US" sz="1600" dirty="0" smtClean="0">
                <a:latin typeface="Times New Roman" panose="02020603050405020304" pitchFamily="18" charset="0"/>
                <a:cs typeface="Times New Roman" panose="02020603050405020304" pitchFamily="18" charset="0"/>
              </a:rPr>
              <a:t> (MPS-HI and SGPS spare units) were performed at Brookhaven </a:t>
            </a:r>
            <a:r>
              <a:rPr lang="en-US" sz="1600" dirty="0">
                <a:latin typeface="Times New Roman" panose="02020603050405020304" pitchFamily="18" charset="0"/>
                <a:cs typeface="Times New Roman" panose="02020603050405020304" pitchFamily="18" charset="0"/>
              </a:rPr>
              <a:t>National Laboratory </a:t>
            </a:r>
            <a:r>
              <a:rPr lang="en-US" sz="1600" dirty="0" smtClean="0">
                <a:latin typeface="Times New Roman" panose="02020603050405020304" pitchFamily="18" charset="0"/>
                <a:cs typeface="Times New Roman" panose="02020603050405020304" pitchFamily="18" charset="0"/>
              </a:rPr>
              <a:t>(BNL) in December 2023 under SEA41. New </a:t>
            </a:r>
            <a:r>
              <a:rPr lang="en-US" sz="1600" dirty="0">
                <a:latin typeface="Times New Roman" panose="02020603050405020304" pitchFamily="18" charset="0"/>
                <a:cs typeface="Times New Roman" panose="02020603050405020304" pitchFamily="18" charset="0"/>
              </a:rPr>
              <a:t>Particle and Heavy Ion Transport code System (PHITS) </a:t>
            </a:r>
            <a:r>
              <a:rPr lang="en-US" sz="1600" dirty="0" smtClean="0">
                <a:latin typeface="Times New Roman" panose="02020603050405020304" pitchFamily="18" charset="0"/>
                <a:cs typeface="Times New Roman" panose="02020603050405020304" pitchFamily="18" charset="0"/>
              </a:rPr>
              <a:t>simulations </a:t>
            </a:r>
            <a:r>
              <a:rPr lang="en-US" sz="1600" dirty="0">
                <a:latin typeface="Times New Roman" panose="02020603050405020304" pitchFamily="18" charset="0"/>
                <a:cs typeface="Times New Roman" panose="02020603050405020304" pitchFamily="18" charset="0"/>
              </a:rPr>
              <a:t>of the SGPS response functions were also preformed, confirming previous SGPS T1 modeling</a:t>
            </a:r>
            <a:r>
              <a:rPr lang="en-US" sz="1600" dirty="0" smtClean="0">
                <a:latin typeface="Times New Roman" panose="02020603050405020304" pitchFamily="18" charset="0"/>
                <a:cs typeface="Times New Roman" panose="02020603050405020304" pitchFamily="18" charset="0"/>
              </a:rPr>
              <a:t>.</a:t>
            </a:r>
          </a:p>
          <a:p>
            <a:pPr marL="182880" lvl="3" indent="-182880">
              <a:spcBef>
                <a:spcPts val="0"/>
              </a:spcBef>
              <a:spcAft>
                <a:spcPts val="600"/>
              </a:spcAf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The data </a:t>
            </a:r>
            <a:r>
              <a:rPr lang="en-US" sz="1600" dirty="0">
                <a:latin typeface="Times New Roman" panose="02020603050405020304" pitchFamily="18" charset="0"/>
                <a:cs typeface="Times New Roman" panose="02020603050405020304" pitchFamily="18" charset="0"/>
              </a:rPr>
              <a:t>from the SGPS SN110 calibration at BNL was </a:t>
            </a:r>
            <a:r>
              <a:rPr lang="en-US" sz="1600" dirty="0" smtClean="0">
                <a:latin typeface="Times New Roman" panose="02020603050405020304" pitchFamily="18" charset="0"/>
                <a:cs typeface="Times New Roman" panose="02020603050405020304" pitchFamily="18" charset="0"/>
              </a:rPr>
              <a:t>of significantly higher quality </a:t>
            </a:r>
            <a:r>
              <a:rPr lang="en-US" sz="1600" dirty="0">
                <a:latin typeface="Times New Roman" panose="02020603050405020304" pitchFamily="18" charset="0"/>
                <a:cs typeface="Times New Roman" panose="02020603050405020304" pitchFamily="18" charset="0"/>
              </a:rPr>
              <a:t>than that from </a:t>
            </a:r>
            <a:r>
              <a:rPr lang="en-US" sz="1600" dirty="0" smtClean="0">
                <a:latin typeface="Times New Roman" panose="02020603050405020304" pitchFamily="18" charset="0"/>
                <a:cs typeface="Times New Roman" panose="02020603050405020304" pitchFamily="18" charset="0"/>
              </a:rPr>
              <a:t>earlier </a:t>
            </a:r>
            <a:r>
              <a:rPr lang="en-US" sz="1600" dirty="0">
                <a:latin typeface="Times New Roman" panose="02020603050405020304" pitchFamily="18" charset="0"/>
                <a:cs typeface="Times New Roman" panose="02020603050405020304" pitchFamily="18" charset="0"/>
              </a:rPr>
              <a:t>calibration of the SGPS </a:t>
            </a:r>
            <a:r>
              <a:rPr lang="en-US" sz="1600" dirty="0" smtClean="0">
                <a:latin typeface="Times New Roman" panose="02020603050405020304" pitchFamily="18" charset="0"/>
                <a:cs typeface="Times New Roman" panose="02020603050405020304" pitchFamily="18" charset="0"/>
              </a:rPr>
              <a:t>SN102 unit </a:t>
            </a:r>
            <a:r>
              <a:rPr lang="en-US" sz="1600" dirty="0">
                <a:latin typeface="Times New Roman" panose="02020603050405020304" pitchFamily="18" charset="0"/>
                <a:cs typeface="Times New Roman" panose="02020603050405020304" pitchFamily="18" charset="0"/>
              </a:rPr>
              <a:t>at UC Davis and agreed well with the PHITS modeling. </a:t>
            </a:r>
            <a:endParaRPr lang="en-US" sz="1600" dirty="0" smtClean="0">
              <a:latin typeface="Times New Roman" panose="02020603050405020304" pitchFamily="18" charset="0"/>
              <a:cs typeface="Times New Roman" panose="02020603050405020304" pitchFamily="18" charset="0"/>
            </a:endParaRPr>
          </a:p>
          <a:p>
            <a:pPr marL="182880" lvl="3" indent="-182880">
              <a:spcBef>
                <a:spcPts val="0"/>
              </a:spcBef>
              <a:spcAft>
                <a:spcPts val="600"/>
              </a:spcAf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In April 2024, updated SGPS T1 geometric factors and energy bounds were provided by the SEISS instrument </a:t>
            </a:r>
            <a:r>
              <a:rPr lang="en-US" sz="1600" dirty="0">
                <a:latin typeface="Times New Roman" panose="02020603050405020304" pitchFamily="18" charset="0"/>
                <a:cs typeface="Times New Roman" panose="02020603050405020304" pitchFamily="18" charset="0"/>
              </a:rPr>
              <a:t>vendor </a:t>
            </a:r>
            <a:r>
              <a:rPr lang="en-US" sz="1600" dirty="0" smtClean="0">
                <a:latin typeface="Times New Roman" panose="02020603050405020304" pitchFamily="18" charset="0"/>
                <a:cs typeface="Times New Roman" panose="02020603050405020304" pitchFamily="18" charset="0"/>
              </a:rPr>
              <a:t>(“Telescope-1 Addendum”), </a:t>
            </a:r>
            <a:r>
              <a:rPr lang="en-US" sz="1600" dirty="0">
                <a:latin typeface="Times New Roman" panose="02020603050405020304" pitchFamily="18" charset="0"/>
                <a:cs typeface="Times New Roman" panose="02020603050405020304" pitchFamily="18" charset="0"/>
              </a:rPr>
              <a:t>with the recommendation that the revised calibration factors be applied to all SGPS </a:t>
            </a:r>
            <a:r>
              <a:rPr lang="en-US" sz="1600" dirty="0" smtClean="0">
                <a:latin typeface="Times New Roman" panose="02020603050405020304" pitchFamily="18" charset="0"/>
                <a:cs typeface="Times New Roman" panose="02020603050405020304" pitchFamily="18" charset="0"/>
              </a:rPr>
              <a:t>units. The new calibration factors have not been applied to operational  L1b, pending full analysis of impact on integral fluxes used for Solar Particle Storm Scales and discussions with SWPC. The new </a:t>
            </a:r>
            <a:r>
              <a:rPr lang="en-US" sz="1600" dirty="0">
                <a:latin typeface="Times New Roman" panose="02020603050405020304" pitchFamily="18" charset="0"/>
                <a:cs typeface="Times New Roman" panose="02020603050405020304" pitchFamily="18" charset="0"/>
              </a:rPr>
              <a:t>calibration </a:t>
            </a:r>
            <a:r>
              <a:rPr lang="en-US" sz="1600" dirty="0" smtClean="0">
                <a:latin typeface="Times New Roman" panose="02020603050405020304" pitchFamily="18" charset="0"/>
                <a:cs typeface="Times New Roman" panose="02020603050405020304" pitchFamily="18" charset="0"/>
              </a:rPr>
              <a:t>factors </a:t>
            </a:r>
            <a:r>
              <a:rPr lang="en-US" sz="1600" i="1" dirty="0" smtClean="0">
                <a:latin typeface="Times New Roman" panose="02020603050405020304" pitchFamily="18" charset="0"/>
                <a:cs typeface="Times New Roman" panose="02020603050405020304" pitchFamily="18" charset="0"/>
              </a:rPr>
              <a:t>are</a:t>
            </a:r>
            <a:r>
              <a:rPr lang="en-US" sz="1600" dirty="0" smtClean="0">
                <a:latin typeface="Times New Roman" panose="02020603050405020304" pitchFamily="18" charset="0"/>
                <a:cs typeface="Times New Roman" panose="02020603050405020304" pitchFamily="18" charset="0"/>
              </a:rPr>
              <a:t> used in the analysis shown above.</a:t>
            </a:r>
          </a:p>
          <a:p>
            <a:pPr marL="182880" lvl="3" indent="-182880">
              <a:spcBef>
                <a:spcPts val="0"/>
              </a:spcBef>
              <a:spcAft>
                <a:spcPts val="600"/>
              </a:spcAf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Prior to adjustment of SGPS T1 calibration factors, the G16-G19 MPS-HI P8-P11 channels have consistently reported low with respect to similar SGPS channels (shown in previous MPS-HI PS-PVRs). With adjustment of SGPS T1 calibration factors, MPS-HI SEP channels are in general in much better agreement with SGPS T1 channels, in comparisons among all MPS-HI and SGPS flight models, shown in backup slides.</a:t>
            </a:r>
          </a:p>
          <a:p>
            <a:pPr marL="182880" lvl="3" indent="-182880">
              <a:spcBef>
                <a:spcPts val="0"/>
              </a:spcBef>
              <a:spcAft>
                <a:spcPts val="600"/>
              </a:spcAft>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G19 </a:t>
            </a:r>
            <a:r>
              <a:rPr lang="en-US" sz="1600" dirty="0">
                <a:latin typeface="Times New Roman" panose="02020603050405020304" pitchFamily="18" charset="0"/>
                <a:cs typeface="Times New Roman" panose="02020603050405020304" pitchFamily="18" charset="0"/>
              </a:rPr>
              <a:t>MPS-HI </a:t>
            </a:r>
            <a:r>
              <a:rPr lang="en-US" sz="1600" dirty="0" smtClean="0">
                <a:latin typeface="Times New Roman" panose="02020603050405020304" pitchFamily="18" charset="0"/>
                <a:cs typeface="Times New Roman" panose="02020603050405020304" pitchFamily="18" charset="0"/>
              </a:rPr>
              <a:t>PTels 3-5 P8-P11 are in general reporting low with respect to G19 MPS-HI PTels 1 and 2, other MPS-HI units, and SGPS T1 channels.</a:t>
            </a:r>
            <a:endParaRPr lang="en-US" sz="16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bwMode="auto">
          <a:xfrm>
            <a:off x="1215189" y="228600"/>
            <a:ext cx="6785811" cy="85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400" b="1" dirty="0" smtClean="0">
                <a:solidFill>
                  <a:srgbClr val="FFFF00"/>
                </a:solidFill>
                <a:latin typeface="Times New Roman" panose="02020603050405020304" pitchFamily="18" charset="0"/>
                <a:cs typeface="Times New Roman" panose="02020603050405020304" pitchFamily="18" charset="0"/>
              </a:rPr>
              <a:t>PLPT-SEI-004 SEP Channels</a:t>
            </a:r>
          </a:p>
          <a:p>
            <a:r>
              <a:rPr lang="en-US" sz="2400" b="1" dirty="0" smtClean="0">
                <a:solidFill>
                  <a:srgbClr val="FFFF00"/>
                </a:solidFill>
                <a:latin typeface="Times New Roman" panose="02020603050405020304" pitchFamily="18" charset="0"/>
                <a:cs typeface="Times New Roman" panose="02020603050405020304" pitchFamily="18" charset="0"/>
              </a:rPr>
              <a:t>Cross-Comparison: Summary and Considerations</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615ADB79-25D6-47C0-AB51-22A13A0BBB50}" type="slidenum">
              <a:rPr lang="en-US" altLang="en-US" smtClean="0">
                <a:solidFill>
                  <a:prstClr val="white"/>
                </a:solidFill>
              </a:rPr>
              <a:pPr/>
              <a:t>35</a:t>
            </a:fld>
            <a:endParaRPr lang="en-US" altLang="en-US" dirty="0">
              <a:solidFill>
                <a:prstClr val="white"/>
              </a:solidFill>
            </a:endParaRPr>
          </a:p>
        </p:txBody>
      </p:sp>
      <p:sp>
        <p:nvSpPr>
          <p:cNvPr id="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6" name="Rounded Rectangle 5"/>
          <p:cNvSpPr/>
          <p:nvPr/>
        </p:nvSpPr>
        <p:spPr>
          <a:xfrm>
            <a:off x="8077200" y="858296"/>
            <a:ext cx="9144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124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1199522-9397-F04D-AB95-6635C0B109DF}"/>
              </a:ext>
            </a:extLst>
          </p:cNvPr>
          <p:cNvSpPr>
            <a:spLocks noGrp="1"/>
          </p:cNvSpPr>
          <p:nvPr>
            <p:ph idx="1"/>
          </p:nvPr>
        </p:nvSpPr>
        <p:spPr>
          <a:xfrm>
            <a:off x="166437" y="1142999"/>
            <a:ext cx="8811126" cy="5142471"/>
          </a:xfrm>
        </p:spPr>
        <p:txBody>
          <a:bodyPr/>
          <a:lstStyle/>
          <a:p>
            <a:pPr>
              <a:spcBef>
                <a:spcPts val="0"/>
              </a:spcBef>
              <a:spcAft>
                <a:spcPts val="600"/>
              </a:spcAf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In general, </a:t>
            </a:r>
            <a:r>
              <a:rPr lang="en-US" sz="2000" b="1" dirty="0" smtClean="0">
                <a:latin typeface="Times New Roman" panose="02020603050405020304" pitchFamily="18" charset="0"/>
                <a:cs typeface="Times New Roman" panose="02020603050405020304" pitchFamily="18" charset="0"/>
              </a:rPr>
              <a:t>GOES-19 MPS-HI PTel-1 and -2 </a:t>
            </a:r>
            <a:r>
              <a:rPr lang="en-US" sz="2000" b="1" dirty="0">
                <a:latin typeface="Times New Roman" panose="02020603050405020304" pitchFamily="18" charset="0"/>
                <a:cs typeface="Times New Roman" panose="02020603050405020304" pitchFamily="18" charset="0"/>
              </a:rPr>
              <a:t>SEP channels agree well (≲10% error) with </a:t>
            </a:r>
            <a:r>
              <a:rPr lang="en-US" sz="2000" b="1" dirty="0" smtClean="0">
                <a:latin typeface="Times New Roman" panose="02020603050405020304" pitchFamily="18" charset="0"/>
                <a:cs typeface="Times New Roman" panose="02020603050405020304" pitchFamily="18" charset="0"/>
              </a:rPr>
              <a:t>the GOES-19 SGPS units.</a:t>
            </a:r>
            <a:endParaRPr lang="en-US" sz="2000" b="1" dirty="0">
              <a:latin typeface="Times New Roman" panose="02020603050405020304" pitchFamily="18" charset="0"/>
              <a:cs typeface="Times New Roman" panose="02020603050405020304" pitchFamily="18" charset="0"/>
            </a:endParaRPr>
          </a:p>
          <a:p>
            <a:pPr>
              <a:spcBef>
                <a:spcPts val="0"/>
              </a:spcBef>
              <a:spcAft>
                <a:spcPts val="600"/>
              </a:spcAft>
              <a:buFont typeface="Wingdings" panose="05000000000000000000" pitchFamily="2" charset="2"/>
              <a:buChar char="Ø"/>
            </a:pPr>
            <a:r>
              <a:rPr lang="en-US" sz="2000" b="1" dirty="0" smtClean="0">
                <a:solidFill>
                  <a:srgbClr val="FFFF00"/>
                </a:solidFill>
                <a:latin typeface="Times New Roman" panose="02020603050405020304" pitchFamily="18" charset="0"/>
                <a:cs typeface="Times New Roman" panose="02020603050405020304" pitchFamily="18" charset="0"/>
              </a:rPr>
              <a:t>This recent agreement is the result of efforts by many parties:</a:t>
            </a:r>
          </a:p>
          <a:p>
            <a:pPr marL="640080" lvl="1" indent="-182880">
              <a:spcBef>
                <a:spcPts val="0"/>
              </a:spcBef>
              <a:spcAft>
                <a:spcPts val="600"/>
              </a:spcAft>
              <a:buFont typeface="Wingdings" panose="05000000000000000000" pitchFamily="2" charset="2"/>
              <a:buChar char="§"/>
            </a:pPr>
            <a:r>
              <a:rPr lang="en-US" sz="1600" b="1" dirty="0" smtClean="0">
                <a:solidFill>
                  <a:srgbClr val="FFFF00"/>
                </a:solidFill>
                <a:latin typeface="Times New Roman" panose="02020603050405020304" pitchFamily="18" charset="0"/>
                <a:cs typeface="Times New Roman" panose="02020603050405020304" pitchFamily="18" charset="0"/>
              </a:rPr>
              <a:t>Terry Onsager, formerly of SWPC, advocated for an overlap in energy between the MPS-HI proton detectors and the SGPS Telescope-1 (during the instrument planning phase). Without such overlap the issue of the SEP channel discrepancy between the two instruments would have not been recognized</a:t>
            </a:r>
          </a:p>
          <a:p>
            <a:pPr marL="640080" lvl="1" indent="-182880">
              <a:spcBef>
                <a:spcPts val="0"/>
              </a:spcBef>
              <a:spcAft>
                <a:spcPts val="600"/>
              </a:spcAft>
              <a:buFont typeface="Wingdings" panose="05000000000000000000" pitchFamily="2" charset="2"/>
              <a:buChar char="§"/>
            </a:pPr>
            <a:r>
              <a:rPr lang="en-US" sz="1600" b="1" dirty="0" smtClean="0">
                <a:solidFill>
                  <a:srgbClr val="FFFF00"/>
                </a:solidFill>
                <a:latin typeface="Times New Roman" panose="02020603050405020304" pitchFamily="18" charset="0"/>
                <a:cs typeface="Times New Roman" panose="02020603050405020304" pitchFamily="18" charset="0"/>
              </a:rPr>
              <a:t>Brian Kress and Juan Rodriguez of NCEI realized there was an issue after the launch of GOES-16, and asked the GOES-R program and the instrument vendor to investigate</a:t>
            </a:r>
          </a:p>
          <a:p>
            <a:pPr marL="640080" lvl="1" indent="-182880">
              <a:spcBef>
                <a:spcPts val="0"/>
              </a:spcBef>
              <a:spcAft>
                <a:spcPts val="600"/>
              </a:spcAft>
              <a:buFont typeface="Wingdings" panose="05000000000000000000" pitchFamily="2" charset="2"/>
              <a:buChar char="§"/>
            </a:pPr>
            <a:r>
              <a:rPr lang="en-US" sz="1600" b="1" dirty="0" smtClean="0">
                <a:solidFill>
                  <a:srgbClr val="FFFF00"/>
                </a:solidFill>
                <a:latin typeface="Times New Roman" panose="02020603050405020304" pitchFamily="18" charset="0"/>
                <a:cs typeface="Times New Roman" panose="02020603050405020304" pitchFamily="18" charset="0"/>
              </a:rPr>
              <a:t>The GOES-R program issued SEA41 and asked the vendor to conduct new instrument calibrations at Brookhaven </a:t>
            </a:r>
            <a:r>
              <a:rPr lang="en-US" sz="1600" b="1" dirty="0">
                <a:solidFill>
                  <a:srgbClr val="FFFF00"/>
                </a:solidFill>
                <a:latin typeface="Times New Roman" panose="02020603050405020304" pitchFamily="18" charset="0"/>
                <a:cs typeface="Times New Roman" panose="02020603050405020304" pitchFamily="18" charset="0"/>
              </a:rPr>
              <a:t>National Laboratory (BNL</a:t>
            </a:r>
            <a:r>
              <a:rPr lang="en-US" sz="1600" b="1" dirty="0" smtClean="0">
                <a:solidFill>
                  <a:srgbClr val="FFFF00"/>
                </a:solidFill>
                <a:latin typeface="Times New Roman" panose="02020603050405020304" pitchFamily="18" charset="0"/>
                <a:cs typeface="Times New Roman" panose="02020603050405020304" pitchFamily="18" charset="0"/>
              </a:rPr>
              <a:t>)</a:t>
            </a:r>
          </a:p>
          <a:p>
            <a:pPr marL="640080" lvl="1" indent="-182880">
              <a:spcBef>
                <a:spcPts val="0"/>
              </a:spcBef>
              <a:spcAft>
                <a:spcPts val="600"/>
              </a:spcAft>
              <a:buFont typeface="Wingdings" panose="05000000000000000000" pitchFamily="2" charset="2"/>
              <a:buChar char="§"/>
            </a:pPr>
            <a:r>
              <a:rPr lang="en-US" sz="1600" b="1" dirty="0" smtClean="0">
                <a:solidFill>
                  <a:srgbClr val="FFFF00"/>
                </a:solidFill>
                <a:latin typeface="Times New Roman" panose="02020603050405020304" pitchFamily="18" charset="0"/>
                <a:cs typeface="Times New Roman" panose="02020603050405020304" pitchFamily="18" charset="0"/>
              </a:rPr>
              <a:t>The instrument vendor, Assurance Technology Corporation (ATC), planned and conducted these calibrations. Unfortunately, due to the pandemic these did not occur until December 2023, and were performed with the spare units instead of the units now onboard GOES-19</a:t>
            </a:r>
          </a:p>
          <a:p>
            <a:pPr>
              <a:spcBef>
                <a:spcPts val="0"/>
              </a:spcBef>
              <a:spcAft>
                <a:spcPts val="600"/>
              </a:spcAft>
              <a:buFont typeface="Wingdings" panose="05000000000000000000" pitchFamily="2" charset="2"/>
              <a:buChar char="Ø"/>
            </a:pPr>
            <a:r>
              <a:rPr lang="en-US" sz="2000" b="1" dirty="0">
                <a:solidFill>
                  <a:prstClr val="white"/>
                </a:solidFill>
                <a:latin typeface="Times New Roman" panose="02020603050405020304" pitchFamily="18" charset="0"/>
                <a:cs typeface="Times New Roman" panose="02020603050405020304" pitchFamily="18" charset="0"/>
              </a:rPr>
              <a:t>GOES-19 MPS-HI PTels 3-5 are reporting approximately a factor of 2 low with respect to SGPS channels</a:t>
            </a:r>
            <a:r>
              <a:rPr lang="en-US" sz="2000" b="1" dirty="0" smtClean="0">
                <a:solidFill>
                  <a:prstClr val="white"/>
                </a:solidFill>
                <a:latin typeface="Times New Roman" panose="02020603050405020304" pitchFamily="18" charset="0"/>
                <a:cs typeface="Times New Roman" panose="02020603050405020304" pitchFamily="18" charset="0"/>
              </a:rPr>
              <a:t>. This needs to be investigated further.</a:t>
            </a:r>
            <a:endParaRPr lang="en-US" sz="2000" b="1" dirty="0" smtClean="0">
              <a:latin typeface="Times New Roman" panose="02020603050405020304" pitchFamily="18" charset="0"/>
              <a:cs typeface="Times New Roman" panose="02020603050405020304" pitchFamily="18" charset="0"/>
            </a:endParaRPr>
          </a:p>
          <a:p>
            <a:pPr>
              <a:spcBef>
                <a:spcPts val="0"/>
              </a:spcBef>
              <a:spcAft>
                <a:spcPts val="600"/>
              </a:spcAft>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PLPT-SEI-004 for GOES-19 is a </a:t>
            </a:r>
            <a:endParaRPr lang="en-US" sz="20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2FB91689-40D8-F341-B930-F2802AC6B885}"/>
              </a:ext>
            </a:extLst>
          </p:cNvPr>
          <p:cNvSpPr>
            <a:spLocks noGrp="1"/>
          </p:cNvSpPr>
          <p:nvPr>
            <p:ph type="sldNum" sz="quarter" idx="12"/>
          </p:nvPr>
        </p:nvSpPr>
        <p:spPr/>
        <p:txBody>
          <a:bodyPr/>
          <a:lstStyle/>
          <a:p>
            <a:fld id="{615ADB79-25D6-47C0-AB51-22A13A0BBB50}" type="slidenum">
              <a:rPr lang="en-US" altLang="en-US" smtClean="0"/>
              <a:pPr/>
              <a:t>36</a:t>
            </a:fld>
            <a:endParaRPr lang="en-US" altLang="en-US" dirty="0"/>
          </a:p>
        </p:txBody>
      </p:sp>
      <p:sp>
        <p:nvSpPr>
          <p:cNvPr id="6" name="Title 1"/>
          <p:cNvSpPr txBox="1">
            <a:spLocks/>
          </p:cNvSpPr>
          <p:nvPr/>
        </p:nvSpPr>
        <p:spPr bwMode="auto">
          <a:xfrm>
            <a:off x="1367590" y="228600"/>
            <a:ext cx="6408821" cy="85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b="1" dirty="0" smtClean="0">
                <a:solidFill>
                  <a:srgbClr val="FFFF00"/>
                </a:solidFill>
                <a:latin typeface="Times New Roman" panose="02020603050405020304" pitchFamily="18" charset="0"/>
                <a:cs typeface="Times New Roman" panose="02020603050405020304" pitchFamily="18" charset="0"/>
              </a:rPr>
              <a:t>PLPT-SEI-004: SEP Channel</a:t>
            </a:r>
          </a:p>
          <a:p>
            <a:r>
              <a:rPr lang="en-US" sz="2800" b="1" dirty="0" smtClean="0">
                <a:solidFill>
                  <a:srgbClr val="FFFF00"/>
                </a:solidFill>
                <a:latin typeface="Times New Roman" panose="02020603050405020304" pitchFamily="18" charset="0"/>
                <a:cs typeface="Times New Roman" panose="02020603050405020304" pitchFamily="18" charset="0"/>
              </a:rPr>
              <a:t>Cross-Comparison: Summary</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4191000" y="5867400"/>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8"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3048131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Technique</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37</a:t>
            </a:fld>
            <a:endParaRPr lang="en-US" altLang="en-US" dirty="0"/>
          </a:p>
        </p:txBody>
      </p:sp>
      <p:sp>
        <p:nvSpPr>
          <p:cNvPr id="3" name="TextBox 2"/>
          <p:cNvSpPr txBox="1"/>
          <p:nvPr/>
        </p:nvSpPr>
        <p:spPr>
          <a:xfrm>
            <a:off x="114300" y="1219200"/>
            <a:ext cx="8915401" cy="1871282"/>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Compare </a:t>
            </a:r>
            <a:r>
              <a:rPr lang="en-US" sz="2000"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statistical differential </a:t>
            </a:r>
            <a:r>
              <a:rPr lang="en-US" sz="2000"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flux spectra from </a:t>
            </a:r>
            <a:r>
              <a:rPr lang="en-US" sz="2000"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GOES-16 and GOES-19, </a:t>
            </a:r>
            <a:r>
              <a:rPr lang="en-US" sz="2000"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separated by </a:t>
            </a:r>
            <a:r>
              <a:rPr lang="en-US" sz="2000"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~1 hour in Magnetic Local Time (MLT)</a:t>
            </a:r>
            <a:r>
              <a:rPr lang="en-US" sz="2000"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a:t>
            </a:r>
            <a:endParaRPr lang="en-US" sz="2000"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marL="800100" lvl="1" indent="-342900">
              <a:buFont typeface="Wingdings" panose="05000000000000000000" pitchFamily="2" charset="2"/>
              <a:buChar char="q"/>
            </a:pPr>
            <a:r>
              <a:rPr lang="en-US"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GOES-16 (75.2W</a:t>
            </a:r>
            <a:r>
              <a:rPr lang="en-US"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to </a:t>
            </a:r>
            <a:r>
              <a:rPr lang="en-US"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GOES-19 (89.5W</a:t>
            </a:r>
            <a:r>
              <a:rPr lang="en-US"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a:t>
            </a:r>
            <a:r>
              <a:rPr lang="en-US"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08/23/2024-11/09/2024 (~2.5 months)</a:t>
            </a:r>
          </a:p>
          <a:p>
            <a:pPr marL="800100" lvl="1" indent="-342900">
              <a:buFont typeface="Wingdings" panose="05000000000000000000" pitchFamily="2" charset="2"/>
              <a:buChar char="q"/>
            </a:pPr>
            <a:r>
              <a:rPr lang="en-US"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Calculate the particle distributions for all channels and telescopes</a:t>
            </a:r>
          </a:p>
          <a:p>
            <a:pPr marL="800100" lvl="1" indent="-342900">
              <a:buFont typeface="Wingdings" panose="05000000000000000000" pitchFamily="2" charset="2"/>
              <a:buChar char="q"/>
            </a:pPr>
            <a:r>
              <a:rPr lang="en-US"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Compare </a:t>
            </a:r>
            <a:r>
              <a:rPr lang="en-US"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flux percentile spectra </a:t>
            </a:r>
            <a:r>
              <a:rPr lang="en-US"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for telescopes of the same orientation</a:t>
            </a:r>
          </a:p>
          <a:p>
            <a:pPr marL="1200150" lvl="2" indent="-285750" defTabSz="457200" fontAlgn="base">
              <a:spcBef>
                <a:spcPct val="20000"/>
              </a:spcBef>
              <a:spcAft>
                <a:spcPct val="0"/>
              </a:spcAft>
              <a:buFont typeface="Wingdings" panose="05000000000000000000" pitchFamily="2" charset="2"/>
              <a:buChar char="Ø"/>
            </a:pPr>
            <a:r>
              <a:rPr lang="en-US"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0</a:t>
            </a:r>
            <a:r>
              <a:rPr lang="en-US"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±35, ±70 deg from zenith (radially outward</a:t>
            </a:r>
            <a:r>
              <a:rPr lang="en-US" b="1" dirty="0" smtClean="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a:t>
            </a:r>
            <a:endParaRPr lang="en-US"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1" name="Rounded Rectangle 10"/>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207237"/>
            <a:ext cx="5999775" cy="2999887"/>
          </a:xfrm>
          <a:prstGeom prst="rect">
            <a:avLst/>
          </a:prstGeom>
        </p:spPr>
      </p:pic>
      <p:sp>
        <p:nvSpPr>
          <p:cNvPr id="12"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6" name="TextBox 5"/>
          <p:cNvSpPr txBox="1"/>
          <p:nvPr/>
        </p:nvSpPr>
        <p:spPr>
          <a:xfrm>
            <a:off x="6324600" y="3124200"/>
            <a:ext cx="2610853"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chemeClr val="bg1"/>
                </a:solidFill>
                <a:latin typeface="Times New Roman" panose="02020603050405020304" pitchFamily="18" charset="0"/>
                <a:cs typeface="Times New Roman" panose="02020603050405020304" pitchFamily="18" charset="0"/>
              </a:rPr>
              <a:t>PDF: Number of fluxes in each flux bin</a:t>
            </a:r>
          </a:p>
          <a:p>
            <a:pPr marL="285750" indent="-285750">
              <a:buFont typeface="Arial" panose="020B0604020202020204" pitchFamily="34" charset="0"/>
              <a:buChar char="•"/>
            </a:pPr>
            <a:r>
              <a:rPr lang="en-US" b="1" dirty="0" smtClean="0">
                <a:solidFill>
                  <a:schemeClr val="bg1"/>
                </a:solidFill>
                <a:latin typeface="Times New Roman" panose="02020603050405020304" pitchFamily="18" charset="0"/>
                <a:cs typeface="Times New Roman" panose="02020603050405020304" pitchFamily="18" charset="0"/>
              </a:rPr>
              <a:t>CDF: Number of fluxes up to a flux bin</a:t>
            </a:r>
          </a:p>
          <a:p>
            <a:pPr marL="285750" indent="-285750">
              <a:buFont typeface="Arial" panose="020B0604020202020204" pitchFamily="34" charset="0"/>
              <a:buChar char="•"/>
            </a:pPr>
            <a:r>
              <a:rPr lang="en-US" b="1" dirty="0" smtClean="0">
                <a:solidFill>
                  <a:schemeClr val="bg1"/>
                </a:solidFill>
                <a:latin typeface="Times New Roman" panose="02020603050405020304" pitchFamily="18" charset="0"/>
                <a:cs typeface="Times New Roman" panose="02020603050405020304" pitchFamily="18" charset="0"/>
              </a:rPr>
              <a:t>Percentile fluxes: Flux at which number of fluxes &lt; percentile</a:t>
            </a:r>
          </a:p>
          <a:p>
            <a:pPr marL="285750" indent="-285750">
              <a:buFont typeface="Arial" panose="020B0604020202020204" pitchFamily="34" charset="0"/>
              <a:buChar char="•"/>
            </a:pPr>
            <a:r>
              <a:rPr lang="en-US" b="1" dirty="0" smtClean="0">
                <a:solidFill>
                  <a:schemeClr val="bg1"/>
                </a:solidFill>
                <a:latin typeface="Times New Roman" panose="02020603050405020304" pitchFamily="18" charset="0"/>
                <a:cs typeface="Times New Roman" panose="02020603050405020304" pitchFamily="18" charset="0"/>
              </a:rPr>
              <a:t>50% is the median of the distribution</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024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38</a:t>
            </a:fld>
            <a:endParaRPr lang="en-US" altLang="en-US" dirty="0"/>
          </a:p>
        </p:txBody>
      </p:sp>
      <p:sp>
        <p:nvSpPr>
          <p:cNvPr id="13" name="TextBox 12"/>
          <p:cNvSpPr txBox="1"/>
          <p:nvPr/>
        </p:nvSpPr>
        <p:spPr>
          <a:xfrm>
            <a:off x="1206370" y="1229081"/>
            <a:ext cx="4752046" cy="307777"/>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GOES-19 vs GOES-16 Electrons</a:t>
            </a:r>
            <a:r>
              <a:rPr lang="en-US" sz="1400" b="1" dirty="0">
                <a:solidFill>
                  <a:prstClr val="white"/>
                </a:solidFill>
              </a:rPr>
              <a:t> , 08/23/2024-11/09/2024</a:t>
            </a:r>
            <a:endParaRPr lang="en-US" sz="1400" b="1" dirty="0">
              <a:solidFill>
                <a:schemeClr val="bg1"/>
              </a:solidFill>
            </a:endParaRP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1600200"/>
            <a:ext cx="7084399" cy="4250640"/>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2" name="TextBox 1"/>
          <p:cNvSpPr txBox="1"/>
          <p:nvPr/>
        </p:nvSpPr>
        <p:spPr>
          <a:xfrm>
            <a:off x="7293241" y="4419600"/>
            <a:ext cx="1774559" cy="954107"/>
          </a:xfrm>
          <a:prstGeom prst="rect">
            <a:avLst/>
          </a:prstGeom>
          <a:solidFill>
            <a:schemeClr val="bg1"/>
          </a:solidFill>
          <a:ln w="38100">
            <a:noFill/>
          </a:ln>
        </p:spPr>
        <p:txBody>
          <a:bodyPr wrap="square" rtlCol="0">
            <a:spAutoFit/>
          </a:bodyPr>
          <a:lstStyle/>
          <a:p>
            <a:r>
              <a:rPr lang="en-US" sz="1400" b="1" dirty="0" smtClean="0">
                <a:solidFill>
                  <a:srgbClr val="0000FF"/>
                </a:solidFill>
                <a:latin typeface="Times New Roman" panose="02020603050405020304" pitchFamily="18" charset="0"/>
                <a:cs typeface="Times New Roman" panose="02020603050405020304" pitchFamily="18" charset="0"/>
              </a:rPr>
              <a:t>Missing or significantly lower fluxes are at </a:t>
            </a:r>
            <a:r>
              <a:rPr lang="en-US" sz="1400" b="1" dirty="0">
                <a:solidFill>
                  <a:srgbClr val="0000FF"/>
                </a:solidFill>
                <a:latin typeface="Times New Roman" panose="02020603050405020304" pitchFamily="18" charset="0"/>
                <a:cs typeface="Times New Roman" panose="02020603050405020304" pitchFamily="18" charset="0"/>
              </a:rPr>
              <a:t>residual background levels</a:t>
            </a:r>
          </a:p>
        </p:txBody>
      </p:sp>
      <p:sp>
        <p:nvSpPr>
          <p:cNvPr id="3" name="Oval 2"/>
          <p:cNvSpPr/>
          <p:nvPr/>
        </p:nvSpPr>
        <p:spPr>
          <a:xfrm>
            <a:off x="5638800" y="4456093"/>
            <a:ext cx="1295400" cy="57310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cxnSp>
        <p:nvCxnSpPr>
          <p:cNvPr id="6" name="Straight Arrow Connector 5"/>
          <p:cNvCxnSpPr>
            <a:endCxn id="3" idx="5"/>
          </p:cNvCxnSpPr>
          <p:nvPr/>
        </p:nvCxnSpPr>
        <p:spPr>
          <a:xfrm flipH="1" flipV="1">
            <a:off x="6744493" y="4945270"/>
            <a:ext cx="520173" cy="204788"/>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xmlns="" id="{8F7E4F53-71D7-A943-A990-6F7E7072A292}"/>
              </a:ext>
            </a:extLst>
          </p:cNvPr>
          <p:cNvSpPr txBox="1"/>
          <p:nvPr/>
        </p:nvSpPr>
        <p:spPr>
          <a:xfrm>
            <a:off x="7162801" y="1609726"/>
            <a:ext cx="1905000" cy="2462213"/>
          </a:xfrm>
          <a:prstGeom prst="rect">
            <a:avLst/>
          </a:prstGeom>
          <a:solidFill>
            <a:schemeClr val="bg1"/>
          </a:solidFill>
          <a:ln w="28575">
            <a:solidFill>
              <a:schemeClr val="bg1"/>
            </a:solidFill>
          </a:ln>
        </p:spPr>
        <p:txBody>
          <a:bodyPr wrap="square" rtlCol="0">
            <a:spAutoFit/>
          </a:bodyPr>
          <a:lstStyle/>
          <a:p>
            <a:pPr marL="285750" indent="-285750">
              <a:buSzPct val="120000"/>
              <a:buFont typeface="Wingdings" panose="05000000000000000000" pitchFamily="2" charset="2"/>
              <a:buChar char="Ø"/>
            </a:pPr>
            <a:r>
              <a:rPr lang="en-US" sz="1400" b="1" dirty="0" smtClean="0">
                <a:latin typeface="Times New Roman" panose="02020603050405020304" pitchFamily="18" charset="0"/>
                <a:cs typeface="Times New Roman" panose="02020603050405020304" pitchFamily="18" charset="0"/>
              </a:rPr>
              <a:t>GOES-16 E3 fluxes are appreciably lower</a:t>
            </a:r>
          </a:p>
          <a:p>
            <a:pPr marL="285750" indent="-285750">
              <a:buSzPct val="120000"/>
              <a:buFont typeface="Wingdings" panose="05000000000000000000" pitchFamily="2" charset="2"/>
              <a:buChar char="Ø"/>
            </a:pPr>
            <a:r>
              <a:rPr lang="en-US" sz="1400" b="1" dirty="0" smtClean="0">
                <a:latin typeface="Times New Roman" panose="02020603050405020304" pitchFamily="18" charset="0"/>
                <a:cs typeface="Times New Roman" panose="02020603050405020304" pitchFamily="18" charset="0"/>
              </a:rPr>
              <a:t>E9-E10 fluxes are affected by the applied background correction (discussion is included in the backup slides)</a:t>
            </a:r>
          </a:p>
        </p:txBody>
      </p: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19" name="TextBox 18">
            <a:extLst>
              <a:ext uri="{FF2B5EF4-FFF2-40B4-BE49-F238E27FC236}">
                <a16:creationId xmlns:a16="http://schemas.microsoft.com/office/drawing/2014/main" xmlns="" id="{8F7E4F53-71D7-A943-A990-6F7E7072A292}"/>
              </a:ext>
            </a:extLst>
          </p:cNvPr>
          <p:cNvSpPr txBox="1"/>
          <p:nvPr/>
        </p:nvSpPr>
        <p:spPr>
          <a:xfrm>
            <a:off x="4953000" y="1978105"/>
            <a:ext cx="1981200" cy="646331"/>
          </a:xfrm>
          <a:prstGeom prst="rect">
            <a:avLst/>
          </a:prstGeom>
          <a:solidFill>
            <a:schemeClr val="bg1"/>
          </a:solidFill>
          <a:ln w="28575">
            <a:solidFill>
              <a:srgbClr val="92D050"/>
            </a:solidFill>
          </a:ln>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Good agreement</a:t>
            </a:r>
          </a:p>
          <a:p>
            <a:pPr algn="ctr"/>
            <a:r>
              <a:rPr lang="en-US" b="1" dirty="0" smtClean="0">
                <a:latin typeface="Times New Roman" panose="02020603050405020304" pitchFamily="18" charset="0"/>
                <a:cs typeface="Times New Roman" panose="02020603050405020304" pitchFamily="18" charset="0"/>
              </a:rPr>
              <a:t>in general</a:t>
            </a:r>
          </a:p>
        </p:txBody>
      </p:sp>
    </p:spTree>
    <p:extLst>
      <p:ext uri="{BB962C8B-B14F-4D97-AF65-F5344CB8AC3E}">
        <p14:creationId xmlns:p14="http://schemas.microsoft.com/office/powerpoint/2010/main" val="4270545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35163A7-B93B-D74B-BCE8-A33003B3076A}"/>
              </a:ext>
            </a:extLst>
          </p:cNvPr>
          <p:cNvSpPr>
            <a:spLocks noGrp="1"/>
          </p:cNvSpPr>
          <p:nvPr>
            <p:ph type="sldNum" sz="quarter" idx="12"/>
          </p:nvPr>
        </p:nvSpPr>
        <p:spPr/>
        <p:txBody>
          <a:bodyPr/>
          <a:lstStyle/>
          <a:p>
            <a:fld id="{615ADB79-25D6-47C0-AB51-22A13A0BBB50}" type="slidenum">
              <a:rPr lang="en-US" altLang="en-US" smtClean="0">
                <a:solidFill>
                  <a:prstClr val="white"/>
                </a:solidFill>
              </a:rPr>
              <a:pPr/>
              <a:t>39</a:t>
            </a:fld>
            <a:endParaRPr lang="en-US" altLang="en-US" dirty="0">
              <a:solidFill>
                <a:prstClr val="white"/>
              </a:solidFill>
            </a:endParaRPr>
          </a:p>
        </p:txBody>
      </p:sp>
      <p:sp>
        <p:nvSpPr>
          <p:cNvPr id="8" name="TextBox 7">
            <a:extLst>
              <a:ext uri="{FF2B5EF4-FFF2-40B4-BE49-F238E27FC236}">
                <a16:creationId xmlns:a16="http://schemas.microsoft.com/office/drawing/2014/main" xmlns="" id="{03C1C17E-6C53-A64B-936E-EAF60D042E20}"/>
              </a:ext>
            </a:extLst>
          </p:cNvPr>
          <p:cNvSpPr txBox="1"/>
          <p:nvPr/>
        </p:nvSpPr>
        <p:spPr>
          <a:xfrm>
            <a:off x="1990942" y="1295400"/>
            <a:ext cx="5162116" cy="323165"/>
          </a:xfrm>
          <a:prstGeom prst="rect">
            <a:avLst/>
          </a:prstGeom>
          <a:solidFill>
            <a:srgbClr val="00B050"/>
          </a:solidFill>
          <a:ln>
            <a:solidFill>
              <a:srgbClr val="92D050"/>
            </a:solidFill>
          </a:ln>
        </p:spPr>
        <p:txBody>
          <a:bodyPr wrap="square" rtlCol="0">
            <a:spAutoFit/>
          </a:bodyPr>
          <a:lstStyle/>
          <a:p>
            <a:pPr algn="ctr"/>
            <a:r>
              <a:rPr lang="en-US" sz="1500" b="1" dirty="0" smtClean="0">
                <a:solidFill>
                  <a:prstClr val="white"/>
                </a:solidFill>
              </a:rPr>
              <a:t>GOES-16 over GOES-19 Electrons</a:t>
            </a:r>
            <a:r>
              <a:rPr lang="en-US" sz="1500" b="1" dirty="0">
                <a:solidFill>
                  <a:prstClr val="white"/>
                </a:solidFill>
              </a:rPr>
              <a:t>, </a:t>
            </a:r>
            <a:r>
              <a:rPr lang="en-US" sz="1500" b="1" dirty="0" smtClean="0">
                <a:solidFill>
                  <a:prstClr val="white"/>
                </a:solidFill>
              </a:rPr>
              <a:t>08/23/2024– 11/09/2024</a:t>
            </a:r>
            <a:endParaRPr lang="en-US" sz="1500" b="1" dirty="0">
              <a:solidFill>
                <a:prstClr val="white"/>
              </a:solidFill>
            </a:endParaRPr>
          </a:p>
        </p:txBody>
      </p:sp>
      <p:sp>
        <p:nvSpPr>
          <p:cNvPr id="9"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81346" y="5029200"/>
            <a:ext cx="8981309" cy="738664"/>
          </a:xfrm>
          <a:prstGeom prst="rect">
            <a:avLst/>
          </a:prstGeom>
          <a:noFill/>
        </p:spPr>
        <p:txBody>
          <a:bodyPr wrap="square" rtlCol="0">
            <a:spAutoFit/>
          </a:bodyPr>
          <a:lstStyle/>
          <a:p>
            <a:pPr algn="just"/>
            <a:r>
              <a:rPr lang="en-US" sz="1400" b="1" dirty="0">
                <a:solidFill>
                  <a:schemeClr val="bg1"/>
                </a:solidFill>
                <a:latin typeface="Times New Roman" panose="02020603050405020304" pitchFamily="18" charset="0"/>
                <a:cs typeface="Times New Roman" panose="02020603050405020304" pitchFamily="18" charset="0"/>
              </a:rPr>
              <a:t>The comparisons are made by taking </a:t>
            </a:r>
            <a:r>
              <a:rPr lang="en-US" sz="1400" b="1" dirty="0" smtClean="0">
                <a:solidFill>
                  <a:schemeClr val="bg1"/>
                </a:solidFill>
                <a:latin typeface="Times New Roman" panose="02020603050405020304" pitchFamily="18" charset="0"/>
                <a:cs typeface="Times New Roman" panose="02020603050405020304" pitchFamily="18" charset="0"/>
              </a:rPr>
              <a:t>the ratio </a:t>
            </a:r>
            <a:r>
              <a:rPr lang="en-US" sz="1400" b="1" dirty="0">
                <a:solidFill>
                  <a:schemeClr val="bg1"/>
                </a:solidFill>
                <a:latin typeface="Times New Roman" panose="02020603050405020304" pitchFamily="18" charset="0"/>
                <a:cs typeface="Times New Roman" panose="02020603050405020304" pitchFamily="18" charset="0"/>
              </a:rPr>
              <a:t>of </a:t>
            </a:r>
            <a:r>
              <a:rPr lang="en-US" sz="1400" b="1" dirty="0" smtClean="0">
                <a:solidFill>
                  <a:schemeClr val="bg1"/>
                </a:solidFill>
                <a:latin typeface="Times New Roman" panose="02020603050405020304" pitchFamily="18" charset="0"/>
                <a:cs typeface="Times New Roman" panose="02020603050405020304" pitchFamily="18" charset="0"/>
              </a:rPr>
              <a:t>the GOES‐16 </a:t>
            </a:r>
            <a:r>
              <a:rPr lang="en-US" sz="1400" b="1" dirty="0">
                <a:solidFill>
                  <a:schemeClr val="bg1"/>
                </a:solidFill>
                <a:latin typeface="Times New Roman" panose="02020603050405020304" pitchFamily="18" charset="0"/>
                <a:cs typeface="Times New Roman" panose="02020603050405020304" pitchFamily="18" charset="0"/>
              </a:rPr>
              <a:t>to the </a:t>
            </a:r>
            <a:r>
              <a:rPr lang="en-US" sz="1400" b="1" dirty="0" smtClean="0">
                <a:solidFill>
                  <a:schemeClr val="bg1"/>
                </a:solidFill>
                <a:latin typeface="Times New Roman" panose="02020603050405020304" pitchFamily="18" charset="0"/>
                <a:cs typeface="Times New Roman" panose="02020603050405020304" pitchFamily="18" charset="0"/>
              </a:rPr>
              <a:t>GOES‐19 percentile fluxes</a:t>
            </a:r>
            <a:r>
              <a:rPr lang="en-US" sz="1400" b="1" dirty="0">
                <a:solidFill>
                  <a:schemeClr val="bg1"/>
                </a:solidFill>
                <a:latin typeface="Times New Roman" panose="02020603050405020304" pitchFamily="18" charset="0"/>
                <a:cs typeface="Times New Roman" panose="02020603050405020304" pitchFamily="18" charset="0"/>
              </a:rPr>
              <a:t>, following interpolation to 10 common energies (80, 130, 180, 278, 380, </a:t>
            </a:r>
            <a:r>
              <a:rPr lang="en-US" sz="1400" b="1" dirty="0" smtClean="0">
                <a:solidFill>
                  <a:schemeClr val="bg1"/>
                </a:solidFill>
                <a:latin typeface="Times New Roman" panose="02020603050405020304" pitchFamily="18" charset="0"/>
                <a:cs typeface="Times New Roman" panose="02020603050405020304" pitchFamily="18" charset="0"/>
              </a:rPr>
              <a:t>550, 900</a:t>
            </a:r>
            <a:r>
              <a:rPr lang="en-US" sz="1400" b="1" dirty="0">
                <a:solidFill>
                  <a:schemeClr val="bg1"/>
                </a:solidFill>
                <a:latin typeface="Times New Roman" panose="02020603050405020304" pitchFamily="18" charset="0"/>
                <a:cs typeface="Times New Roman" panose="02020603050405020304" pitchFamily="18" charset="0"/>
              </a:rPr>
              <a:t>, 1,493, 1,969, and </a:t>
            </a:r>
            <a:r>
              <a:rPr lang="en-US" sz="1400" b="1" dirty="0" smtClean="0">
                <a:solidFill>
                  <a:schemeClr val="bg1"/>
                </a:solidFill>
                <a:latin typeface="Times New Roman" panose="02020603050405020304" pitchFamily="18" charset="0"/>
                <a:cs typeface="Times New Roman" panose="02020603050405020304" pitchFamily="18" charset="0"/>
              </a:rPr>
              <a:t>2,730 keV) </a:t>
            </a:r>
            <a:r>
              <a:rPr lang="en-US" sz="1400" b="1" dirty="0">
                <a:solidFill>
                  <a:schemeClr val="bg1"/>
                </a:solidFill>
                <a:latin typeface="Times New Roman" panose="02020603050405020304" pitchFamily="18" charset="0"/>
                <a:cs typeface="Times New Roman" panose="02020603050405020304" pitchFamily="18" charset="0"/>
              </a:rPr>
              <a:t>assuming a piecewise power‐law distribution.</a:t>
            </a:r>
          </a:p>
        </p:txBody>
      </p:sp>
      <p:sp>
        <p:nvSpPr>
          <p:cNvPr id="13" name="Shape 263"/>
          <p:cNvSpPr txBox="1"/>
          <p:nvPr/>
        </p:nvSpPr>
        <p:spPr>
          <a:xfrm>
            <a:off x="152400" y="5835224"/>
            <a:ext cx="822960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17"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20" name="Rounded Rectangle 19"/>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1943100" y="4561067"/>
            <a:ext cx="5257800" cy="338554"/>
          </a:xfrm>
          <a:prstGeom prst="rect">
            <a:avLst/>
          </a:prstGeom>
          <a:solidFill>
            <a:schemeClr val="bg1"/>
          </a:solid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GOES-16 higher than GOES-19:</a:t>
            </a:r>
            <a:r>
              <a:rPr lang="en-US" sz="1600" b="1" dirty="0" smtClean="0">
                <a:solidFill>
                  <a:srgbClr val="0000FF"/>
                </a:solidFill>
                <a:latin typeface="Times New Roman" panose="02020603050405020304" pitchFamily="18" charset="0"/>
                <a:cs typeface="Times New Roman" panose="02020603050405020304" pitchFamily="18" charset="0"/>
              </a:rPr>
              <a:t> &lt;10%   </a:t>
            </a:r>
            <a:r>
              <a:rPr lang="en-US" sz="1600" b="1" dirty="0" smtClean="0">
                <a:solidFill>
                  <a:srgbClr val="00CC00"/>
                </a:solidFill>
                <a:latin typeface="Times New Roman" panose="02020603050405020304" pitchFamily="18" charset="0"/>
                <a:cs typeface="Times New Roman" panose="02020603050405020304" pitchFamily="18" charset="0"/>
              </a:rPr>
              <a:t>10-25%   </a:t>
            </a:r>
            <a:r>
              <a:rPr lang="en-US" sz="1600" b="1" dirty="0" smtClean="0">
                <a:solidFill>
                  <a:srgbClr val="FF0000"/>
                </a:solidFill>
                <a:latin typeface="Times New Roman" panose="02020603050405020304" pitchFamily="18" charset="0"/>
                <a:cs typeface="Times New Roman" panose="02020603050405020304" pitchFamily="18" charset="0"/>
              </a:rPr>
              <a:t>&gt;25%</a:t>
            </a:r>
            <a:endParaRPr lang="en-US" sz="1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47400348"/>
              </p:ext>
            </p:extLst>
          </p:nvPr>
        </p:nvGraphicFramePr>
        <p:xfrm>
          <a:off x="76200" y="1685931"/>
          <a:ext cx="8986446" cy="2778305"/>
        </p:xfrm>
        <a:graphic>
          <a:graphicData uri="http://schemas.openxmlformats.org/drawingml/2006/table">
            <a:tbl>
              <a:tblPr/>
              <a:tblGrid>
                <a:gridCol w="378415"/>
                <a:gridCol w="317759"/>
                <a:gridCol w="345428"/>
                <a:gridCol w="345428"/>
                <a:gridCol w="345428"/>
                <a:gridCol w="345428"/>
                <a:gridCol w="345428"/>
                <a:gridCol w="345428"/>
                <a:gridCol w="345428"/>
                <a:gridCol w="345428"/>
                <a:gridCol w="345428"/>
                <a:gridCol w="345428"/>
                <a:gridCol w="345428"/>
                <a:gridCol w="345428"/>
                <a:gridCol w="345428"/>
                <a:gridCol w="345428"/>
                <a:gridCol w="345428"/>
                <a:gridCol w="345428"/>
                <a:gridCol w="345428"/>
                <a:gridCol w="345428"/>
                <a:gridCol w="345428"/>
                <a:gridCol w="345428"/>
                <a:gridCol w="345428"/>
                <a:gridCol w="345428"/>
                <a:gridCol w="345428"/>
                <a:gridCol w="345428"/>
              </a:tblGrid>
              <a:tr h="192771">
                <a:tc>
                  <a:txBody>
                    <a:bodyPr/>
                    <a:lstStyle/>
                    <a:p>
                      <a:pPr algn="ctr" fontAlgn="ctr"/>
                      <a:endParaRPr lang="en-US" sz="900" b="1"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US" sz="9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900" b="1" i="0" u="none" strike="noStrike" dirty="0">
                          <a:solidFill>
                            <a:sysClr val="windowText" lastClr="000000"/>
                          </a:solidFill>
                          <a:effectLst/>
                          <a:latin typeface="Times New Roman" panose="02020603050405020304" pitchFamily="18" charset="0"/>
                          <a:cs typeface="Times New Roman" panose="02020603050405020304" pitchFamily="18" charset="0"/>
                        </a:rPr>
                        <a:t>G16 ET3</a:t>
                      </a: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900" b="1" i="0" u="none" strike="noStrike">
                          <a:solidFill>
                            <a:sysClr val="windowText" lastClr="000000"/>
                          </a:solidFill>
                          <a:effectLst/>
                          <a:latin typeface="Times New Roman" panose="02020603050405020304" pitchFamily="18" charset="0"/>
                          <a:cs typeface="Times New Roman" panose="02020603050405020304" pitchFamily="18" charset="0"/>
                        </a:rPr>
                        <a:t>:</a:t>
                      </a: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900" b="1" i="0" u="none" strike="noStrike">
                          <a:solidFill>
                            <a:sysClr val="windowText" lastClr="000000"/>
                          </a:solidFill>
                          <a:effectLst/>
                          <a:latin typeface="Times New Roman" panose="02020603050405020304" pitchFamily="18" charset="0"/>
                          <a:cs typeface="Times New Roman" panose="02020603050405020304" pitchFamily="18" charset="0"/>
                        </a:rPr>
                        <a:t>G19 ET3</a:t>
                      </a: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US" sz="9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US" sz="9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900" b="1" i="0" u="none" strike="noStrike">
                          <a:solidFill>
                            <a:sysClr val="windowText" lastClr="000000"/>
                          </a:solidFill>
                          <a:effectLst/>
                          <a:latin typeface="Times New Roman" panose="02020603050405020304" pitchFamily="18" charset="0"/>
                          <a:cs typeface="Times New Roman" panose="02020603050405020304" pitchFamily="18" charset="0"/>
                        </a:rPr>
                        <a:t>G16 ET1</a:t>
                      </a: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900" b="1" i="0" u="none" strike="noStrike">
                          <a:solidFill>
                            <a:sysClr val="windowText" lastClr="000000"/>
                          </a:solidFill>
                          <a:effectLst/>
                          <a:latin typeface="Times New Roman" panose="02020603050405020304" pitchFamily="18" charset="0"/>
                          <a:cs typeface="Times New Roman" panose="02020603050405020304" pitchFamily="18" charset="0"/>
                        </a:rPr>
                        <a:t>:</a:t>
                      </a: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900" b="1" i="0" u="none" strike="noStrike" dirty="0">
                          <a:solidFill>
                            <a:sysClr val="windowText" lastClr="000000"/>
                          </a:solidFill>
                          <a:effectLst/>
                          <a:latin typeface="Times New Roman" panose="02020603050405020304" pitchFamily="18" charset="0"/>
                          <a:cs typeface="Times New Roman" panose="02020603050405020304" pitchFamily="18" charset="0"/>
                        </a:rPr>
                        <a:t>G19 ET1</a:t>
                      </a: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US" sz="9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US" sz="9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900" b="1" i="0" u="none" strike="noStrike">
                          <a:solidFill>
                            <a:sysClr val="windowText" lastClr="000000"/>
                          </a:solidFill>
                          <a:effectLst/>
                          <a:latin typeface="Times New Roman" panose="02020603050405020304" pitchFamily="18" charset="0"/>
                          <a:cs typeface="Times New Roman" panose="02020603050405020304" pitchFamily="18" charset="0"/>
                        </a:rPr>
                        <a:t>G16 ET4</a:t>
                      </a: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900" b="1" i="0" u="none" strike="noStrike">
                          <a:solidFill>
                            <a:sysClr val="windowText" lastClr="000000"/>
                          </a:solidFill>
                          <a:effectLst/>
                          <a:latin typeface="Times New Roman" panose="02020603050405020304" pitchFamily="18" charset="0"/>
                          <a:cs typeface="Times New Roman" panose="02020603050405020304" pitchFamily="18" charset="0"/>
                        </a:rPr>
                        <a:t>:</a:t>
                      </a: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900" b="1" i="0" u="none" strike="noStrike">
                          <a:solidFill>
                            <a:sysClr val="windowText" lastClr="000000"/>
                          </a:solidFill>
                          <a:effectLst/>
                          <a:latin typeface="Times New Roman" panose="02020603050405020304" pitchFamily="18" charset="0"/>
                          <a:cs typeface="Times New Roman" panose="02020603050405020304" pitchFamily="18" charset="0"/>
                        </a:rPr>
                        <a:t>G19 ET4</a:t>
                      </a: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US" sz="9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US" sz="9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900" b="1" i="0" u="none" strike="noStrike">
                          <a:solidFill>
                            <a:sysClr val="windowText" lastClr="000000"/>
                          </a:solidFill>
                          <a:effectLst/>
                          <a:latin typeface="Times New Roman" panose="02020603050405020304" pitchFamily="18" charset="0"/>
                          <a:cs typeface="Times New Roman" panose="02020603050405020304" pitchFamily="18" charset="0"/>
                        </a:rPr>
                        <a:t>G16 ET2</a:t>
                      </a: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900" b="1" i="0" u="none" strike="noStrike">
                          <a:solidFill>
                            <a:sysClr val="windowText" lastClr="000000"/>
                          </a:solidFill>
                          <a:effectLst/>
                          <a:latin typeface="Times New Roman" panose="02020603050405020304" pitchFamily="18" charset="0"/>
                          <a:cs typeface="Times New Roman" panose="02020603050405020304" pitchFamily="18" charset="0"/>
                        </a:rPr>
                        <a:t>:</a:t>
                      </a: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900" b="1" i="0" u="none" strike="noStrike">
                          <a:solidFill>
                            <a:sysClr val="windowText" lastClr="000000"/>
                          </a:solidFill>
                          <a:effectLst/>
                          <a:latin typeface="Times New Roman" panose="02020603050405020304" pitchFamily="18" charset="0"/>
                          <a:cs typeface="Times New Roman" panose="02020603050405020304" pitchFamily="18" charset="0"/>
                        </a:rPr>
                        <a:t>G19 ET2</a:t>
                      </a: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US" sz="9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US" sz="9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900" b="1" i="0" u="none" strike="noStrike">
                          <a:solidFill>
                            <a:sysClr val="windowText" lastClr="000000"/>
                          </a:solidFill>
                          <a:effectLst/>
                          <a:latin typeface="Times New Roman" panose="02020603050405020304" pitchFamily="18" charset="0"/>
                          <a:cs typeface="Times New Roman" panose="02020603050405020304" pitchFamily="18" charset="0"/>
                        </a:rPr>
                        <a:t>G16 ET5</a:t>
                      </a: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900" b="1" i="0" u="none" strike="noStrike">
                          <a:solidFill>
                            <a:sysClr val="windowText" lastClr="000000"/>
                          </a:solidFill>
                          <a:effectLst/>
                          <a:latin typeface="Times New Roman" panose="02020603050405020304" pitchFamily="18" charset="0"/>
                          <a:cs typeface="Times New Roman" panose="02020603050405020304" pitchFamily="18" charset="0"/>
                        </a:rPr>
                        <a:t>:</a:t>
                      </a: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900" b="1" i="0" u="none" strike="noStrike">
                          <a:solidFill>
                            <a:sysClr val="windowText" lastClr="000000"/>
                          </a:solidFill>
                          <a:effectLst/>
                          <a:latin typeface="Times New Roman" panose="02020603050405020304" pitchFamily="18" charset="0"/>
                          <a:cs typeface="Times New Roman" panose="02020603050405020304" pitchFamily="18" charset="0"/>
                        </a:rPr>
                        <a:t>G19 ET5</a:t>
                      </a: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n-US" sz="900" b="1"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r>
              <a:tr h="192771">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Q</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Q</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Q</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Q</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Q</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381589">
                <a:tc>
                  <a:txBody>
                    <a:bodyPr/>
                    <a:lstStyle/>
                    <a:p>
                      <a:pPr algn="ctr" fontAlgn="ctr"/>
                      <a:r>
                        <a:rPr lang="en-US" sz="800" b="1" i="0" u="none" strike="noStrike" dirty="0">
                          <a:solidFill>
                            <a:sysClr val="windowText" lastClr="000000"/>
                          </a:solidFill>
                          <a:effectLst/>
                          <a:latin typeface="Times New Roman" panose="02020603050405020304" pitchFamily="18" charset="0"/>
                          <a:cs typeface="Times New Roman" panose="02020603050405020304" pitchFamily="18" charset="0"/>
                        </a:rPr>
                        <a:t>Energy (keV)</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10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ysClr val="windowText" lastClr="000000"/>
                          </a:solidFill>
                          <a:effectLst/>
                          <a:latin typeface="Times New Roman" panose="02020603050405020304" pitchFamily="18" charset="0"/>
                          <a:cs typeface="Times New Roman" panose="02020603050405020304" pitchFamily="18" charset="0"/>
                        </a:rPr>
                        <a:t>25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50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75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90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10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ysClr val="windowText" lastClr="000000"/>
                          </a:solidFill>
                          <a:effectLst/>
                          <a:latin typeface="Times New Roman" panose="02020603050405020304" pitchFamily="18" charset="0"/>
                          <a:cs typeface="Times New Roman" panose="02020603050405020304" pitchFamily="18" charset="0"/>
                        </a:rPr>
                        <a:t>25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ysClr val="windowText" lastClr="000000"/>
                          </a:solidFill>
                          <a:effectLst/>
                          <a:latin typeface="Times New Roman" panose="02020603050405020304" pitchFamily="18" charset="0"/>
                          <a:cs typeface="Times New Roman" panose="02020603050405020304" pitchFamily="18" charset="0"/>
                        </a:rPr>
                        <a:t>50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75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90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10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25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50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75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90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10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25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50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75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90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10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25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50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75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90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92771">
                <a:tc>
                  <a:txBody>
                    <a:bodyPr/>
                    <a:lstStyle/>
                    <a:p>
                      <a:pPr algn="ctr" fontAlgn="ctr"/>
                      <a:r>
                        <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rPr>
                        <a:t>80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rPr>
                        <a:t>0.53</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rPr>
                        <a:t>0.58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0.62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0.63</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0.62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1.04</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0.84</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0.84</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0.62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0.67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0.68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0.69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0.67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92771">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130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rPr>
                        <a:t>0.64</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rPr>
                        <a:t>0.68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1.13</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1.14</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1.13</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1.14</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0.74</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1.00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92771">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180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0.84</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rPr>
                        <a:t>0.82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0.59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0.63</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0.66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0.67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0.67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1.13</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92771">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278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1.03</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1.14</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1.14</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92771">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380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rPr>
                        <a:t>0.95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rPr>
                        <a:t>0.96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FF"/>
                          </a:solidFill>
                          <a:effectLst/>
                          <a:latin typeface="Times New Roman" panose="02020603050405020304" pitchFamily="18" charset="0"/>
                          <a:cs typeface="Times New Roman" panose="02020603050405020304" pitchFamily="18" charset="0"/>
                        </a:rPr>
                        <a:t>1.09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00FF"/>
                          </a:solidFill>
                          <a:effectLst/>
                          <a:latin typeface="Times New Roman" panose="02020603050405020304" pitchFamily="18" charset="0"/>
                          <a:cs typeface="Times New Roman" panose="02020603050405020304" pitchFamily="18" charset="0"/>
                        </a:rPr>
                        <a:t>1.06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1.20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0.93</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0.93</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92771">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550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rPr>
                        <a:t>0.88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rPr>
                        <a:t>0.87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1.27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1.30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1.26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1.26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1.26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00B050"/>
                          </a:solidFill>
                          <a:effectLst/>
                          <a:latin typeface="Times New Roman" panose="02020603050405020304" pitchFamily="18" charset="0"/>
                          <a:cs typeface="Times New Roman" panose="02020603050405020304" pitchFamily="18" charset="0"/>
                        </a:rPr>
                        <a:t>1.12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1.34</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1.33</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1.30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1.27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1.28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92771">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900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1.13</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1.13</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1.13</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1.00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1.00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1.25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1.13</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1.13</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1.14</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92771">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1493</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2.05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1.04</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1.00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rPr>
                        <a:t>0.93</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rPr>
                        <a:t>0.92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rPr>
                        <a:t>0.89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0.74</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0.74</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0.73</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1.36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1.25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1.29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1.27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0.84</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92771">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1969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0.57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0.52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0.97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rPr>
                        <a:t>0.87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1.01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0.81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1.44</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1.12</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1.19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0.75</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0.74</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192771">
                <a:tc>
                  <a:txBody>
                    <a:bodyPr/>
                    <a:lstStyle/>
                    <a:p>
                      <a:pPr algn="ctr" fontAlgn="ctr"/>
                      <a:r>
                        <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rPr>
                        <a:t>2730</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4.07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1.48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1.23</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6.68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1.74</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1.38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4.07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1.46</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1.28</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7.31</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1.87</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1.39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5.24</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1.29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rPr>
                        <a:t>0.99</a:t>
                      </a:r>
                    </a:p>
                  </a:txBody>
                  <a:tcPr marL="1915" marR="1915" marT="191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43265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67590" y="174374"/>
            <a:ext cx="6408821" cy="968626"/>
          </a:xfrm>
        </p:spPr>
        <p:txBody>
          <a:bodyPr/>
          <a:lstStyle/>
          <a:p>
            <a:r>
              <a:rPr lang="en-US" sz="2800" b="1" dirty="0">
                <a:solidFill>
                  <a:srgbClr val="FFFF00"/>
                </a:solidFill>
                <a:latin typeface="Times New Roman" panose="02020603050405020304" pitchFamily="18" charset="0"/>
                <a:cs typeface="Times New Roman" panose="02020603050405020304" pitchFamily="18" charset="0"/>
              </a:rPr>
              <a:t>Magnetospheric Particle Sensor – </a:t>
            </a:r>
            <a:br>
              <a:rPr lang="en-US" sz="2800" b="1" dirty="0">
                <a:solidFill>
                  <a:srgbClr val="FFFF00"/>
                </a:solidFill>
                <a:latin typeface="Times New Roman" panose="02020603050405020304" pitchFamily="18" charset="0"/>
                <a:cs typeface="Times New Roman" panose="02020603050405020304" pitchFamily="18" charset="0"/>
              </a:rPr>
            </a:br>
            <a:r>
              <a:rPr lang="en-US" sz="2800" b="1" dirty="0">
                <a:solidFill>
                  <a:srgbClr val="FFFF00"/>
                </a:solidFill>
                <a:latin typeface="Times New Roman" panose="02020603050405020304" pitchFamily="18" charset="0"/>
                <a:cs typeface="Times New Roman" panose="02020603050405020304" pitchFamily="18" charset="0"/>
              </a:rPr>
              <a:t>High Energy (MPS-HI)</a:t>
            </a:r>
          </a:p>
        </p:txBody>
      </p:sp>
      <p:pic>
        <p:nvPicPr>
          <p:cNvPr id="10" name="Content Placeholder 9"/>
          <p:cNvPicPr>
            <a:picLocks noGrp="1" noChangeAspect="1"/>
          </p:cNvPicPr>
          <p:nvPr>
            <p:ph idx="1"/>
          </p:nvPr>
        </p:nvPicPr>
        <p:blipFill>
          <a:blip r:embed="rId3" cstate="print"/>
          <a:stretch>
            <a:fillRect/>
          </a:stretch>
        </p:blipFill>
        <p:spPr>
          <a:xfrm>
            <a:off x="321884" y="1690302"/>
            <a:ext cx="5452231" cy="4525962"/>
          </a:xfrm>
          <a:prstGeom prst="rect">
            <a:avLst/>
          </a:prstGeom>
        </p:spPr>
      </p:pic>
      <p:sp>
        <p:nvSpPr>
          <p:cNvPr id="4" name="Slide Number Placeholder 3"/>
          <p:cNvSpPr>
            <a:spLocks noGrp="1"/>
          </p:cNvSpPr>
          <p:nvPr>
            <p:ph type="sldNum" sz="quarter" idx="12"/>
          </p:nvPr>
        </p:nvSpPr>
        <p:spPr/>
        <p:txBody>
          <a:bodyPr/>
          <a:lstStyle/>
          <a:p>
            <a:fld id="{4AB52BE0-4CA4-4BD3-BC9F-B41F86E8D2EE}" type="slidenum">
              <a:rPr lang="en-US" altLang="en-US" smtClean="0"/>
              <a:pPr/>
              <a:t>4</a:t>
            </a:fld>
            <a:endParaRPr lang="en-US" altLang="en-US" dirty="0"/>
          </a:p>
        </p:txBody>
      </p:sp>
      <p:sp>
        <p:nvSpPr>
          <p:cNvPr id="11" name="TextBox 10"/>
          <p:cNvSpPr txBox="1"/>
          <p:nvPr/>
        </p:nvSpPr>
        <p:spPr>
          <a:xfrm>
            <a:off x="1175816" y="6324600"/>
            <a:ext cx="3091384" cy="276999"/>
          </a:xfrm>
          <a:prstGeom prst="rect">
            <a:avLst/>
          </a:prstGeom>
          <a:solidFill>
            <a:schemeClr val="bg1"/>
          </a:solidFill>
        </p:spPr>
        <p:txBody>
          <a:bodyPr wrap="square" rtlCol="0">
            <a:spAutoFit/>
          </a:bodyPr>
          <a:lstStyle/>
          <a:p>
            <a:pPr algn="ctr"/>
            <a:r>
              <a:rPr lang="en-US" sz="1200" b="1" i="1" dirty="0">
                <a:solidFill>
                  <a:srgbClr val="008000"/>
                </a:solidFill>
              </a:rPr>
              <a:t>Credit: SEISS-TR-MH074-2 Rev C, Figure 3-1</a:t>
            </a:r>
          </a:p>
        </p:txBody>
      </p:sp>
      <p:sp>
        <p:nvSpPr>
          <p:cNvPr id="12" name="Text Placeholder 6"/>
          <p:cNvSpPr txBox="1">
            <a:spLocks/>
          </p:cNvSpPr>
          <p:nvPr/>
        </p:nvSpPr>
        <p:spPr>
          <a:xfrm>
            <a:off x="5758540" y="1295399"/>
            <a:ext cx="3309259" cy="5426075"/>
          </a:xfrm>
          <a:prstGeom prst="rect">
            <a:avLst/>
          </a:prstGeom>
        </p:spPr>
        <p:txBody>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18288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Primary purpose: measure radiation belt particle fluxes in the energy range responsible for internal charging</a:t>
            </a:r>
          </a:p>
          <a:p>
            <a:pPr marL="182880" indent="-18288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5 electron telescopes and 5 proton telescopes</a:t>
            </a:r>
          </a:p>
          <a:p>
            <a:pPr marL="365760" lvl="1" indent="-182880">
              <a:buFont typeface="Wingdings" panose="05000000000000000000" pitchFamily="2" charset="2"/>
              <a:buChar char="§"/>
            </a:pPr>
            <a:r>
              <a:rPr lang="en-US" sz="1200" b="1" dirty="0">
                <a:latin typeface="Times New Roman" panose="02020603050405020304" pitchFamily="18" charset="0"/>
                <a:cs typeface="Times New Roman" panose="02020603050405020304" pitchFamily="18" charset="0"/>
              </a:rPr>
              <a:t>30 deg full-width conical FOVs, centers separated by 35 deg</a:t>
            </a:r>
          </a:p>
          <a:p>
            <a:pPr marL="182880" indent="-18288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Each electron telescope:</a:t>
            </a:r>
          </a:p>
          <a:p>
            <a:pPr marL="365760" lvl="1" indent="-182880">
              <a:buFont typeface="Wingdings" panose="05000000000000000000" pitchFamily="2" charset="2"/>
              <a:buChar char="§"/>
            </a:pPr>
            <a:r>
              <a:rPr lang="en-US" sz="1200" b="1" dirty="0">
                <a:latin typeface="Times New Roman" panose="02020603050405020304" pitchFamily="18" charset="0"/>
                <a:cs typeface="Times New Roman" panose="02020603050405020304" pitchFamily="18" charset="0"/>
              </a:rPr>
              <a:t>10 differential channels, 50 keV – 4 MeV</a:t>
            </a:r>
          </a:p>
          <a:p>
            <a:pPr marL="365760" lvl="1" indent="-182880">
              <a:buFont typeface="Wingdings" panose="05000000000000000000" pitchFamily="2" charset="2"/>
              <a:buChar char="§"/>
            </a:pPr>
            <a:r>
              <a:rPr lang="en-US" sz="1200" b="1" dirty="0">
                <a:latin typeface="Times New Roman" panose="02020603050405020304" pitchFamily="18" charset="0"/>
                <a:cs typeface="Times New Roman" panose="02020603050405020304" pitchFamily="18" charset="0"/>
              </a:rPr>
              <a:t>2 integral channels, &gt;2 MeV and &gt;4 MeV (latter not part of L1b)</a:t>
            </a:r>
          </a:p>
          <a:p>
            <a:pPr marL="182880" indent="-18288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Each proton telescope:</a:t>
            </a:r>
          </a:p>
          <a:p>
            <a:pPr marL="365760" lvl="1" indent="-182880">
              <a:buFont typeface="Wingdings" panose="05000000000000000000" pitchFamily="2" charset="2"/>
              <a:buChar char="§"/>
            </a:pPr>
            <a:r>
              <a:rPr lang="en-US" sz="1200" b="1" dirty="0">
                <a:latin typeface="Times New Roman" panose="02020603050405020304" pitchFamily="18" charset="0"/>
                <a:cs typeface="Times New Roman" panose="02020603050405020304" pitchFamily="18" charset="0"/>
              </a:rPr>
              <a:t>11 differential channels</a:t>
            </a:r>
          </a:p>
          <a:p>
            <a:pPr marL="365760" lvl="1" indent="-182880">
              <a:buFont typeface="Wingdings" panose="05000000000000000000" pitchFamily="2" charset="2"/>
              <a:buChar char="§"/>
            </a:pPr>
            <a:r>
              <a:rPr lang="en-US" sz="1200" b="1" dirty="0">
                <a:latin typeface="Times New Roman" panose="02020603050405020304" pitchFamily="18" charset="0"/>
                <a:cs typeface="Times New Roman" panose="02020603050405020304" pitchFamily="18" charset="0"/>
              </a:rPr>
              <a:t>7 channels, 80 keV – 1 MeV (trapped)</a:t>
            </a:r>
          </a:p>
          <a:p>
            <a:pPr marL="365760" lvl="1" indent="-182880">
              <a:buFont typeface="Wingdings" panose="05000000000000000000" pitchFamily="2" charset="2"/>
              <a:buChar char="§"/>
            </a:pPr>
            <a:r>
              <a:rPr lang="en-US" sz="1200" b="1" dirty="0">
                <a:latin typeface="Times New Roman" panose="02020603050405020304" pitchFamily="18" charset="0"/>
                <a:cs typeface="Times New Roman" panose="02020603050405020304" pitchFamily="18" charset="0"/>
              </a:rPr>
              <a:t>4 channels, 1-12 MeV (solar protons)</a:t>
            </a:r>
          </a:p>
          <a:p>
            <a:pPr marL="182880" indent="-18288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Two dosimeters (250 and 100 mil Al)</a:t>
            </a:r>
          </a:p>
          <a:p>
            <a:pPr marL="365760" lvl="1" indent="-182880">
              <a:buFont typeface="Wingdings" panose="05000000000000000000" pitchFamily="2" charset="2"/>
              <a:buChar char="§"/>
            </a:pPr>
            <a:r>
              <a:rPr lang="en-US" sz="1200" b="1" dirty="0">
                <a:latin typeface="Times New Roman" panose="02020603050405020304" pitchFamily="18" charset="0"/>
                <a:cs typeface="Times New Roman" panose="02020603050405020304" pitchFamily="18" charset="0"/>
              </a:rPr>
              <a:t>Distinguish particles depositing &lt; 1 MeV and &gt;1 MeV</a:t>
            </a:r>
          </a:p>
          <a:p>
            <a:pPr>
              <a:buFont typeface="Wingdings" panose="05000000000000000000" pitchFamily="2" charset="2"/>
              <a:buChar char="§"/>
            </a:pPr>
            <a:endParaRPr lang="en-US" sz="18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21884" y="1323201"/>
            <a:ext cx="5316916" cy="276999"/>
          </a:xfrm>
          <a:prstGeom prst="rect">
            <a:avLst/>
          </a:prstGeom>
          <a:solidFill>
            <a:schemeClr val="bg1"/>
          </a:solidFill>
        </p:spPr>
        <p:txBody>
          <a:bodyPr wrap="square" rtlCol="0">
            <a:spAutoFit/>
          </a:bodyPr>
          <a:lstStyle/>
          <a:p>
            <a:pPr algn="ctr"/>
            <a:r>
              <a:rPr lang="en-US" sz="1200" b="1" i="1" dirty="0"/>
              <a:t>MRD 3.3.6.1.3 Magnetospheric Electrons and Protons: Medium and High Energy</a:t>
            </a:r>
          </a:p>
        </p:txBody>
      </p:sp>
      <p:sp>
        <p:nvSpPr>
          <p:cNvPr id="2" name="Rectangle 1"/>
          <p:cNvSpPr/>
          <p:nvPr/>
        </p:nvSpPr>
        <p:spPr>
          <a:xfrm>
            <a:off x="381000" y="1723372"/>
            <a:ext cx="762000" cy="44329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066026" y="1723372"/>
            <a:ext cx="762000" cy="44329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742426" y="1723372"/>
            <a:ext cx="796504" cy="44329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414732" y="5640234"/>
            <a:ext cx="770930" cy="43851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069770" y="5635450"/>
            <a:ext cx="816429" cy="44329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235424" y="1723370"/>
            <a:ext cx="762000" cy="443298"/>
          </a:xfrm>
          <a:prstGeom prst="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904226" y="1723370"/>
            <a:ext cx="762000" cy="443298"/>
          </a:xfrm>
          <a:prstGeom prst="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52826" y="5635450"/>
            <a:ext cx="785957" cy="443298"/>
          </a:xfrm>
          <a:prstGeom prst="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247900" y="5635450"/>
            <a:ext cx="762000" cy="443298"/>
          </a:xfrm>
          <a:prstGeom prst="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919016" y="5635450"/>
            <a:ext cx="805383" cy="443298"/>
          </a:xfrm>
          <a:prstGeom prst="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98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40</a:t>
            </a:fld>
            <a:endParaRPr lang="en-US" altLang="en-US" dirty="0"/>
          </a:p>
        </p:txBody>
      </p:sp>
      <p:sp>
        <p:nvSpPr>
          <p:cNvPr id="13" name="TextBox 12"/>
          <p:cNvSpPr txBox="1"/>
          <p:nvPr/>
        </p:nvSpPr>
        <p:spPr>
          <a:xfrm>
            <a:off x="1206370" y="1229081"/>
            <a:ext cx="4752046" cy="307777"/>
          </a:xfrm>
          <a:prstGeom prst="rect">
            <a:avLst/>
          </a:prstGeom>
          <a:solidFill>
            <a:srgbClr val="FF3399"/>
          </a:solidFill>
          <a:ln>
            <a:solidFill>
              <a:srgbClr val="92D050"/>
            </a:solidFill>
          </a:ln>
        </p:spPr>
        <p:txBody>
          <a:bodyPr wrap="square" rtlCol="0">
            <a:spAutoFit/>
          </a:bodyPr>
          <a:lstStyle/>
          <a:p>
            <a:pPr algn="ctr"/>
            <a:r>
              <a:rPr lang="en-US" sz="1400" b="1" dirty="0" smtClean="0">
                <a:solidFill>
                  <a:schemeClr val="bg1"/>
                </a:solidFill>
              </a:rPr>
              <a:t>GOES-19 vs GOES-16 Protons</a:t>
            </a:r>
            <a:r>
              <a:rPr lang="en-US" sz="1400" b="1" dirty="0" smtClean="0">
                <a:solidFill>
                  <a:prstClr val="white"/>
                </a:solidFill>
              </a:rPr>
              <a:t> </a:t>
            </a:r>
            <a:r>
              <a:rPr lang="en-US" sz="1400" b="1" dirty="0">
                <a:solidFill>
                  <a:prstClr val="white"/>
                </a:solidFill>
              </a:rPr>
              <a:t>, </a:t>
            </a:r>
            <a:r>
              <a:rPr lang="en-US" sz="1400" b="1" dirty="0" smtClean="0">
                <a:solidFill>
                  <a:prstClr val="white"/>
                </a:solidFill>
              </a:rPr>
              <a:t>08/23/2024-11/09/2024</a:t>
            </a:r>
            <a:endParaRPr lang="en-US" sz="1400" b="1" dirty="0">
              <a:solidFill>
                <a:schemeClr val="bg1"/>
              </a:solidFill>
            </a:endParaRP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1600201"/>
            <a:ext cx="7084399" cy="4250639"/>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17" name="TextBox 16">
            <a:extLst>
              <a:ext uri="{FF2B5EF4-FFF2-40B4-BE49-F238E27FC236}">
                <a16:creationId xmlns:a16="http://schemas.microsoft.com/office/drawing/2014/main" xmlns="" id="{8F7E4F53-71D7-A943-A990-6F7E7072A292}"/>
              </a:ext>
            </a:extLst>
          </p:cNvPr>
          <p:cNvSpPr txBox="1"/>
          <p:nvPr/>
        </p:nvSpPr>
        <p:spPr>
          <a:xfrm>
            <a:off x="7183583" y="1609726"/>
            <a:ext cx="1905000" cy="3785652"/>
          </a:xfrm>
          <a:prstGeom prst="rect">
            <a:avLst/>
          </a:prstGeom>
          <a:solidFill>
            <a:schemeClr val="bg1"/>
          </a:solidFill>
          <a:ln w="28575">
            <a:solidFill>
              <a:schemeClr val="bg1"/>
            </a:solidFill>
          </a:ln>
        </p:spPr>
        <p:txBody>
          <a:bodyPr wrap="square" rtlCol="0">
            <a:spAutoFit/>
          </a:bodyPr>
          <a:lstStyle/>
          <a:p>
            <a:pPr marL="171450" indent="-171450">
              <a:buFont typeface="Wingdings" panose="05000000000000000000" pitchFamily="2" charset="2"/>
              <a:buChar char="Ø"/>
            </a:pPr>
            <a:r>
              <a:rPr lang="en-US" sz="1200" b="1" dirty="0" smtClean="0">
                <a:latin typeface="Times New Roman" panose="02020603050405020304" pitchFamily="18" charset="0"/>
                <a:cs typeface="Times New Roman" panose="02020603050405020304" pitchFamily="18" charset="0"/>
              </a:rPr>
              <a:t>GOES-16 fluxes are significantly lower</a:t>
            </a:r>
            <a:r>
              <a:rPr lang="en-US" sz="1200" b="1" dirty="0">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than GOES-19 in channels </a:t>
            </a:r>
            <a:r>
              <a:rPr lang="en-US" sz="1200" b="1" dirty="0" smtClean="0">
                <a:solidFill>
                  <a:srgbClr val="FF0000"/>
                </a:solidFill>
                <a:latin typeface="Times New Roman" panose="02020603050405020304" pitchFamily="18" charset="0"/>
                <a:cs typeface="Times New Roman" panose="02020603050405020304" pitchFamily="18" charset="0"/>
              </a:rPr>
              <a:t>P1-P5</a:t>
            </a:r>
            <a:r>
              <a:rPr lang="en-US" sz="1200" b="1" dirty="0" smtClean="0">
                <a:latin typeface="Times New Roman" panose="02020603050405020304" pitchFamily="18" charset="0"/>
                <a:cs typeface="Times New Roman" panose="02020603050405020304" pitchFamily="18" charset="0"/>
              </a:rPr>
              <a:t> and all telescopes)</a:t>
            </a:r>
          </a:p>
          <a:p>
            <a:pPr marL="171450" indent="-171450">
              <a:buFont typeface="Wingdings" panose="05000000000000000000" pitchFamily="2" charset="2"/>
              <a:buChar char="Ø"/>
            </a:pPr>
            <a:r>
              <a:rPr lang="en-US" sz="1200" b="1" dirty="0" smtClean="0">
                <a:latin typeface="Times New Roman" panose="02020603050405020304" pitchFamily="18" charset="0"/>
                <a:cs typeface="Times New Roman" panose="02020603050405020304" pitchFamily="18" charset="0"/>
              </a:rPr>
              <a:t>This observation has been documented extensively (G16/G17/G18 Full PS-PVR</a:t>
            </a:r>
            <a:r>
              <a:rPr lang="en-US" sz="1200" b="1" dirty="0">
                <a:latin typeface="Times New Roman" panose="02020603050405020304" pitchFamily="18" charset="0"/>
                <a:cs typeface="Times New Roman" panose="02020603050405020304" pitchFamily="18" charset="0"/>
              </a:rPr>
              <a:t>s</a:t>
            </a:r>
            <a:r>
              <a:rPr lang="en-US" sz="1200" b="1" dirty="0" smtClean="0">
                <a:latin typeface="Times New Roman" panose="02020603050405020304" pitchFamily="18" charset="0"/>
                <a:cs typeface="Times New Roman" panose="02020603050405020304" pitchFamily="18" charset="0"/>
              </a:rPr>
              <a:t>, and multiple NCEI and MIT studies)</a:t>
            </a:r>
          </a:p>
          <a:p>
            <a:pPr marL="171450" indent="-171450">
              <a:buFont typeface="Wingdings" panose="05000000000000000000" pitchFamily="2" charset="2"/>
              <a:buChar char="Ø"/>
            </a:pPr>
            <a:r>
              <a:rPr lang="en-US" sz="1200" b="1" dirty="0" smtClean="0">
                <a:latin typeface="Times New Roman" panose="02020603050405020304" pitchFamily="18" charset="0"/>
                <a:cs typeface="Times New Roman" panose="02020603050405020304" pitchFamily="18" charset="0"/>
              </a:rPr>
              <a:t>A degradation of the proton detectors is actively being investigated</a:t>
            </a:r>
          </a:p>
          <a:p>
            <a:pPr marL="171450" indent="-171450">
              <a:buFont typeface="Wingdings" panose="05000000000000000000" pitchFamily="2" charset="2"/>
              <a:buChar char="Ø"/>
            </a:pPr>
            <a:r>
              <a:rPr lang="en-US" sz="1200" b="1" dirty="0" smtClean="0">
                <a:latin typeface="Times New Roman" panose="02020603050405020304" pitchFamily="18" charset="0"/>
                <a:cs typeface="Times New Roman" panose="02020603050405020304" pitchFamily="18" charset="0"/>
              </a:rPr>
              <a:t>The proton spectrum is flattening for channels </a:t>
            </a:r>
            <a:r>
              <a:rPr lang="en-US" sz="1200" b="1" dirty="0" smtClean="0">
                <a:solidFill>
                  <a:srgbClr val="0000FF"/>
                </a:solidFill>
                <a:latin typeface="Times New Roman" panose="02020603050405020304" pitchFamily="18" charset="0"/>
                <a:cs typeface="Times New Roman" panose="02020603050405020304" pitchFamily="18" charset="0"/>
              </a:rPr>
              <a:t>P6</a:t>
            </a:r>
            <a:r>
              <a:rPr lang="en-US" sz="1200" b="1" dirty="0" smtClean="0">
                <a:latin typeface="Times New Roman" panose="02020603050405020304" pitchFamily="18" charset="0"/>
                <a:cs typeface="Times New Roman" panose="02020603050405020304" pitchFamily="18" charset="0"/>
              </a:rPr>
              <a:t> and </a:t>
            </a:r>
            <a:r>
              <a:rPr lang="en-US" sz="1200" b="1" dirty="0" smtClean="0">
                <a:solidFill>
                  <a:srgbClr val="0000FF"/>
                </a:solidFill>
                <a:latin typeface="Times New Roman" panose="02020603050405020304" pitchFamily="18" charset="0"/>
                <a:cs typeface="Times New Roman" panose="02020603050405020304" pitchFamily="18" charset="0"/>
              </a:rPr>
              <a:t>P7</a:t>
            </a:r>
            <a:r>
              <a:rPr lang="en-US" sz="1200" b="1" dirty="0" smtClean="0">
                <a:latin typeface="Times New Roman" panose="02020603050405020304" pitchFamily="18" charset="0"/>
                <a:cs typeface="Times New Roman" panose="02020603050405020304" pitchFamily="18" charset="0"/>
              </a:rPr>
              <a:t>: effect of Solar Energetic Particle (SEP) events</a:t>
            </a:r>
          </a:p>
        </p:txBody>
      </p: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18" name="TextBox 17">
            <a:extLst>
              <a:ext uri="{FF2B5EF4-FFF2-40B4-BE49-F238E27FC236}">
                <a16:creationId xmlns:a16="http://schemas.microsoft.com/office/drawing/2014/main" xmlns="" id="{8F7E4F53-71D7-A943-A990-6F7E7072A292}"/>
              </a:ext>
            </a:extLst>
          </p:cNvPr>
          <p:cNvSpPr txBox="1"/>
          <p:nvPr/>
        </p:nvSpPr>
        <p:spPr>
          <a:xfrm>
            <a:off x="4648200" y="1978105"/>
            <a:ext cx="2286000" cy="369332"/>
          </a:xfrm>
          <a:prstGeom prst="rect">
            <a:avLst/>
          </a:prstGeom>
          <a:solidFill>
            <a:schemeClr val="bg1"/>
          </a:solidFill>
          <a:ln w="28575">
            <a:solidFill>
              <a:srgbClr val="92D050"/>
            </a:solidFill>
          </a:ln>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Apply only to P1-P7</a:t>
            </a:r>
          </a:p>
        </p:txBody>
      </p:sp>
    </p:spTree>
    <p:extLst>
      <p:ext uri="{BB962C8B-B14F-4D97-AF65-F5344CB8AC3E}">
        <p14:creationId xmlns:p14="http://schemas.microsoft.com/office/powerpoint/2010/main" val="2953825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35163A7-B93B-D74B-BCE8-A33003B3076A}"/>
              </a:ext>
            </a:extLst>
          </p:cNvPr>
          <p:cNvSpPr>
            <a:spLocks noGrp="1"/>
          </p:cNvSpPr>
          <p:nvPr>
            <p:ph type="sldNum" sz="quarter" idx="12"/>
          </p:nvPr>
        </p:nvSpPr>
        <p:spPr/>
        <p:txBody>
          <a:bodyPr/>
          <a:lstStyle/>
          <a:p>
            <a:fld id="{615ADB79-25D6-47C0-AB51-22A13A0BBB50}" type="slidenum">
              <a:rPr lang="en-US" altLang="en-US" smtClean="0">
                <a:solidFill>
                  <a:prstClr val="white"/>
                </a:solidFill>
              </a:rPr>
              <a:pPr/>
              <a:t>41</a:t>
            </a:fld>
            <a:endParaRPr lang="en-US" altLang="en-US" dirty="0">
              <a:solidFill>
                <a:prstClr val="white"/>
              </a:solidFill>
            </a:endParaRPr>
          </a:p>
        </p:txBody>
      </p:sp>
      <p:sp>
        <p:nvSpPr>
          <p:cNvPr id="8" name="TextBox 7">
            <a:extLst>
              <a:ext uri="{FF2B5EF4-FFF2-40B4-BE49-F238E27FC236}">
                <a16:creationId xmlns:a16="http://schemas.microsoft.com/office/drawing/2014/main" xmlns="" id="{03C1C17E-6C53-A64B-936E-EAF60D042E20}"/>
              </a:ext>
            </a:extLst>
          </p:cNvPr>
          <p:cNvSpPr txBox="1"/>
          <p:nvPr/>
        </p:nvSpPr>
        <p:spPr>
          <a:xfrm>
            <a:off x="1990934" y="1295400"/>
            <a:ext cx="5162116" cy="338554"/>
          </a:xfrm>
          <a:prstGeom prst="rect">
            <a:avLst/>
          </a:prstGeom>
          <a:solidFill>
            <a:srgbClr val="FF3399"/>
          </a:solidFill>
          <a:ln>
            <a:solidFill>
              <a:srgbClr val="92D050"/>
            </a:solidFill>
          </a:ln>
        </p:spPr>
        <p:txBody>
          <a:bodyPr wrap="square" rtlCol="0">
            <a:spAutoFit/>
          </a:bodyPr>
          <a:lstStyle/>
          <a:p>
            <a:pPr algn="ctr"/>
            <a:r>
              <a:rPr lang="en-US" sz="1500" b="1" dirty="0" smtClean="0">
                <a:solidFill>
                  <a:prstClr val="white"/>
                </a:solidFill>
              </a:rPr>
              <a:t>GOES-19 over GOES-16 Protons</a:t>
            </a:r>
            <a:r>
              <a:rPr lang="en-US" sz="1500" b="1" dirty="0">
                <a:solidFill>
                  <a:prstClr val="white"/>
                </a:solidFill>
              </a:rPr>
              <a:t>, </a:t>
            </a:r>
            <a:r>
              <a:rPr lang="en-US" sz="1600" b="1" dirty="0">
                <a:solidFill>
                  <a:prstClr val="white"/>
                </a:solidFill>
              </a:rPr>
              <a:t>08/23/2024-11/09/2024</a:t>
            </a:r>
            <a:endParaRPr lang="en-US" sz="1600" b="1" dirty="0">
              <a:solidFill>
                <a:schemeClr val="bg1"/>
              </a:solidFill>
            </a:endParaRPr>
          </a:p>
        </p:txBody>
      </p:sp>
      <p:sp>
        <p:nvSpPr>
          <p:cNvPr id="9"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81346" y="5029200"/>
            <a:ext cx="8981309" cy="738664"/>
          </a:xfrm>
          <a:prstGeom prst="rect">
            <a:avLst/>
          </a:prstGeom>
          <a:noFill/>
        </p:spPr>
        <p:txBody>
          <a:bodyPr wrap="square" rtlCol="0">
            <a:spAutoFit/>
          </a:bodyPr>
          <a:lstStyle/>
          <a:p>
            <a:pPr algn="just"/>
            <a:r>
              <a:rPr lang="en-US" sz="1400" b="1" dirty="0">
                <a:solidFill>
                  <a:schemeClr val="bg1"/>
                </a:solidFill>
                <a:latin typeface="Times New Roman" panose="02020603050405020304" pitchFamily="18" charset="0"/>
                <a:cs typeface="Times New Roman" panose="02020603050405020304" pitchFamily="18" charset="0"/>
              </a:rPr>
              <a:t>The comparisons are made by taking </a:t>
            </a:r>
            <a:r>
              <a:rPr lang="en-US" sz="1400" b="1" dirty="0" smtClean="0">
                <a:solidFill>
                  <a:schemeClr val="bg1"/>
                </a:solidFill>
                <a:latin typeface="Times New Roman" panose="02020603050405020304" pitchFamily="18" charset="0"/>
                <a:cs typeface="Times New Roman" panose="02020603050405020304" pitchFamily="18" charset="0"/>
              </a:rPr>
              <a:t>the ratio </a:t>
            </a:r>
            <a:r>
              <a:rPr lang="en-US" sz="1400" b="1" dirty="0">
                <a:solidFill>
                  <a:schemeClr val="bg1"/>
                </a:solidFill>
                <a:latin typeface="Times New Roman" panose="02020603050405020304" pitchFamily="18" charset="0"/>
                <a:cs typeface="Times New Roman" panose="02020603050405020304" pitchFamily="18" charset="0"/>
              </a:rPr>
              <a:t>of </a:t>
            </a:r>
            <a:r>
              <a:rPr lang="en-US" sz="1400" b="1" dirty="0" smtClean="0">
                <a:solidFill>
                  <a:schemeClr val="bg1"/>
                </a:solidFill>
                <a:latin typeface="Times New Roman" panose="02020603050405020304" pitchFamily="18" charset="0"/>
                <a:cs typeface="Times New Roman" panose="02020603050405020304" pitchFamily="18" charset="0"/>
              </a:rPr>
              <a:t>the GOES‐16 </a:t>
            </a:r>
            <a:r>
              <a:rPr lang="en-US" sz="1400" b="1" dirty="0">
                <a:solidFill>
                  <a:schemeClr val="bg1"/>
                </a:solidFill>
                <a:latin typeface="Times New Roman" panose="02020603050405020304" pitchFamily="18" charset="0"/>
                <a:cs typeface="Times New Roman" panose="02020603050405020304" pitchFamily="18" charset="0"/>
              </a:rPr>
              <a:t>to the </a:t>
            </a:r>
            <a:r>
              <a:rPr lang="en-US" sz="1400" b="1" dirty="0" smtClean="0">
                <a:solidFill>
                  <a:schemeClr val="bg1"/>
                </a:solidFill>
                <a:latin typeface="Times New Roman" panose="02020603050405020304" pitchFamily="18" charset="0"/>
                <a:cs typeface="Times New Roman" panose="02020603050405020304" pitchFamily="18" charset="0"/>
              </a:rPr>
              <a:t>GOES‐19 </a:t>
            </a:r>
            <a:r>
              <a:rPr lang="en-US" sz="1400" b="1" dirty="0">
                <a:solidFill>
                  <a:schemeClr val="bg1"/>
                </a:solidFill>
                <a:latin typeface="Times New Roman" panose="02020603050405020304" pitchFamily="18" charset="0"/>
                <a:cs typeface="Times New Roman" panose="02020603050405020304" pitchFamily="18" charset="0"/>
              </a:rPr>
              <a:t>percentile fluxes, following interpolation to 7</a:t>
            </a:r>
            <a:r>
              <a:rPr lang="en-US" sz="1400" b="1" dirty="0" smtClean="0">
                <a:solidFill>
                  <a:schemeClr val="bg1"/>
                </a:solidFill>
                <a:latin typeface="Times New Roman" panose="02020603050405020304" pitchFamily="18" charset="0"/>
                <a:cs typeface="Times New Roman" panose="02020603050405020304" pitchFamily="18" charset="0"/>
              </a:rPr>
              <a:t> </a:t>
            </a:r>
            <a:r>
              <a:rPr lang="en-US" sz="1400" b="1" dirty="0">
                <a:solidFill>
                  <a:schemeClr val="bg1"/>
                </a:solidFill>
                <a:latin typeface="Times New Roman" panose="02020603050405020304" pitchFamily="18" charset="0"/>
                <a:cs typeface="Times New Roman" panose="02020603050405020304" pitchFamily="18" charset="0"/>
              </a:rPr>
              <a:t>common energies </a:t>
            </a:r>
            <a:r>
              <a:rPr lang="en-US" sz="1400" b="1" dirty="0" smtClean="0">
                <a:solidFill>
                  <a:schemeClr val="bg1"/>
                </a:solidFill>
                <a:latin typeface="Times New Roman" panose="02020603050405020304" pitchFamily="18" charset="0"/>
                <a:cs typeface="Times New Roman" panose="02020603050405020304" pitchFamily="18" charset="0"/>
              </a:rPr>
              <a:t>(110</a:t>
            </a:r>
            <a:r>
              <a:rPr lang="en-US" sz="1400" b="1" dirty="0">
                <a:solidFill>
                  <a:schemeClr val="bg1"/>
                </a:solidFill>
                <a:latin typeface="Times New Roman" panose="02020603050405020304" pitchFamily="18" charset="0"/>
                <a:cs typeface="Times New Roman" panose="02020603050405020304" pitchFamily="18" charset="0"/>
              </a:rPr>
              <a:t>, 130, </a:t>
            </a:r>
            <a:r>
              <a:rPr lang="en-US" sz="1400" b="1" dirty="0" smtClean="0">
                <a:solidFill>
                  <a:schemeClr val="bg1"/>
                </a:solidFill>
                <a:latin typeface="Times New Roman" panose="02020603050405020304" pitchFamily="18" charset="0"/>
                <a:cs typeface="Times New Roman" panose="02020603050405020304" pitchFamily="18" charset="0"/>
              </a:rPr>
              <a:t>190</a:t>
            </a:r>
            <a:r>
              <a:rPr lang="en-US" sz="1400" b="1" dirty="0">
                <a:solidFill>
                  <a:schemeClr val="bg1"/>
                </a:solidFill>
                <a:latin typeface="Times New Roman" panose="02020603050405020304" pitchFamily="18" charset="0"/>
                <a:cs typeface="Times New Roman" panose="02020603050405020304" pitchFamily="18" charset="0"/>
              </a:rPr>
              <a:t>, </a:t>
            </a:r>
            <a:r>
              <a:rPr lang="en-US" sz="1400" b="1" dirty="0" smtClean="0">
                <a:solidFill>
                  <a:schemeClr val="bg1"/>
                </a:solidFill>
                <a:latin typeface="Times New Roman" panose="02020603050405020304" pitchFamily="18" charset="0"/>
                <a:cs typeface="Times New Roman" panose="02020603050405020304" pitchFamily="18" charset="0"/>
              </a:rPr>
              <a:t>270, 410</a:t>
            </a:r>
            <a:r>
              <a:rPr lang="en-US" sz="1400" b="1" dirty="0">
                <a:solidFill>
                  <a:schemeClr val="bg1"/>
                </a:solidFill>
                <a:latin typeface="Times New Roman" panose="02020603050405020304" pitchFamily="18" charset="0"/>
                <a:cs typeface="Times New Roman" panose="02020603050405020304" pitchFamily="18" charset="0"/>
              </a:rPr>
              <a:t>, </a:t>
            </a:r>
            <a:r>
              <a:rPr lang="en-US" sz="1400" b="1" dirty="0" smtClean="0">
                <a:solidFill>
                  <a:schemeClr val="bg1"/>
                </a:solidFill>
                <a:latin typeface="Times New Roman" panose="02020603050405020304" pitchFamily="18" charset="0"/>
                <a:cs typeface="Times New Roman" panose="02020603050405020304" pitchFamily="18" charset="0"/>
              </a:rPr>
              <a:t>600, and 820 keV) </a:t>
            </a:r>
            <a:r>
              <a:rPr lang="en-US" sz="1400" b="1" dirty="0">
                <a:solidFill>
                  <a:schemeClr val="bg1"/>
                </a:solidFill>
                <a:latin typeface="Times New Roman" panose="02020603050405020304" pitchFamily="18" charset="0"/>
                <a:cs typeface="Times New Roman" panose="02020603050405020304" pitchFamily="18" charset="0"/>
              </a:rPr>
              <a:t>assuming a piecewise power‐law distribution.</a:t>
            </a:r>
          </a:p>
        </p:txBody>
      </p:sp>
      <p:sp>
        <p:nvSpPr>
          <p:cNvPr id="13" name="Shape 263"/>
          <p:cNvSpPr txBox="1"/>
          <p:nvPr/>
        </p:nvSpPr>
        <p:spPr>
          <a:xfrm>
            <a:off x="152400" y="5835224"/>
            <a:ext cx="822960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17"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20" name="Rounded Rectangle 19"/>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1075824" y="4614446"/>
            <a:ext cx="6992353" cy="338554"/>
          </a:xfrm>
          <a:prstGeom prst="rect">
            <a:avLst/>
          </a:prstGeom>
          <a:solidFill>
            <a:schemeClr val="bg1"/>
          </a:solid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GOES-16 lower than GOES-19:</a:t>
            </a:r>
            <a:r>
              <a:rPr lang="en-US" sz="1600" b="1" dirty="0" smtClean="0">
                <a:solidFill>
                  <a:srgbClr val="0000FF"/>
                </a:solidFill>
                <a:latin typeface="Times New Roman" panose="02020603050405020304" pitchFamily="18" charset="0"/>
                <a:cs typeface="Times New Roman" panose="02020603050405020304" pitchFamily="18" charset="0"/>
              </a:rPr>
              <a:t> &lt;10%  </a:t>
            </a:r>
            <a:r>
              <a:rPr lang="en-US" sz="1600" b="1" dirty="0" smtClean="0">
                <a:solidFill>
                  <a:srgbClr val="00CC00"/>
                </a:solidFill>
                <a:latin typeface="Times New Roman" panose="02020603050405020304" pitchFamily="18" charset="0"/>
                <a:cs typeface="Times New Roman" panose="02020603050405020304" pitchFamily="18" charset="0"/>
              </a:rPr>
              <a:t>10-25%  </a:t>
            </a:r>
            <a:r>
              <a:rPr lang="en-US" sz="1600" b="1" dirty="0" smtClean="0">
                <a:solidFill>
                  <a:srgbClr val="FF0000"/>
                </a:solidFill>
                <a:latin typeface="Times New Roman" panose="02020603050405020304" pitchFamily="18" charset="0"/>
                <a:cs typeface="Times New Roman" panose="02020603050405020304" pitchFamily="18" charset="0"/>
              </a:rPr>
              <a:t>25-50%  </a:t>
            </a:r>
            <a:r>
              <a:rPr lang="en-US" sz="1600" b="1" dirty="0" smtClean="0">
                <a:solidFill>
                  <a:srgbClr val="8912BE"/>
                </a:solidFill>
                <a:latin typeface="Times New Roman" panose="02020603050405020304" pitchFamily="18" charset="0"/>
                <a:cs typeface="Times New Roman" panose="02020603050405020304" pitchFamily="18" charset="0"/>
              </a:rPr>
              <a:t>50-75%  </a:t>
            </a:r>
            <a:r>
              <a:rPr lang="en-US" sz="1600" b="1" dirty="0" smtClean="0">
                <a:solidFill>
                  <a:srgbClr val="640000"/>
                </a:solidFill>
                <a:latin typeface="Times New Roman" panose="02020603050405020304" pitchFamily="18" charset="0"/>
                <a:cs typeface="Times New Roman" panose="02020603050405020304" pitchFamily="18" charset="0"/>
              </a:rPr>
              <a:t>&gt;75%</a:t>
            </a:r>
            <a:endParaRPr lang="en-US" sz="1600" b="1" dirty="0">
              <a:solidFill>
                <a:srgbClr val="64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25389737"/>
              </p:ext>
            </p:extLst>
          </p:nvPr>
        </p:nvGraphicFramePr>
        <p:xfrm>
          <a:off x="76200" y="1720199"/>
          <a:ext cx="8986473" cy="2791309"/>
        </p:xfrm>
        <a:graphic>
          <a:graphicData uri="http://schemas.openxmlformats.org/drawingml/2006/table">
            <a:tbl>
              <a:tblPr/>
              <a:tblGrid>
                <a:gridCol w="393023"/>
                <a:gridCol w="343738"/>
                <a:gridCol w="343738"/>
                <a:gridCol w="343738"/>
                <a:gridCol w="343738"/>
                <a:gridCol w="343738"/>
                <a:gridCol w="343738"/>
                <a:gridCol w="343738"/>
                <a:gridCol w="343738"/>
                <a:gridCol w="343738"/>
                <a:gridCol w="343738"/>
                <a:gridCol w="343738"/>
                <a:gridCol w="343738"/>
                <a:gridCol w="343738"/>
                <a:gridCol w="343738"/>
                <a:gridCol w="343738"/>
                <a:gridCol w="343738"/>
                <a:gridCol w="343738"/>
                <a:gridCol w="343738"/>
                <a:gridCol w="343738"/>
                <a:gridCol w="343738"/>
                <a:gridCol w="343738"/>
                <a:gridCol w="343738"/>
                <a:gridCol w="343738"/>
                <a:gridCol w="343738"/>
                <a:gridCol w="343738"/>
              </a:tblGrid>
              <a:tr h="332193">
                <a:tc>
                  <a:txBody>
                    <a:bodyPr/>
                    <a:lstStyle/>
                    <a:p>
                      <a:pPr algn="ctr" fontAlgn="ctr"/>
                      <a:endPar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G16 PT1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G19 PT1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G16 PT4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G19 PT4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G16 PT2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G19 PT2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G16 PT5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G19 PT5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G16 PT3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G19 PT3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r>
              <a:tr h="233928">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Q</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Q</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Q</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Q</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Q</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582684">
                <a:tc>
                  <a:txBody>
                    <a:bodyPr/>
                    <a:lstStyle/>
                    <a:p>
                      <a:pPr algn="ctr" fontAlgn="ctr"/>
                      <a:r>
                        <a:rPr lang="en-US" sz="900" b="1" i="0" u="none" strike="noStrike" dirty="0">
                          <a:solidFill>
                            <a:sysClr val="windowText" lastClr="000000"/>
                          </a:solidFill>
                          <a:effectLst/>
                          <a:latin typeface="Times New Roman" panose="02020603050405020304" pitchFamily="18" charset="0"/>
                          <a:cs typeface="Times New Roman" panose="02020603050405020304" pitchFamily="18" charset="0"/>
                        </a:rPr>
                        <a:t>Energy (keV)</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25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50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75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90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ysClr val="windowText" lastClr="000000"/>
                          </a:solidFill>
                          <a:effectLst/>
                          <a:latin typeface="Times New Roman" panose="02020603050405020304" pitchFamily="18" charset="0"/>
                          <a:cs typeface="Times New Roman" panose="02020603050405020304" pitchFamily="18" charset="0"/>
                        </a:rPr>
                        <a:t>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ysClr val="windowText" lastClr="000000"/>
                          </a:solidFill>
                          <a:effectLst/>
                          <a:latin typeface="Times New Roman" panose="02020603050405020304" pitchFamily="18" charset="0"/>
                          <a:cs typeface="Times New Roman" panose="02020603050405020304" pitchFamily="18" charset="0"/>
                        </a:rPr>
                        <a:t>25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ysClr val="windowText" lastClr="000000"/>
                          </a:solidFill>
                          <a:effectLst/>
                          <a:latin typeface="Times New Roman" panose="02020603050405020304" pitchFamily="18" charset="0"/>
                          <a:cs typeface="Times New Roman" panose="02020603050405020304" pitchFamily="18" charset="0"/>
                        </a:rPr>
                        <a:t>50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ysClr val="windowText" lastClr="000000"/>
                          </a:solidFill>
                          <a:effectLst/>
                          <a:latin typeface="Times New Roman" panose="02020603050405020304" pitchFamily="18" charset="0"/>
                          <a:cs typeface="Times New Roman" panose="02020603050405020304" pitchFamily="18" charset="0"/>
                        </a:rPr>
                        <a:t>75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ysClr val="windowText" lastClr="000000"/>
                          </a:solidFill>
                          <a:effectLst/>
                          <a:latin typeface="Times New Roman" panose="02020603050405020304" pitchFamily="18" charset="0"/>
                          <a:cs typeface="Times New Roman" panose="02020603050405020304" pitchFamily="18" charset="0"/>
                        </a:rPr>
                        <a:t>90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25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50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ysClr val="windowText" lastClr="000000"/>
                          </a:solidFill>
                          <a:effectLst/>
                          <a:latin typeface="Times New Roman" panose="02020603050405020304" pitchFamily="18" charset="0"/>
                          <a:cs typeface="Times New Roman" panose="02020603050405020304" pitchFamily="18" charset="0"/>
                        </a:rPr>
                        <a:t>75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90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25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50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75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90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25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50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75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90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33928">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0.21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0.21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0.24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0.07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0.09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0.24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0.43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0.42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0.45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0.80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33928">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130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0.09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0.07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0.09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0.05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0.06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0.07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0.09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0.21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0.21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0.24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33928">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190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0.09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0.07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0.09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0.09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0.05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0.07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0.07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0.08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0.24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33928">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270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0.09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0.09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0.24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0.29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33928">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410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0.48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0.42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0.45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33928">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600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0.74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0.71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0.80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0.97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0.97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0.43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0.42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0.44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1.23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1.30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1.59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1.64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1.60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0.89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1.13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1.11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1.27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33928">
                <a:tc>
                  <a:txBody>
                    <a:bodyPr/>
                    <a:lstStyle/>
                    <a:p>
                      <a:pPr algn="ctr" fontAlgn="ctr"/>
                      <a:r>
                        <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rPr>
                        <a:t>820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0.80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0.79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0.80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0.85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1.01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1.24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1.33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1.48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0.72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1.08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1.47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1.83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1.84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1.81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1.00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1.21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1.52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1.62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rPr>
                        <a:t>1.67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59752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35163A7-B93B-D74B-BCE8-A33003B3076A}"/>
              </a:ext>
            </a:extLst>
          </p:cNvPr>
          <p:cNvSpPr>
            <a:spLocks noGrp="1"/>
          </p:cNvSpPr>
          <p:nvPr>
            <p:ph type="sldNum" sz="quarter" idx="12"/>
          </p:nvPr>
        </p:nvSpPr>
        <p:spPr/>
        <p:txBody>
          <a:bodyPr/>
          <a:lstStyle/>
          <a:p>
            <a:fld id="{615ADB79-25D6-47C0-AB51-22A13A0BBB50}" type="slidenum">
              <a:rPr lang="en-US" altLang="en-US" smtClean="0">
                <a:solidFill>
                  <a:prstClr val="white"/>
                </a:solidFill>
              </a:rPr>
              <a:pPr/>
              <a:t>42</a:t>
            </a:fld>
            <a:endParaRPr lang="en-US" altLang="en-US" dirty="0">
              <a:solidFill>
                <a:prstClr val="white"/>
              </a:solidFill>
            </a:endParaRPr>
          </a:p>
        </p:txBody>
      </p:sp>
      <p:sp>
        <p:nvSpPr>
          <p:cNvPr id="8" name="TextBox 7">
            <a:extLst>
              <a:ext uri="{FF2B5EF4-FFF2-40B4-BE49-F238E27FC236}">
                <a16:creationId xmlns:a16="http://schemas.microsoft.com/office/drawing/2014/main" xmlns="" id="{03C1C17E-6C53-A64B-936E-EAF60D042E20}"/>
              </a:ext>
            </a:extLst>
          </p:cNvPr>
          <p:cNvSpPr txBox="1"/>
          <p:nvPr/>
        </p:nvSpPr>
        <p:spPr>
          <a:xfrm>
            <a:off x="1990934" y="1295400"/>
            <a:ext cx="5162116" cy="338554"/>
          </a:xfrm>
          <a:prstGeom prst="rect">
            <a:avLst/>
          </a:prstGeom>
          <a:solidFill>
            <a:srgbClr val="FF3399"/>
          </a:solidFill>
          <a:ln>
            <a:solidFill>
              <a:srgbClr val="92D050"/>
            </a:solidFill>
          </a:ln>
        </p:spPr>
        <p:txBody>
          <a:bodyPr wrap="square" rtlCol="0">
            <a:spAutoFit/>
          </a:bodyPr>
          <a:lstStyle/>
          <a:p>
            <a:pPr algn="ctr"/>
            <a:r>
              <a:rPr lang="en-US" sz="1500" b="1" dirty="0" smtClean="0">
                <a:solidFill>
                  <a:prstClr val="white"/>
                </a:solidFill>
              </a:rPr>
              <a:t>GOES-19 over GOES-16 Protons</a:t>
            </a:r>
            <a:r>
              <a:rPr lang="en-US" sz="1500" b="1" dirty="0">
                <a:solidFill>
                  <a:prstClr val="white"/>
                </a:solidFill>
              </a:rPr>
              <a:t>, </a:t>
            </a:r>
            <a:r>
              <a:rPr lang="en-US" sz="1600" b="1" dirty="0">
                <a:solidFill>
                  <a:prstClr val="white"/>
                </a:solidFill>
              </a:rPr>
              <a:t>08/23/2024-11/09/2024</a:t>
            </a:r>
            <a:endParaRPr lang="en-US" sz="1600" b="1" dirty="0">
              <a:solidFill>
                <a:schemeClr val="bg1"/>
              </a:solidFill>
            </a:endParaRPr>
          </a:p>
        </p:txBody>
      </p:sp>
      <p:sp>
        <p:nvSpPr>
          <p:cNvPr id="9"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81346" y="5029200"/>
            <a:ext cx="8981309" cy="738664"/>
          </a:xfrm>
          <a:prstGeom prst="rect">
            <a:avLst/>
          </a:prstGeom>
          <a:noFill/>
        </p:spPr>
        <p:txBody>
          <a:bodyPr wrap="square" rtlCol="0">
            <a:spAutoFit/>
          </a:bodyPr>
          <a:lstStyle/>
          <a:p>
            <a:pPr algn="just"/>
            <a:r>
              <a:rPr lang="en-US" sz="1400" b="1" dirty="0">
                <a:solidFill>
                  <a:schemeClr val="bg1"/>
                </a:solidFill>
                <a:latin typeface="Times New Roman" panose="02020603050405020304" pitchFamily="18" charset="0"/>
                <a:cs typeface="Times New Roman" panose="02020603050405020304" pitchFamily="18" charset="0"/>
              </a:rPr>
              <a:t>The comparisons are made by taking </a:t>
            </a:r>
            <a:r>
              <a:rPr lang="en-US" sz="1400" b="1" dirty="0" smtClean="0">
                <a:solidFill>
                  <a:schemeClr val="bg1"/>
                </a:solidFill>
                <a:latin typeface="Times New Roman" panose="02020603050405020304" pitchFamily="18" charset="0"/>
                <a:cs typeface="Times New Roman" panose="02020603050405020304" pitchFamily="18" charset="0"/>
              </a:rPr>
              <a:t>the ratio </a:t>
            </a:r>
            <a:r>
              <a:rPr lang="en-US" sz="1400" b="1" dirty="0">
                <a:solidFill>
                  <a:schemeClr val="bg1"/>
                </a:solidFill>
                <a:latin typeface="Times New Roman" panose="02020603050405020304" pitchFamily="18" charset="0"/>
                <a:cs typeface="Times New Roman" panose="02020603050405020304" pitchFamily="18" charset="0"/>
              </a:rPr>
              <a:t>of </a:t>
            </a:r>
            <a:r>
              <a:rPr lang="en-US" sz="1400" b="1" dirty="0" smtClean="0">
                <a:solidFill>
                  <a:schemeClr val="bg1"/>
                </a:solidFill>
                <a:latin typeface="Times New Roman" panose="02020603050405020304" pitchFamily="18" charset="0"/>
                <a:cs typeface="Times New Roman" panose="02020603050405020304" pitchFamily="18" charset="0"/>
              </a:rPr>
              <a:t>the GOES‐16 </a:t>
            </a:r>
            <a:r>
              <a:rPr lang="en-US" sz="1400" b="1" dirty="0">
                <a:solidFill>
                  <a:schemeClr val="bg1"/>
                </a:solidFill>
                <a:latin typeface="Times New Roman" panose="02020603050405020304" pitchFamily="18" charset="0"/>
                <a:cs typeface="Times New Roman" panose="02020603050405020304" pitchFamily="18" charset="0"/>
              </a:rPr>
              <a:t>to the </a:t>
            </a:r>
            <a:r>
              <a:rPr lang="en-US" sz="1400" b="1" dirty="0" smtClean="0">
                <a:solidFill>
                  <a:schemeClr val="bg1"/>
                </a:solidFill>
                <a:latin typeface="Times New Roman" panose="02020603050405020304" pitchFamily="18" charset="0"/>
                <a:cs typeface="Times New Roman" panose="02020603050405020304" pitchFamily="18" charset="0"/>
              </a:rPr>
              <a:t>GOES‐19 </a:t>
            </a:r>
            <a:r>
              <a:rPr lang="en-US" sz="1400" b="1" dirty="0">
                <a:solidFill>
                  <a:schemeClr val="bg1"/>
                </a:solidFill>
                <a:latin typeface="Times New Roman" panose="02020603050405020304" pitchFamily="18" charset="0"/>
                <a:cs typeface="Times New Roman" panose="02020603050405020304" pitchFamily="18" charset="0"/>
              </a:rPr>
              <a:t>percentile fluxes, following interpolation to 7</a:t>
            </a:r>
            <a:r>
              <a:rPr lang="en-US" sz="1400" b="1" dirty="0" smtClean="0">
                <a:solidFill>
                  <a:schemeClr val="bg1"/>
                </a:solidFill>
                <a:latin typeface="Times New Roman" panose="02020603050405020304" pitchFamily="18" charset="0"/>
                <a:cs typeface="Times New Roman" panose="02020603050405020304" pitchFamily="18" charset="0"/>
              </a:rPr>
              <a:t> </a:t>
            </a:r>
            <a:r>
              <a:rPr lang="en-US" sz="1400" b="1" dirty="0">
                <a:solidFill>
                  <a:schemeClr val="bg1"/>
                </a:solidFill>
                <a:latin typeface="Times New Roman" panose="02020603050405020304" pitchFamily="18" charset="0"/>
                <a:cs typeface="Times New Roman" panose="02020603050405020304" pitchFamily="18" charset="0"/>
              </a:rPr>
              <a:t>common energies </a:t>
            </a:r>
            <a:r>
              <a:rPr lang="en-US" sz="1400" b="1" dirty="0" smtClean="0">
                <a:solidFill>
                  <a:schemeClr val="bg1"/>
                </a:solidFill>
                <a:latin typeface="Times New Roman" panose="02020603050405020304" pitchFamily="18" charset="0"/>
                <a:cs typeface="Times New Roman" panose="02020603050405020304" pitchFamily="18" charset="0"/>
              </a:rPr>
              <a:t>(110</a:t>
            </a:r>
            <a:r>
              <a:rPr lang="en-US" sz="1400" b="1" dirty="0">
                <a:solidFill>
                  <a:schemeClr val="bg1"/>
                </a:solidFill>
                <a:latin typeface="Times New Roman" panose="02020603050405020304" pitchFamily="18" charset="0"/>
                <a:cs typeface="Times New Roman" panose="02020603050405020304" pitchFamily="18" charset="0"/>
              </a:rPr>
              <a:t>, 130, </a:t>
            </a:r>
            <a:r>
              <a:rPr lang="en-US" sz="1400" b="1" dirty="0" smtClean="0">
                <a:solidFill>
                  <a:schemeClr val="bg1"/>
                </a:solidFill>
                <a:latin typeface="Times New Roman" panose="02020603050405020304" pitchFamily="18" charset="0"/>
                <a:cs typeface="Times New Roman" panose="02020603050405020304" pitchFamily="18" charset="0"/>
              </a:rPr>
              <a:t>190</a:t>
            </a:r>
            <a:r>
              <a:rPr lang="en-US" sz="1400" b="1" dirty="0">
                <a:solidFill>
                  <a:schemeClr val="bg1"/>
                </a:solidFill>
                <a:latin typeface="Times New Roman" panose="02020603050405020304" pitchFamily="18" charset="0"/>
                <a:cs typeface="Times New Roman" panose="02020603050405020304" pitchFamily="18" charset="0"/>
              </a:rPr>
              <a:t>, </a:t>
            </a:r>
            <a:r>
              <a:rPr lang="en-US" sz="1400" b="1" dirty="0" smtClean="0">
                <a:solidFill>
                  <a:schemeClr val="bg1"/>
                </a:solidFill>
                <a:latin typeface="Times New Roman" panose="02020603050405020304" pitchFamily="18" charset="0"/>
                <a:cs typeface="Times New Roman" panose="02020603050405020304" pitchFamily="18" charset="0"/>
              </a:rPr>
              <a:t>270, 410</a:t>
            </a:r>
            <a:r>
              <a:rPr lang="en-US" sz="1400" b="1" dirty="0">
                <a:solidFill>
                  <a:schemeClr val="bg1"/>
                </a:solidFill>
                <a:latin typeface="Times New Roman" panose="02020603050405020304" pitchFamily="18" charset="0"/>
                <a:cs typeface="Times New Roman" panose="02020603050405020304" pitchFamily="18" charset="0"/>
              </a:rPr>
              <a:t>, </a:t>
            </a:r>
            <a:r>
              <a:rPr lang="en-US" sz="1400" b="1" dirty="0" smtClean="0">
                <a:solidFill>
                  <a:schemeClr val="bg1"/>
                </a:solidFill>
                <a:latin typeface="Times New Roman" panose="02020603050405020304" pitchFamily="18" charset="0"/>
                <a:cs typeface="Times New Roman" panose="02020603050405020304" pitchFamily="18" charset="0"/>
              </a:rPr>
              <a:t>600, and 820 keV) </a:t>
            </a:r>
            <a:r>
              <a:rPr lang="en-US" sz="1400" b="1" dirty="0">
                <a:solidFill>
                  <a:schemeClr val="bg1"/>
                </a:solidFill>
                <a:latin typeface="Times New Roman" panose="02020603050405020304" pitchFamily="18" charset="0"/>
                <a:cs typeface="Times New Roman" panose="02020603050405020304" pitchFamily="18" charset="0"/>
              </a:rPr>
              <a:t>assuming a piecewise power‐law distribution.</a:t>
            </a:r>
          </a:p>
        </p:txBody>
      </p:sp>
      <p:sp>
        <p:nvSpPr>
          <p:cNvPr id="13" name="Shape 263"/>
          <p:cNvSpPr txBox="1"/>
          <p:nvPr/>
        </p:nvSpPr>
        <p:spPr>
          <a:xfrm>
            <a:off x="152400" y="5835224"/>
            <a:ext cx="822960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17"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20" name="Rounded Rectangle 19"/>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1075824" y="4614446"/>
            <a:ext cx="6992353" cy="338554"/>
          </a:xfrm>
          <a:prstGeom prst="rect">
            <a:avLst/>
          </a:prstGeom>
          <a:solidFill>
            <a:schemeClr val="bg1"/>
          </a:solid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GOES-16 lower than GOES-19:</a:t>
            </a:r>
            <a:r>
              <a:rPr lang="en-US" sz="1600" b="1" dirty="0" smtClean="0">
                <a:solidFill>
                  <a:srgbClr val="0000FF"/>
                </a:solidFill>
                <a:latin typeface="Times New Roman" panose="02020603050405020304" pitchFamily="18" charset="0"/>
                <a:cs typeface="Times New Roman" panose="02020603050405020304" pitchFamily="18" charset="0"/>
              </a:rPr>
              <a:t> &lt;10%  </a:t>
            </a:r>
            <a:r>
              <a:rPr lang="en-US" sz="1600" b="1" dirty="0" smtClean="0">
                <a:solidFill>
                  <a:srgbClr val="00CC00"/>
                </a:solidFill>
                <a:latin typeface="Times New Roman" panose="02020603050405020304" pitchFamily="18" charset="0"/>
                <a:cs typeface="Times New Roman" panose="02020603050405020304" pitchFamily="18" charset="0"/>
              </a:rPr>
              <a:t>10-25%  </a:t>
            </a:r>
            <a:r>
              <a:rPr lang="en-US" sz="1600" b="1" dirty="0" smtClean="0">
                <a:solidFill>
                  <a:srgbClr val="FF0000"/>
                </a:solidFill>
                <a:latin typeface="Times New Roman" panose="02020603050405020304" pitchFamily="18" charset="0"/>
                <a:cs typeface="Times New Roman" panose="02020603050405020304" pitchFamily="18" charset="0"/>
              </a:rPr>
              <a:t>25-50%  </a:t>
            </a:r>
            <a:r>
              <a:rPr lang="en-US" sz="1600" b="1" dirty="0" smtClean="0">
                <a:solidFill>
                  <a:srgbClr val="8912BE"/>
                </a:solidFill>
                <a:latin typeface="Times New Roman" panose="02020603050405020304" pitchFamily="18" charset="0"/>
                <a:cs typeface="Times New Roman" panose="02020603050405020304" pitchFamily="18" charset="0"/>
              </a:rPr>
              <a:t>50-75%  </a:t>
            </a:r>
            <a:r>
              <a:rPr lang="en-US" sz="1600" b="1" dirty="0" smtClean="0">
                <a:solidFill>
                  <a:srgbClr val="640000"/>
                </a:solidFill>
                <a:latin typeface="Times New Roman" panose="02020603050405020304" pitchFamily="18" charset="0"/>
                <a:cs typeface="Times New Roman" panose="02020603050405020304" pitchFamily="18" charset="0"/>
              </a:rPr>
              <a:t>&gt;75%</a:t>
            </a:r>
            <a:endParaRPr lang="en-US" sz="1600" b="1" dirty="0">
              <a:solidFill>
                <a:srgbClr val="64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76200" y="1720199"/>
          <a:ext cx="8986473" cy="2791309"/>
        </p:xfrm>
        <a:graphic>
          <a:graphicData uri="http://schemas.openxmlformats.org/drawingml/2006/table">
            <a:tbl>
              <a:tblPr/>
              <a:tblGrid>
                <a:gridCol w="393023"/>
                <a:gridCol w="343738"/>
                <a:gridCol w="343738"/>
                <a:gridCol w="343738"/>
                <a:gridCol w="343738"/>
                <a:gridCol w="343738"/>
                <a:gridCol w="343738"/>
                <a:gridCol w="343738"/>
                <a:gridCol w="343738"/>
                <a:gridCol w="343738"/>
                <a:gridCol w="343738"/>
                <a:gridCol w="343738"/>
                <a:gridCol w="343738"/>
                <a:gridCol w="343738"/>
                <a:gridCol w="343738"/>
                <a:gridCol w="343738"/>
                <a:gridCol w="343738"/>
                <a:gridCol w="343738"/>
                <a:gridCol w="343738"/>
                <a:gridCol w="343738"/>
                <a:gridCol w="343738"/>
                <a:gridCol w="343738"/>
                <a:gridCol w="343738"/>
                <a:gridCol w="343738"/>
                <a:gridCol w="343738"/>
                <a:gridCol w="343738"/>
              </a:tblGrid>
              <a:tr h="332193">
                <a:tc>
                  <a:txBody>
                    <a:bodyPr/>
                    <a:lstStyle/>
                    <a:p>
                      <a:pPr algn="ctr" fontAlgn="ctr"/>
                      <a:endPar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G16 PT1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G19 PT1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G16 PT4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G19 PT4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G16 PT2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G19 PT2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G16 PT5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G19 PT5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G16 PT3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G19 PT3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r>
              <a:tr h="233928">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Q</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Q</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Q</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Q</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Q</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1" i="0" u="none" strike="noStrike">
                        <a:solidFill>
                          <a:sysClr val="windowText" lastClr="000000"/>
                        </a:solidFill>
                        <a:effectLst/>
                        <a:latin typeface="Times New Roman" panose="02020603050405020304" pitchFamily="18" charset="0"/>
                        <a:cs typeface="Times New Roman" panose="02020603050405020304" pitchFamily="18" charset="0"/>
                      </a:endParaRP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582684">
                <a:tc>
                  <a:txBody>
                    <a:bodyPr/>
                    <a:lstStyle/>
                    <a:p>
                      <a:pPr algn="ctr" fontAlgn="ctr"/>
                      <a:r>
                        <a:rPr lang="en-US" sz="900" b="1" i="0" u="none" strike="noStrike" dirty="0">
                          <a:solidFill>
                            <a:sysClr val="windowText" lastClr="000000"/>
                          </a:solidFill>
                          <a:effectLst/>
                          <a:latin typeface="Times New Roman" panose="02020603050405020304" pitchFamily="18" charset="0"/>
                          <a:cs typeface="Times New Roman" panose="02020603050405020304" pitchFamily="18" charset="0"/>
                        </a:rPr>
                        <a:t>Energy (keV)</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25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50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75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90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ysClr val="windowText" lastClr="000000"/>
                          </a:solidFill>
                          <a:effectLst/>
                          <a:latin typeface="Times New Roman" panose="02020603050405020304" pitchFamily="18" charset="0"/>
                          <a:cs typeface="Times New Roman" panose="02020603050405020304" pitchFamily="18" charset="0"/>
                        </a:rPr>
                        <a:t>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ysClr val="windowText" lastClr="000000"/>
                          </a:solidFill>
                          <a:effectLst/>
                          <a:latin typeface="Times New Roman" panose="02020603050405020304" pitchFamily="18" charset="0"/>
                          <a:cs typeface="Times New Roman" panose="02020603050405020304" pitchFamily="18" charset="0"/>
                        </a:rPr>
                        <a:t>25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ysClr val="windowText" lastClr="000000"/>
                          </a:solidFill>
                          <a:effectLst/>
                          <a:latin typeface="Times New Roman" panose="02020603050405020304" pitchFamily="18" charset="0"/>
                          <a:cs typeface="Times New Roman" panose="02020603050405020304" pitchFamily="18" charset="0"/>
                        </a:rPr>
                        <a:t>50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ysClr val="windowText" lastClr="000000"/>
                          </a:solidFill>
                          <a:effectLst/>
                          <a:latin typeface="Times New Roman" panose="02020603050405020304" pitchFamily="18" charset="0"/>
                          <a:cs typeface="Times New Roman" panose="02020603050405020304" pitchFamily="18" charset="0"/>
                        </a:rPr>
                        <a:t>75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ysClr val="windowText" lastClr="000000"/>
                          </a:solidFill>
                          <a:effectLst/>
                          <a:latin typeface="Times New Roman" panose="02020603050405020304" pitchFamily="18" charset="0"/>
                          <a:cs typeface="Times New Roman" panose="02020603050405020304" pitchFamily="18" charset="0"/>
                        </a:rPr>
                        <a:t>90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25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50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ysClr val="windowText" lastClr="000000"/>
                          </a:solidFill>
                          <a:effectLst/>
                          <a:latin typeface="Times New Roman" panose="02020603050405020304" pitchFamily="18" charset="0"/>
                          <a:cs typeface="Times New Roman" panose="02020603050405020304" pitchFamily="18" charset="0"/>
                        </a:rPr>
                        <a:t>75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90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25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50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75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90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25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50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75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ysClr val="windowText" lastClr="000000"/>
                          </a:solidFill>
                          <a:effectLst/>
                          <a:latin typeface="Times New Roman" panose="02020603050405020304" pitchFamily="18" charset="0"/>
                          <a:cs typeface="Times New Roman" panose="02020603050405020304" pitchFamily="18" charset="0"/>
                        </a:rPr>
                        <a:t>90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33928">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0.21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0.21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0.24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0.07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0.09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0.24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0.43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0.42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0.45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0.80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33928">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130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0.09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0.07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0.09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0.05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0.06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0.07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0.09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0.21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0.21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0.24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33928">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190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0.09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0.07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0.09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0.09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0.05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0.07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0.07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0.08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0.24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33928">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270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0.09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0.09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0.19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0.24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rgbClr val="640000"/>
                          </a:solidFill>
                          <a:effectLst/>
                          <a:latin typeface="Times New Roman" panose="02020603050405020304" pitchFamily="18" charset="0"/>
                          <a:cs typeface="Times New Roman" panose="02020603050405020304" pitchFamily="18" charset="0"/>
                        </a:rPr>
                        <a:t>0.29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33928">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410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0.19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640000"/>
                          </a:solidFill>
                          <a:effectLst/>
                          <a:latin typeface="Times New Roman" panose="02020603050405020304" pitchFamily="18" charset="0"/>
                          <a:cs typeface="Times New Roman" panose="02020603050405020304" pitchFamily="18" charset="0"/>
                        </a:rPr>
                        <a:t>0.20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0.48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0.26</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0.37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0.42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0.45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33928">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600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0.74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0.71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0.80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0.97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FF"/>
                          </a:solidFill>
                          <a:effectLst/>
                          <a:latin typeface="Times New Roman" panose="02020603050405020304" pitchFamily="18" charset="0"/>
                          <a:cs typeface="Times New Roman" panose="02020603050405020304" pitchFamily="18" charset="0"/>
                        </a:rPr>
                        <a:t>0.97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0.43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0.42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7030A0"/>
                          </a:solidFill>
                          <a:effectLst/>
                          <a:latin typeface="Times New Roman" panose="02020603050405020304" pitchFamily="18" charset="0"/>
                          <a:cs typeface="Times New Roman" panose="02020603050405020304" pitchFamily="18" charset="0"/>
                        </a:rPr>
                        <a:t>0.44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1.23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1.30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1.59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1.64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1.60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0.89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1.13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1.11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1.27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33928">
                <a:tc>
                  <a:txBody>
                    <a:bodyPr/>
                    <a:lstStyle/>
                    <a:p>
                      <a:pPr algn="ctr" fontAlgn="ctr"/>
                      <a:r>
                        <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rPr>
                        <a:t>820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0.80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0.79</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0.80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B050"/>
                          </a:solidFill>
                          <a:effectLst/>
                          <a:latin typeface="Times New Roman" panose="02020603050405020304" pitchFamily="18" charset="0"/>
                          <a:cs typeface="Times New Roman" panose="02020603050405020304" pitchFamily="18" charset="0"/>
                        </a:rPr>
                        <a:t>0.85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1.01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1.24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1.33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1.48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0.55</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0.63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FF0000"/>
                          </a:solidFill>
                          <a:effectLst/>
                          <a:latin typeface="Times New Roman" panose="02020603050405020304" pitchFamily="18" charset="0"/>
                          <a:cs typeface="Times New Roman" panose="02020603050405020304" pitchFamily="18" charset="0"/>
                        </a:rPr>
                        <a:t>0.72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1.08</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1.47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1.83</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1.84</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1.81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1.00</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1.21</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1.52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a:solidFill>
                            <a:sysClr val="windowText" lastClr="000000"/>
                          </a:solidFill>
                          <a:effectLst/>
                          <a:latin typeface="Times New Roman" panose="02020603050405020304" pitchFamily="18" charset="0"/>
                          <a:cs typeface="Times New Roman" panose="02020603050405020304" pitchFamily="18" charset="0"/>
                        </a:rPr>
                        <a:t>1.62</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ysClr val="windowText" lastClr="000000"/>
                          </a:solidFill>
                          <a:effectLst/>
                          <a:latin typeface="Times New Roman" panose="02020603050405020304" pitchFamily="18" charset="0"/>
                          <a:cs typeface="Times New Roman" panose="02020603050405020304" pitchFamily="18" charset="0"/>
                        </a:rPr>
                        <a:t>1.67</a:t>
                      </a:r>
                    </a:p>
                  </a:txBody>
                  <a:tcPr marL="1921" marR="1921" marT="192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Rounded Rectangle 10"/>
          <p:cNvSpPr/>
          <p:nvPr/>
        </p:nvSpPr>
        <p:spPr>
          <a:xfrm>
            <a:off x="2209800" y="4003548"/>
            <a:ext cx="2057400" cy="56374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5636235" y="4003548"/>
            <a:ext cx="3426419" cy="56374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004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6617" y="1213209"/>
            <a:ext cx="6629400" cy="4972050"/>
          </a:xfrm>
        </p:spPr>
      </p:pic>
      <p:sp>
        <p:nvSpPr>
          <p:cNvPr id="18" name="TextBox 17"/>
          <p:cNvSpPr txBox="1"/>
          <p:nvPr/>
        </p:nvSpPr>
        <p:spPr>
          <a:xfrm>
            <a:off x="72736" y="3886200"/>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T2</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72736" y="3124200"/>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T4</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72736" y="2337860"/>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T1</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72736" y="1535668"/>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T3</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0" y="5486400"/>
            <a:ext cx="602673" cy="307777"/>
          </a:xfrm>
          <a:prstGeom prst="rect">
            <a:avLst/>
          </a:prstGeom>
          <a:noFill/>
        </p:spPr>
        <p:txBody>
          <a:bodyPr wrap="square" rtlCol="0">
            <a:spAutoFit/>
          </a:bodyPr>
          <a:lstStyle/>
          <a:p>
            <a:pPr algn="ctr"/>
            <a:r>
              <a:rPr lang="en-US" sz="1400" b="1" dirty="0" smtClean="0">
                <a:solidFill>
                  <a:srgbClr val="FFFF00"/>
                </a:solidFill>
                <a:latin typeface="Times New Roman" panose="02020603050405020304" pitchFamily="18" charset="0"/>
                <a:cs typeface="Times New Roman" panose="02020603050405020304" pitchFamily="18" charset="0"/>
              </a:rPr>
              <a:t>DOS</a:t>
            </a:r>
            <a:endParaRPr lang="en-US" sz="1400" b="1" dirty="0">
              <a:solidFill>
                <a:srgbClr val="FFFF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4636" y="4695876"/>
            <a:ext cx="5334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T5</a:t>
            </a:r>
            <a:endParaRPr lang="en-US" b="1" dirty="0">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Box 29"/>
              <p:cNvSpPr txBox="1"/>
              <p:nvPr/>
            </p:nvSpPr>
            <p:spPr>
              <a:xfrm>
                <a:off x="7391400" y="1447800"/>
                <a:ext cx="1676400" cy="923330"/>
              </a:xfrm>
              <a:prstGeom prst="rect">
                <a:avLst/>
              </a:prstGeom>
              <a:solidFill>
                <a:srgbClr val="57D3FF"/>
              </a:solidFill>
            </p:spPr>
            <p:txBody>
              <a:bodyPr wrap="square" rtlCol="0">
                <a:spAutoFit/>
              </a:bodyPr>
              <a:lstStyle/>
              <a:p>
                <a:pPr algn="ctr"/>
                <a:r>
                  <a:rPr lang="en-US" b="1" dirty="0" smtClean="0">
                    <a:solidFill>
                      <a:schemeClr val="tx1"/>
                    </a:solidFill>
                    <a:latin typeface="Times New Roman" panose="02020603050405020304" pitchFamily="18" charset="0"/>
                    <a:cs typeface="Times New Roman" panose="02020603050405020304" pitchFamily="18" charset="0"/>
                  </a:rPr>
                  <a:t>GOES-19 channel E11 </a:t>
                </a:r>
                <a14:m>
                  <m:oMath xmlns:m="http://schemas.openxmlformats.org/officeDocument/2006/math">
                    <m:r>
                      <a:rPr lang="en-US" b="1" i="1" dirty="0" smtClean="0">
                        <a:solidFill>
                          <a:schemeClr val="tx1"/>
                        </a:solidFill>
                        <a:latin typeface="Cambria Math" panose="02040503050406030204" pitchFamily="18" charset="0"/>
                        <a:cs typeface="Times New Roman" panose="02020603050405020304" pitchFamily="18" charset="0"/>
                      </a:rPr>
                      <m:t>(&gt;</m:t>
                    </m:r>
                    <m:r>
                      <a:rPr lang="en-US" b="1" i="1" dirty="0" smtClean="0">
                        <a:solidFill>
                          <a:schemeClr val="tx1"/>
                        </a:solidFill>
                        <a:latin typeface="Cambria Math" panose="02040503050406030204" pitchFamily="18" charset="0"/>
                        <a:cs typeface="Times New Roman" panose="02020603050405020304" pitchFamily="18" charset="0"/>
                      </a:rPr>
                      <m:t>𝟐</m:t>
                    </m:r>
                  </m:oMath>
                </a14:m>
                <a:r>
                  <a:rPr lang="en-US" b="1" dirty="0" smtClean="0">
                    <a:solidFill>
                      <a:schemeClr val="tx1"/>
                    </a:solidFill>
                    <a:latin typeface="Times New Roman" panose="02020603050405020304" pitchFamily="18" charset="0"/>
                    <a:cs typeface="Times New Roman" panose="02020603050405020304" pitchFamily="18" charset="0"/>
                  </a:rPr>
                  <a:t> MeV)</a:t>
                </a:r>
                <a:endParaRPr 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391400" y="1447800"/>
                <a:ext cx="1676400" cy="923330"/>
              </a:xfrm>
              <a:prstGeom prst="rect">
                <a:avLst/>
              </a:prstGeom>
              <a:blipFill rotWithShape="0">
                <a:blip r:embed="rId4"/>
                <a:stretch>
                  <a:fillRect t="-3974" b="-927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15ADB79-25D6-47C0-AB51-22A13A0BBB50}" type="slidenum">
              <a:rPr lang="en-US" altLang="en-US" smtClean="0"/>
              <a:pPr/>
              <a:t>43</a:t>
            </a:fld>
            <a:endParaRPr lang="en-US" altLang="en-US" dirty="0"/>
          </a:p>
        </p:txBody>
      </p:sp>
      <p:sp>
        <p:nvSpPr>
          <p:cNvPr id="16" name="Footer Placeholder 5"/>
          <p:cNvSpPr txBox="1">
            <a:spLocks/>
          </p:cNvSpPr>
          <p:nvPr/>
        </p:nvSpPr>
        <p:spPr>
          <a:xfrm>
            <a:off x="1287379" y="62484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cxnSp>
        <p:nvCxnSpPr>
          <p:cNvPr id="17" name="Straight Arrow Connector 16"/>
          <p:cNvCxnSpPr/>
          <p:nvPr/>
        </p:nvCxnSpPr>
        <p:spPr>
          <a:xfrm flipH="1">
            <a:off x="7086600" y="3093525"/>
            <a:ext cx="391134" cy="23745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7391400" y="2438400"/>
            <a:ext cx="1658987" cy="646331"/>
          </a:xfrm>
          <a:prstGeom prst="rect">
            <a:avLst/>
          </a:prstGeom>
          <a:solidFill>
            <a:srgbClr val="57D3FF"/>
          </a:solidFill>
        </p:spPr>
        <p:txBody>
          <a:bodyPr wrap="square">
            <a:spAutoFit/>
          </a:bodyPr>
          <a:lstStyle/>
          <a:p>
            <a:r>
              <a:rPr lang="en-US" b="1" dirty="0">
                <a:latin typeface="Times New Roman" panose="02020603050405020304" pitchFamily="18" charset="0"/>
                <a:cs typeface="Times New Roman" panose="02020603050405020304" pitchFamily="18" charset="0"/>
              </a:rPr>
              <a:t>1000 </a:t>
            </a:r>
            <a:r>
              <a:rPr lang="en-US" b="1" dirty="0" smtClean="0">
                <a:latin typeface="Times New Roman" panose="02020603050405020304" pitchFamily="18" charset="0"/>
                <a:cs typeface="Times New Roman" panose="02020603050405020304" pitchFamily="18" charset="0"/>
              </a:rPr>
              <a:t>electrons per (cm</a:t>
            </a:r>
            <a:r>
              <a:rPr lang="en-US" b="1" baseline="30000" dirty="0" smtClean="0">
                <a:latin typeface="Times New Roman" panose="02020603050405020304" pitchFamily="18" charset="0"/>
                <a:cs typeface="Times New Roman" panose="02020603050405020304" pitchFamily="18" charset="0"/>
              </a:rPr>
              <a:t>2</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sr s) </a:t>
            </a:r>
            <a:endParaRPr lang="en-US" b="1" dirty="0"/>
          </a:p>
        </p:txBody>
      </p:sp>
      <p:sp>
        <p:nvSpPr>
          <p:cNvPr id="32" name="Title 1"/>
          <p:cNvSpPr txBox="1">
            <a:spLocks/>
          </p:cNvSpPr>
          <p:nvPr/>
        </p:nvSpPr>
        <p:spPr>
          <a:xfrm>
            <a:off x="1225187" y="228600"/>
            <a:ext cx="6693627" cy="914399"/>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600" b="1" dirty="0" smtClean="0">
                <a:solidFill>
                  <a:srgbClr val="FFFF00"/>
                </a:solidFill>
                <a:latin typeface="Times New Roman" panose="02020603050405020304" pitchFamily="18" charset="0"/>
                <a:cs typeface="Times New Roman" panose="02020603050405020304" pitchFamily="18" charset="0"/>
              </a:rPr>
              <a:t>PLPT-SEI-005: 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of Trapped 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18188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44</a:t>
            </a:fld>
            <a:endParaRPr lang="en-US" alt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514601"/>
            <a:ext cx="4963885" cy="2895599"/>
          </a:xfrm>
          <a:prstGeom prst="rect">
            <a:avLst/>
          </a:prstGeom>
        </p:spPr>
      </p:pic>
      <p:sp>
        <p:nvSpPr>
          <p:cNvPr id="5" name="Title 1"/>
          <p:cNvSpPr txBox="1">
            <a:spLocks/>
          </p:cNvSpPr>
          <p:nvPr/>
        </p:nvSpPr>
        <p:spPr>
          <a:xfrm>
            <a:off x="133350" y="1222239"/>
            <a:ext cx="8877300" cy="1368561"/>
          </a:xfrm>
          <a:prstGeom prst="rect">
            <a:avLst/>
          </a:prstGeom>
          <a:noFill/>
        </p:spPr>
        <p:txBody>
          <a:bodyPr>
            <a:noAutofit/>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marL="182880" indent="-182880" algn="l">
              <a:buFont typeface="Wingdings" panose="05000000000000000000" pitchFamily="2" charset="2"/>
              <a:buChar char="§"/>
            </a:pPr>
            <a:r>
              <a:rPr lang="en-US" sz="1500" b="1" dirty="0">
                <a:latin typeface="Times New Roman" panose="02020603050405020304" pitchFamily="18" charset="0"/>
                <a:cs typeface="Times New Roman" panose="02020603050405020304" pitchFamily="18" charset="0"/>
              </a:rPr>
              <a:t>Plot </a:t>
            </a:r>
            <a:r>
              <a:rPr lang="en-US" sz="1500" b="1" dirty="0" smtClean="0">
                <a:latin typeface="Times New Roman" panose="02020603050405020304" pitchFamily="18" charset="0"/>
                <a:cs typeface="Times New Roman" panose="02020603050405020304" pitchFamily="18" charset="0"/>
              </a:rPr>
              <a:t>GOES-19 </a:t>
            </a:r>
            <a:r>
              <a:rPr lang="en-US" sz="1500" b="1" dirty="0">
                <a:latin typeface="Times New Roman" panose="02020603050405020304" pitchFamily="18" charset="0"/>
                <a:cs typeface="Times New Roman" panose="02020603050405020304" pitchFamily="18" charset="0"/>
              </a:rPr>
              <a:t>and GOES-16 MPS-HI channel E11 (&gt; 2 MeV) Electron Telescope 4 (ETel4 ) 5-min averaged fluxes for </a:t>
            </a:r>
            <a:r>
              <a:rPr lang="en-US" sz="1500" b="1" dirty="0" smtClean="0">
                <a:latin typeface="Times New Roman" panose="02020603050405020304" pitchFamily="18" charset="0"/>
                <a:cs typeface="Times New Roman" panose="02020603050405020304" pitchFamily="18" charset="0"/>
              </a:rPr>
              <a:t>September 2024.</a:t>
            </a:r>
            <a:endParaRPr lang="en-US" sz="1500" b="1" dirty="0">
              <a:latin typeface="Times New Roman" panose="02020603050405020304" pitchFamily="18" charset="0"/>
              <a:cs typeface="Times New Roman" panose="02020603050405020304" pitchFamily="18" charset="0"/>
            </a:endParaRPr>
          </a:p>
          <a:p>
            <a:pPr marL="182880" indent="-182880" algn="l">
              <a:buFont typeface="Wingdings" panose="05000000000000000000" pitchFamily="2" charset="2"/>
              <a:buChar char="§"/>
            </a:pPr>
            <a:r>
              <a:rPr lang="en-US" sz="1500" b="1" dirty="0">
                <a:latin typeface="Times New Roman" panose="02020603050405020304" pitchFamily="18" charset="0"/>
                <a:cs typeface="Times New Roman" panose="02020603050405020304" pitchFamily="18" charset="0"/>
              </a:rPr>
              <a:t>ETel4 is the central electron telescope looking along the equator. </a:t>
            </a:r>
          </a:p>
          <a:p>
            <a:pPr marL="182880" indent="-182880" algn="l">
              <a:buFont typeface="Wingdings" panose="05000000000000000000" pitchFamily="2" charset="2"/>
              <a:buChar char="§"/>
            </a:pPr>
            <a:r>
              <a:rPr lang="en-US" sz="1500" b="1" dirty="0">
                <a:latin typeface="Times New Roman" panose="02020603050405020304" pitchFamily="18" charset="0"/>
                <a:cs typeface="Times New Roman" panose="02020603050405020304" pitchFamily="18" charset="0"/>
              </a:rPr>
              <a:t>Take the ratio </a:t>
            </a:r>
            <a:r>
              <a:rPr lang="en-US" sz="1500" b="1" dirty="0" smtClean="0">
                <a:latin typeface="Times New Roman" panose="02020603050405020304" pitchFamily="18" charset="0"/>
                <a:cs typeface="Times New Roman" panose="02020603050405020304" pitchFamily="18" charset="0"/>
              </a:rPr>
              <a:t>GOES-16/GOES-19 </a:t>
            </a:r>
            <a:r>
              <a:rPr lang="en-US" sz="1500" b="1" dirty="0">
                <a:latin typeface="Times New Roman" panose="02020603050405020304" pitchFamily="18" charset="0"/>
                <a:cs typeface="Times New Roman" panose="02020603050405020304" pitchFamily="18" charset="0"/>
              </a:rPr>
              <a:t>of E11 ETel4 5-min </a:t>
            </a:r>
            <a:r>
              <a:rPr lang="en-US" sz="1500" b="1" dirty="0" smtClean="0">
                <a:latin typeface="Times New Roman" panose="02020603050405020304" pitchFamily="18" charset="0"/>
                <a:cs typeface="Times New Roman" panose="02020603050405020304" pitchFamily="18" charset="0"/>
              </a:rPr>
              <a:t>average </a:t>
            </a:r>
            <a:r>
              <a:rPr lang="en-US" sz="1500" b="1" dirty="0">
                <a:latin typeface="Times New Roman" panose="02020603050405020304" pitchFamily="18" charset="0"/>
                <a:cs typeface="Times New Roman" panose="02020603050405020304" pitchFamily="18" charset="0"/>
              </a:rPr>
              <a:t>fluxes.</a:t>
            </a:r>
          </a:p>
          <a:p>
            <a:pPr marL="182880" indent="-182880" algn="l">
              <a:buFont typeface="Wingdings" panose="05000000000000000000" pitchFamily="2" charset="2"/>
              <a:buChar char="§"/>
            </a:pPr>
            <a:r>
              <a:rPr lang="en-US" sz="1500" b="1" dirty="0">
                <a:latin typeface="Times New Roman" panose="02020603050405020304" pitchFamily="18" charset="0"/>
                <a:cs typeface="Times New Roman" panose="02020603050405020304" pitchFamily="18" charset="0"/>
              </a:rPr>
              <a:t>Make the histogram of </a:t>
            </a:r>
            <a:r>
              <a:rPr lang="en-US" sz="1500" b="1" dirty="0" smtClean="0">
                <a:latin typeface="Times New Roman" panose="02020603050405020304" pitchFamily="18" charset="0"/>
                <a:cs typeface="Times New Roman" panose="02020603050405020304" pitchFamily="18" charset="0"/>
              </a:rPr>
              <a:t>the ratio GOES-16</a:t>
            </a:r>
            <a:r>
              <a:rPr lang="en-US" sz="1500" b="1" dirty="0">
                <a:latin typeface="Times New Roman" panose="02020603050405020304" pitchFamily="18" charset="0"/>
                <a:cs typeface="Times New Roman" panose="02020603050405020304" pitchFamily="18" charset="0"/>
              </a:rPr>
              <a:t>/-</a:t>
            </a:r>
            <a:r>
              <a:rPr lang="en-US" sz="1500" b="1" dirty="0" smtClean="0">
                <a:latin typeface="Times New Roman" panose="02020603050405020304" pitchFamily="18" charset="0"/>
                <a:cs typeface="Times New Roman" panose="02020603050405020304" pitchFamily="18" charset="0"/>
              </a:rPr>
              <a:t>19 </a:t>
            </a:r>
            <a:r>
              <a:rPr lang="en-US" sz="1500" b="1" dirty="0">
                <a:latin typeface="Times New Roman" panose="02020603050405020304" pitchFamily="18" charset="0"/>
                <a:cs typeface="Times New Roman" panose="02020603050405020304" pitchFamily="18" charset="0"/>
              </a:rPr>
              <a:t>MPS-HI E11 ETel4 5-min </a:t>
            </a:r>
            <a:r>
              <a:rPr lang="en-US" sz="1500" b="1" dirty="0" smtClean="0">
                <a:latin typeface="Times New Roman" panose="02020603050405020304" pitchFamily="18" charset="0"/>
                <a:cs typeface="Times New Roman" panose="02020603050405020304" pitchFamily="18" charset="0"/>
              </a:rPr>
              <a:t>average </a:t>
            </a:r>
            <a:r>
              <a:rPr lang="en-US" sz="1500" b="1" dirty="0">
                <a:latin typeface="Times New Roman" panose="02020603050405020304" pitchFamily="18" charset="0"/>
                <a:cs typeface="Times New Roman" panose="02020603050405020304" pitchFamily="18" charset="0"/>
              </a:rPr>
              <a:t>fluxes </a:t>
            </a:r>
            <a:r>
              <a:rPr lang="en-US" sz="1500" b="1" dirty="0" smtClean="0">
                <a:latin typeface="Times New Roman" panose="02020603050405020304" pitchFamily="18" charset="0"/>
                <a:cs typeface="Times New Roman" panose="02020603050405020304" pitchFamily="18" charset="0"/>
              </a:rPr>
              <a:t>&gt; 300 </a:t>
            </a:r>
            <a:r>
              <a:rPr lang="en-US" sz="1500" b="1" dirty="0" err="1" smtClean="0">
                <a:latin typeface="Times New Roman" panose="02020603050405020304" pitchFamily="18" charset="0"/>
                <a:cs typeface="Times New Roman" panose="02020603050405020304" pitchFamily="18" charset="0"/>
              </a:rPr>
              <a:t>pfu</a:t>
            </a:r>
            <a:r>
              <a:rPr lang="en-US" sz="1500" b="1" dirty="0" smtClean="0">
                <a:latin typeface="Times New Roman" panose="02020603050405020304" pitchFamily="18" charset="0"/>
                <a:cs typeface="Times New Roman" panose="02020603050405020304" pitchFamily="18" charset="0"/>
              </a:rPr>
              <a:t>.</a:t>
            </a:r>
            <a:endParaRPr lang="en-US" sz="1500" b="1" dirty="0">
              <a:latin typeface="Times New Roman" panose="02020603050405020304" pitchFamily="18" charset="0"/>
              <a:cs typeface="Times New Roman" panose="02020603050405020304" pitchFamily="18" charset="0"/>
            </a:endParaRPr>
          </a:p>
          <a:p>
            <a:pPr marL="182880" indent="-182880" algn="l">
              <a:buFont typeface="Wingdings" panose="05000000000000000000" pitchFamily="2" charset="2"/>
              <a:buChar char="§"/>
            </a:pPr>
            <a:endParaRPr lang="en-US" sz="15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52399" y="5500689"/>
            <a:ext cx="4963885" cy="584775"/>
          </a:xfrm>
          <a:prstGeom prst="rect">
            <a:avLst/>
          </a:prstGeom>
          <a:solidFill>
            <a:schemeClr val="bg1">
              <a:lumMod val="85000"/>
            </a:schemeClr>
          </a:solidFill>
        </p:spPr>
        <p:txBody>
          <a:bodyPr wrap="square" rtlCol="0">
            <a:spAutoFit/>
          </a:bodyPr>
          <a:lstStyle/>
          <a:p>
            <a:r>
              <a:rPr lang="en-US" sz="1600" b="1" dirty="0" smtClean="0">
                <a:solidFill>
                  <a:srgbClr val="0000FF"/>
                </a:solidFill>
                <a:latin typeface="Times New Roman" panose="02020603050405020304" pitchFamily="18" charset="0"/>
                <a:cs typeface="Times New Roman" panose="02020603050405020304" pitchFamily="18" charset="0"/>
              </a:rPr>
              <a:t>The G16/G19 </a:t>
            </a:r>
            <a:r>
              <a:rPr lang="en-US" sz="1600" b="1" dirty="0">
                <a:solidFill>
                  <a:srgbClr val="0000FF"/>
                </a:solidFill>
                <a:latin typeface="Times New Roman" panose="02020603050405020304" pitchFamily="18" charset="0"/>
                <a:cs typeface="Times New Roman" panose="02020603050405020304" pitchFamily="18" charset="0"/>
              </a:rPr>
              <a:t>flux ratios are in </a:t>
            </a:r>
            <a:r>
              <a:rPr lang="en-US" sz="1600" b="1" dirty="0" smtClean="0">
                <a:solidFill>
                  <a:srgbClr val="0000FF"/>
                </a:solidFill>
                <a:latin typeface="Times New Roman" panose="02020603050405020304" pitchFamily="18" charset="0"/>
                <a:cs typeface="Times New Roman" panose="02020603050405020304" pitchFamily="18" charset="0"/>
              </a:rPr>
              <a:t>general below 1. Lack of high fluxes affects the results.</a:t>
            </a:r>
            <a:endParaRPr lang="en-US" sz="1600" b="1" dirty="0">
              <a:solidFill>
                <a:srgbClr val="0000FF"/>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1" y="2514601"/>
            <a:ext cx="3858258" cy="2726679"/>
          </a:xfrm>
          <a:prstGeom prst="rect">
            <a:avLst/>
          </a:prstGeom>
        </p:spPr>
      </p:pic>
      <p:sp>
        <p:nvSpPr>
          <p:cNvPr id="18" name="TextBox 17"/>
          <p:cNvSpPr txBox="1"/>
          <p:nvPr/>
        </p:nvSpPr>
        <p:spPr>
          <a:xfrm>
            <a:off x="5181599" y="5334000"/>
            <a:ext cx="3858259" cy="923330"/>
          </a:xfrm>
          <a:prstGeom prst="rect">
            <a:avLst/>
          </a:prstGeom>
          <a:solidFill>
            <a:schemeClr val="bg1">
              <a:lumMod val="85000"/>
            </a:schemeClr>
          </a:solidFill>
        </p:spPr>
        <p:txBody>
          <a:bodyPr wrap="square" rtlCol="0">
            <a:spAutoFit/>
          </a:bodyPr>
          <a:lstStyle/>
          <a:p>
            <a:r>
              <a:rPr lang="en-US" b="1" dirty="0">
                <a:solidFill>
                  <a:srgbClr val="0000FF"/>
                </a:solidFill>
                <a:latin typeface="Times New Roman" panose="02020603050405020304" pitchFamily="18" charset="0"/>
                <a:cs typeface="Times New Roman" panose="02020603050405020304" pitchFamily="18" charset="0"/>
              </a:rPr>
              <a:t>The median of the GOES-16 to </a:t>
            </a:r>
            <a:r>
              <a:rPr lang="en-US" b="1" dirty="0" smtClean="0">
                <a:solidFill>
                  <a:srgbClr val="0000FF"/>
                </a:solidFill>
                <a:latin typeface="Times New Roman" panose="02020603050405020304" pitchFamily="18" charset="0"/>
                <a:cs typeface="Times New Roman" panose="02020603050405020304" pitchFamily="18" charset="0"/>
              </a:rPr>
              <a:t>GOES-19 </a:t>
            </a:r>
            <a:r>
              <a:rPr lang="en-US" b="1" dirty="0">
                <a:solidFill>
                  <a:srgbClr val="0000FF"/>
                </a:solidFill>
                <a:latin typeface="Times New Roman" panose="02020603050405020304" pitchFamily="18" charset="0"/>
                <a:cs typeface="Times New Roman" panose="02020603050405020304" pitchFamily="18" charset="0"/>
              </a:rPr>
              <a:t>T4 &gt;2 MeV flux ratio distribution is </a:t>
            </a:r>
            <a:r>
              <a:rPr lang="en-US" b="1" dirty="0" smtClean="0">
                <a:solidFill>
                  <a:srgbClr val="0000FF"/>
                </a:solidFill>
                <a:latin typeface="Times New Roman" panose="02020603050405020304" pitchFamily="18" charset="0"/>
                <a:cs typeface="Times New Roman" panose="02020603050405020304" pitchFamily="18" charset="0"/>
              </a:rPr>
              <a:t>0.72.</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1225187" y="228600"/>
            <a:ext cx="6693627" cy="914399"/>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600" b="1" dirty="0" smtClean="0">
                <a:solidFill>
                  <a:srgbClr val="FFFF00"/>
                </a:solidFill>
                <a:latin typeface="Times New Roman" panose="02020603050405020304" pitchFamily="18" charset="0"/>
                <a:cs typeface="Times New Roman" panose="02020603050405020304" pitchFamily="18" charset="0"/>
              </a:rPr>
              <a:t>PLPT-SEI-005: 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of Trapped 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1" name="Footer Placeholder 5"/>
          <p:cNvSpPr txBox="1">
            <a:spLocks/>
          </p:cNvSpPr>
          <p:nvPr/>
        </p:nvSpPr>
        <p:spPr>
          <a:xfrm>
            <a:off x="1287379" y="62484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12" name="Rounded Rectangle 11"/>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445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45</a:t>
            </a:fld>
            <a:endParaRPr lang="en-US" altLang="en-US"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1" y="1295400"/>
            <a:ext cx="3428999" cy="2423316"/>
          </a:xfrm>
          <a:prstGeom prst="rect">
            <a:avLst/>
          </a:prstGeom>
        </p:spPr>
      </p:pic>
      <p:sp>
        <p:nvSpPr>
          <p:cNvPr id="18" name="TextBox 17"/>
          <p:cNvSpPr txBox="1"/>
          <p:nvPr/>
        </p:nvSpPr>
        <p:spPr>
          <a:xfrm>
            <a:off x="7391399" y="1540399"/>
            <a:ext cx="1567245" cy="1384995"/>
          </a:xfrm>
          <a:prstGeom prst="rect">
            <a:avLst/>
          </a:prstGeom>
          <a:solidFill>
            <a:schemeClr val="bg1">
              <a:lumMod val="85000"/>
            </a:schemeClr>
          </a:solidFill>
        </p:spPr>
        <p:txBody>
          <a:bodyPr wrap="square" rtlCol="0">
            <a:spAutoFit/>
          </a:bodyPr>
          <a:lstStyle/>
          <a:p>
            <a:r>
              <a:rPr lang="en-US" sz="1400" b="1" dirty="0" smtClean="0">
                <a:solidFill>
                  <a:srgbClr val="0000FF"/>
                </a:solidFill>
                <a:latin typeface="Times New Roman" panose="02020603050405020304" pitchFamily="18" charset="0"/>
                <a:cs typeface="Times New Roman" panose="02020603050405020304" pitchFamily="18" charset="0"/>
              </a:rPr>
              <a:t>Lack of sufficient high fluxes is hampering the effort for </a:t>
            </a:r>
            <a:r>
              <a:rPr lang="en-US" sz="1400" b="1" dirty="0">
                <a:solidFill>
                  <a:srgbClr val="0000FF"/>
                </a:solidFill>
                <a:latin typeface="Times New Roman" panose="02020603050405020304" pitchFamily="18" charset="0"/>
                <a:cs typeface="Times New Roman" panose="02020603050405020304" pitchFamily="18" charset="0"/>
              </a:rPr>
              <a:t>the off-equatorial </a:t>
            </a:r>
            <a:r>
              <a:rPr lang="en-US" sz="1400" b="1" dirty="0" smtClean="0">
                <a:solidFill>
                  <a:srgbClr val="0000FF"/>
                </a:solidFill>
                <a:latin typeface="Times New Roman" panose="02020603050405020304" pitchFamily="18" charset="0"/>
                <a:cs typeface="Times New Roman" panose="02020603050405020304" pitchFamily="18" charset="0"/>
              </a:rPr>
              <a:t>telescopes.</a:t>
            </a:r>
            <a:endParaRPr lang="en-US" sz="1400" b="1" dirty="0">
              <a:solidFill>
                <a:srgbClr val="0000FF"/>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825084"/>
            <a:ext cx="3428999" cy="242331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1295400"/>
            <a:ext cx="3428999" cy="242331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3825084"/>
            <a:ext cx="3428999" cy="2423316"/>
          </a:xfrm>
          <a:prstGeom prst="rect">
            <a:avLst/>
          </a:prstGeom>
        </p:spPr>
      </p:pic>
      <p:sp>
        <p:nvSpPr>
          <p:cNvPr id="12" name="TextBox 11"/>
          <p:cNvSpPr txBox="1"/>
          <p:nvPr/>
        </p:nvSpPr>
        <p:spPr>
          <a:xfrm>
            <a:off x="7391399" y="3825084"/>
            <a:ext cx="1203158" cy="1169551"/>
          </a:xfrm>
          <a:prstGeom prst="rect">
            <a:avLst/>
          </a:prstGeom>
          <a:solidFill>
            <a:schemeClr val="bg1">
              <a:lumMod val="85000"/>
            </a:schemeClr>
          </a:solidFill>
        </p:spPr>
        <p:txBody>
          <a:bodyPr wrap="square" rtlCol="0">
            <a:spAutoFit/>
          </a:bodyPr>
          <a:lstStyle/>
          <a:p>
            <a:r>
              <a:rPr lang="en-US" sz="1400" b="1" dirty="0">
                <a:solidFill>
                  <a:srgbClr val="0000FF"/>
                </a:solidFill>
                <a:latin typeface="Times New Roman" panose="02020603050405020304" pitchFamily="18" charset="0"/>
                <a:cs typeface="Times New Roman" panose="02020603050405020304" pitchFamily="18" charset="0"/>
              </a:rPr>
              <a:t>The older instrument (GOES-16) measures lower fluxes.</a:t>
            </a:r>
          </a:p>
        </p:txBody>
      </p:sp>
      <p:sp>
        <p:nvSpPr>
          <p:cNvPr id="14" name="Title 1"/>
          <p:cNvSpPr txBox="1">
            <a:spLocks/>
          </p:cNvSpPr>
          <p:nvPr/>
        </p:nvSpPr>
        <p:spPr>
          <a:xfrm>
            <a:off x="1225187" y="228600"/>
            <a:ext cx="6693627" cy="914399"/>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600" b="1" dirty="0" smtClean="0">
                <a:solidFill>
                  <a:srgbClr val="FFFF00"/>
                </a:solidFill>
                <a:latin typeface="Times New Roman" panose="02020603050405020304" pitchFamily="18" charset="0"/>
                <a:cs typeface="Times New Roman" panose="02020603050405020304" pitchFamily="18" charset="0"/>
              </a:rPr>
              <a:t>PLPT-SEI-005: 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of Trapped 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16" name="Rounded Rectangle 15"/>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7678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05400"/>
          </a:xfrm>
        </p:spPr>
        <p:txBody>
          <a:bodyPr/>
          <a:lstStyle/>
          <a:p>
            <a:pPr>
              <a:buFont typeface="Wingdings" panose="05000000000000000000" pitchFamily="2" charset="2"/>
              <a:buChar char="q"/>
            </a:pPr>
            <a:r>
              <a:rPr lang="en-US" sz="2400" b="1" dirty="0" smtClean="0">
                <a:latin typeface="Times New Roman" panose="02020603050405020304" pitchFamily="18" charset="0"/>
                <a:cs typeface="Times New Roman" panose="02020603050405020304" pitchFamily="18" charset="0"/>
              </a:rPr>
              <a:t>Differential fluxes (~2.5 months)</a:t>
            </a:r>
          </a:p>
          <a:p>
            <a:pPr lvl="1">
              <a:buFont typeface="Wingdings" panose="05000000000000000000" pitchFamily="2" charset="2"/>
              <a:buChar char="Ø"/>
            </a:pPr>
            <a:r>
              <a:rPr lang="en-US" sz="2000" b="1" dirty="0" smtClean="0">
                <a:solidFill>
                  <a:srgbClr val="FFFF00"/>
                </a:solidFill>
                <a:latin typeface="Times New Roman" panose="02020603050405020304" pitchFamily="18" charset="0"/>
                <a:cs typeface="Times New Roman" panose="02020603050405020304" pitchFamily="18" charset="0"/>
              </a:rPr>
              <a:t>The electron spectra are mostly identical</a:t>
            </a:r>
          </a:p>
          <a:p>
            <a:pPr lvl="2">
              <a:buFont typeface="Wingdings" panose="05000000000000000000" pitchFamily="2" charset="2"/>
              <a:buChar char="§"/>
            </a:pPr>
            <a:r>
              <a:rPr lang="en-US" sz="1600" b="1" dirty="0" smtClean="0">
                <a:solidFill>
                  <a:srgbClr val="FFFF00"/>
                </a:solidFill>
                <a:latin typeface="Times New Roman" panose="02020603050405020304" pitchFamily="18" charset="0"/>
                <a:cs typeface="Times New Roman" panose="02020603050405020304" pitchFamily="18" charset="0"/>
              </a:rPr>
              <a:t>Some lower GOES-16 fluxes as expected by the age of the GOES-16 detector</a:t>
            </a:r>
          </a:p>
          <a:p>
            <a:pPr lvl="2">
              <a:buFont typeface="Wingdings" panose="05000000000000000000" pitchFamily="2" charset="2"/>
              <a:buChar char="§"/>
            </a:pPr>
            <a:r>
              <a:rPr lang="en-US" sz="1600" b="1" dirty="0" smtClean="0">
                <a:solidFill>
                  <a:srgbClr val="FFFF00"/>
                </a:solidFill>
                <a:latin typeface="Times New Roman" panose="02020603050405020304" pitchFamily="18" charset="0"/>
                <a:cs typeface="Times New Roman" panose="02020603050405020304" pitchFamily="18" charset="0"/>
              </a:rPr>
              <a:t>Some GOES-19 channel/telescope pairs have somewhat lower fluxes</a:t>
            </a:r>
          </a:p>
          <a:p>
            <a:pPr lvl="2">
              <a:buFont typeface="Wingdings" panose="05000000000000000000" pitchFamily="2" charset="2"/>
              <a:buChar char="§"/>
            </a:pPr>
            <a:r>
              <a:rPr lang="en-US" sz="1600" b="1" dirty="0" smtClean="0">
                <a:solidFill>
                  <a:srgbClr val="FFFF00"/>
                </a:solidFill>
                <a:latin typeface="Times New Roman" panose="02020603050405020304" pitchFamily="18" charset="0"/>
                <a:cs typeface="Times New Roman" panose="02020603050405020304" pitchFamily="18" charset="0"/>
              </a:rPr>
              <a:t>The E9-E10 results are affected by the lack of high E9-E10 fluxes</a:t>
            </a:r>
          </a:p>
          <a:p>
            <a:pPr lvl="1">
              <a:buFont typeface="Wingdings" panose="05000000000000000000" pitchFamily="2" charset="2"/>
              <a:buChar char="Ø"/>
            </a:pPr>
            <a:r>
              <a:rPr lang="en-US" sz="2000" b="1" dirty="0" smtClean="0">
                <a:solidFill>
                  <a:srgbClr val="FFFF00"/>
                </a:solidFill>
                <a:latin typeface="Times New Roman" panose="02020603050405020304" pitchFamily="18" charset="0"/>
                <a:cs typeface="Times New Roman" panose="02020603050405020304" pitchFamily="18" charset="0"/>
              </a:rPr>
              <a:t>The proton spectra show significant differences</a:t>
            </a:r>
          </a:p>
          <a:p>
            <a:pPr lvl="2">
              <a:buFont typeface="Wingdings" panose="05000000000000000000" pitchFamily="2" charset="2"/>
              <a:buChar char="§"/>
            </a:pPr>
            <a:r>
              <a:rPr lang="en-US" sz="1600" b="1" dirty="0">
                <a:solidFill>
                  <a:srgbClr val="FFFF00"/>
                </a:solidFill>
                <a:latin typeface="Times New Roman" panose="02020603050405020304" pitchFamily="18" charset="0"/>
                <a:cs typeface="Times New Roman" panose="02020603050405020304" pitchFamily="18" charset="0"/>
              </a:rPr>
              <a:t>M</a:t>
            </a:r>
            <a:r>
              <a:rPr lang="en-US" sz="1600" b="1" dirty="0" smtClean="0">
                <a:solidFill>
                  <a:srgbClr val="FFFF00"/>
                </a:solidFill>
                <a:latin typeface="Times New Roman" panose="02020603050405020304" pitchFamily="18" charset="0"/>
                <a:cs typeface="Times New Roman" panose="02020603050405020304" pitchFamily="18" charset="0"/>
              </a:rPr>
              <a:t>uch lower GOES-16 fluxes are observed in channels P1-P5, and somewhat lower fluxes in P6-P7</a:t>
            </a:r>
          </a:p>
          <a:p>
            <a:pPr lvl="2">
              <a:buFont typeface="Wingdings" panose="05000000000000000000" pitchFamily="2" charset="2"/>
              <a:buChar char="§"/>
            </a:pPr>
            <a:r>
              <a:rPr lang="en-US" sz="1600" b="1" dirty="0" smtClean="0">
                <a:solidFill>
                  <a:srgbClr val="FFFF00"/>
                </a:solidFill>
                <a:latin typeface="Times New Roman" panose="02020603050405020304" pitchFamily="18" charset="0"/>
                <a:cs typeface="Times New Roman" panose="02020603050405020304" pitchFamily="18" charset="0"/>
              </a:rPr>
              <a:t>GOES-19 PTels 3-5 are again reporting lower fluxes than PTels 1-2, evident by the comparison with GOES-16</a:t>
            </a:r>
          </a:p>
          <a:p>
            <a:pPr>
              <a:buFont typeface="Wingdings" panose="05000000000000000000" pitchFamily="2" charset="2"/>
              <a:buChar char="q"/>
            </a:pPr>
            <a:r>
              <a:rPr lang="en-US" sz="2400" b="1" dirty="0" smtClean="0">
                <a:latin typeface="Times New Roman" panose="02020603050405020304" pitchFamily="18" charset="0"/>
                <a:cs typeface="Times New Roman" panose="02020603050405020304" pitchFamily="18" charset="0"/>
              </a:rPr>
              <a:t>Integral flux, channel E11 (1 month)</a:t>
            </a:r>
          </a:p>
          <a:p>
            <a:pPr lvl="1">
              <a:buFont typeface="Wingdings" panose="05000000000000000000" pitchFamily="2" charset="2"/>
              <a:buChar char="Ø"/>
            </a:pPr>
            <a:r>
              <a:rPr lang="en-US" sz="2000" b="1" dirty="0" smtClean="0">
                <a:solidFill>
                  <a:srgbClr val="FFFF00"/>
                </a:solidFill>
                <a:latin typeface="Times New Roman" panose="02020603050405020304" pitchFamily="18" charset="0"/>
                <a:cs typeface="Times New Roman" panose="02020603050405020304" pitchFamily="18" charset="0"/>
              </a:rPr>
              <a:t>Central (equatorial) telescope T4 reveals lower fluxes at GOES-16</a:t>
            </a:r>
            <a:endParaRPr lang="en-US" sz="2000" b="1" dirty="0">
              <a:solidFill>
                <a:srgbClr val="FFFF00"/>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2000" b="1" dirty="0" smtClean="0">
                <a:solidFill>
                  <a:srgbClr val="FFFF00"/>
                </a:solidFill>
                <a:latin typeface="Times New Roman" panose="02020603050405020304" pitchFamily="18" charset="0"/>
                <a:cs typeface="Times New Roman" panose="02020603050405020304" pitchFamily="18" charset="0"/>
              </a:rPr>
              <a:t>T1, also close to the magnetic equator, shows better agreement</a:t>
            </a:r>
          </a:p>
          <a:p>
            <a:pPr lvl="1">
              <a:buFont typeface="Wingdings" panose="05000000000000000000" pitchFamily="2" charset="2"/>
              <a:buChar char="Ø"/>
            </a:pPr>
            <a:r>
              <a:rPr lang="en-US" sz="2000" b="1" dirty="0" smtClean="0">
                <a:solidFill>
                  <a:srgbClr val="FFFF00"/>
                </a:solidFill>
                <a:latin typeface="Times New Roman" panose="02020603050405020304" pitchFamily="18" charset="0"/>
                <a:cs typeface="Times New Roman" panose="02020603050405020304" pitchFamily="18" charset="0"/>
              </a:rPr>
              <a:t>The </a:t>
            </a:r>
            <a:r>
              <a:rPr lang="en-US" sz="2000" b="1" dirty="0">
                <a:solidFill>
                  <a:srgbClr val="FFFF00"/>
                </a:solidFill>
                <a:latin typeface="Times New Roman" panose="02020603050405020304" pitchFamily="18" charset="0"/>
                <a:cs typeface="Times New Roman" panose="02020603050405020304" pitchFamily="18" charset="0"/>
              </a:rPr>
              <a:t>r</a:t>
            </a:r>
            <a:r>
              <a:rPr lang="en-US" sz="2000" b="1" dirty="0" smtClean="0">
                <a:solidFill>
                  <a:srgbClr val="FFFF00"/>
                </a:solidFill>
                <a:latin typeface="Times New Roman" panose="02020603050405020304" pitchFamily="18" charset="0"/>
                <a:cs typeface="Times New Roman" panose="02020603050405020304" pitchFamily="18" charset="0"/>
              </a:rPr>
              <a:t>esults are again affected by the low E11 fluxes</a:t>
            </a:r>
            <a:endParaRPr lang="en-US" sz="2000" b="1" dirty="0" smtClean="0">
              <a:solidFill>
                <a:srgbClr val="FFFF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400" b="1" dirty="0" smtClean="0">
                <a:latin typeface="Times New Roman" panose="02020603050405020304" pitchFamily="18" charset="0"/>
                <a:cs typeface="Times New Roman" panose="02020603050405020304" pitchFamily="18" charset="0"/>
              </a:rPr>
              <a:t>PLPT-SEI-005 for </a:t>
            </a:r>
            <a:r>
              <a:rPr lang="en-US" sz="2400" b="1" dirty="0" smtClean="0">
                <a:latin typeface="Times New Roman" panose="02020603050405020304" pitchFamily="18" charset="0"/>
                <a:cs typeface="Times New Roman" panose="02020603050405020304" pitchFamily="18" charset="0"/>
              </a:rPr>
              <a:t>GOES-19 </a:t>
            </a:r>
            <a:r>
              <a:rPr lang="en-US" sz="2400" b="1" dirty="0" smtClean="0">
                <a:latin typeface="Times New Roman" panose="02020603050405020304" pitchFamily="18" charset="0"/>
                <a:cs typeface="Times New Roman" panose="02020603050405020304" pitchFamily="18" charset="0"/>
              </a:rPr>
              <a:t>is a  </a:t>
            </a:r>
            <a:endParaRPr lang="en-US" sz="24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46</a:t>
            </a:fld>
            <a:endParaRPr lang="en-US" altLang="en-US" dirty="0"/>
          </a:p>
        </p:txBody>
      </p:sp>
      <p:sp>
        <p:nvSpPr>
          <p:cNvPr id="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8" name="Rounded Rectangle 7"/>
          <p:cNvSpPr/>
          <p:nvPr/>
        </p:nvSpPr>
        <p:spPr>
          <a:xfrm>
            <a:off x="5181600" y="5854095"/>
            <a:ext cx="12192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9"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Summary</a:t>
            </a:r>
            <a:endParaRPr lang="en-US" sz="2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24476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990600" y="1219200"/>
            <a:ext cx="716279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buClrTx/>
              <a:buFontTx/>
            </a:pPr>
            <a:r>
              <a:rPr lang="en-US" altLang="en-US" sz="2400" b="1" dirty="0" smtClean="0">
                <a:solidFill>
                  <a:srgbClr val="FF9900"/>
                </a:solidFill>
                <a:effectLst/>
                <a:latin typeface="Times New Roman" panose="02020603050405020304" pitchFamily="18" charset="0"/>
              </a:rPr>
              <a:t>MPS-HI E9-E11 Background Removal</a:t>
            </a:r>
          </a:p>
        </p:txBody>
      </p:sp>
      <mc:AlternateContent xmlns:mc="http://schemas.openxmlformats.org/markup-compatibility/2006" xmlns:a14="http://schemas.microsoft.com/office/drawing/2010/main">
        <mc:Choice Requires="a14">
          <p:sp>
            <p:nvSpPr>
              <p:cNvPr id="12" name="Rectangle 6"/>
              <p:cNvSpPr txBox="1">
                <a:spLocks noChangeArrowheads="1"/>
              </p:cNvSpPr>
              <p:nvPr/>
            </p:nvSpPr>
            <p:spPr bwMode="auto">
              <a:xfrm>
                <a:off x="128588" y="1603343"/>
                <a:ext cx="8886825" cy="456885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90000"/>
                  <a:buFont typeface="Wingdings" panose="05000000000000000000" pitchFamily="2" charset="2"/>
                  <a:buBlip>
                    <a:blip r:embed="rId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90000"/>
                  <a:buFont typeface="Wingdings" panose="05000000000000000000" pitchFamily="2" charset="2"/>
                  <a:buBlip>
                    <a:blip r:embed="rId4"/>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90000"/>
                  <a:buFont typeface="Wingdings" panose="05000000000000000000" pitchFamily="2" charset="2"/>
                  <a:buBlip>
                    <a:blip r:embed="rId5"/>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Aft>
                    <a:spcPts val="1200"/>
                  </a:spcAft>
                  <a:buClr>
                    <a:srgbClr val="FFFF00"/>
                  </a:buClr>
                  <a:buNone/>
                </a:pPr>
                <a:r>
                  <a:rPr lang="en-US" altLang="en-US" sz="2000" b="1" dirty="0" smtClean="0">
                    <a:solidFill>
                      <a:srgbClr val="FFFFFF"/>
                    </a:solidFill>
                    <a:effectLst/>
                    <a:latin typeface="Times New Roman" panose="02020603050405020304" pitchFamily="18" charset="0"/>
                  </a:rPr>
                  <a:t>The four highest-energy electron channels from MPS-HI (E9, E10, E10A, and E11) are susceptible to contamination by 100’s of MeV protons.  The baseline correction algorithm (CDRL80) uses fluxes from SGPS –X P9, P10 and P11 to estimate and remove the spurious rates due to proton contamination.</a:t>
                </a:r>
              </a:p>
              <a:p>
                <a:pPr marL="0" lvl="0" indent="0" algn="just">
                  <a:spcAft>
                    <a:spcPts val="1800"/>
                  </a:spcAft>
                  <a:buClr>
                    <a:srgbClr val="FFFF00"/>
                  </a:buClr>
                  <a:buNone/>
                </a:pPr>
                <a14:m>
                  <m:oMathPara xmlns:m="http://schemas.openxmlformats.org/officeDocument/2006/math">
                    <m:oMathParaPr>
                      <m:jc m:val="left"/>
                    </m:oMathParaPr>
                    <m:oMath xmlns:m="http://schemas.openxmlformats.org/officeDocument/2006/math">
                      <m:sSub>
                        <m:sSubPr>
                          <m:ctrlPr>
                            <a:rPr lang="en-US" altLang="en-US" sz="1900" b="1" i="1" smtClean="0">
                              <a:solidFill>
                                <a:srgbClr val="FFFFFF"/>
                              </a:solidFill>
                              <a:effectLst/>
                              <a:latin typeface="Cambria Math" panose="02040503050406030204" pitchFamily="18" charset="0"/>
                            </a:rPr>
                          </m:ctrlPr>
                        </m:sSubPr>
                        <m:e>
                          <m:r>
                            <a:rPr lang="en-US" altLang="en-US" sz="1900" b="1" i="1" smtClean="0">
                              <a:solidFill>
                                <a:srgbClr val="FFFFFF"/>
                              </a:solidFill>
                              <a:effectLst/>
                              <a:latin typeface="Cambria Math" panose="02040503050406030204" pitchFamily="18" charset="0"/>
                            </a:rPr>
                            <m:t>𝑴</m:t>
                          </m:r>
                        </m:e>
                        <m:sub>
                          <m:r>
                            <a:rPr lang="en-US" altLang="en-US" sz="1900" b="1" i="1" smtClean="0">
                              <a:solidFill>
                                <a:srgbClr val="FFFFFF"/>
                              </a:solidFill>
                              <a:effectLst/>
                              <a:latin typeface="Cambria Math" panose="02040503050406030204" pitchFamily="18" charset="0"/>
                            </a:rPr>
                            <m:t>𝑬𝑳𝑬</m:t>
                          </m:r>
                        </m:sub>
                      </m:sSub>
                      <m:d>
                        <m:dPr>
                          <m:ctrlPr>
                            <a:rPr lang="en-US" altLang="en-US" sz="1900" b="1" i="1" smtClean="0">
                              <a:solidFill>
                                <a:srgbClr val="FFFFFF"/>
                              </a:solidFill>
                              <a:effectLst/>
                              <a:latin typeface="Cambria Math" panose="02040503050406030204" pitchFamily="18" charset="0"/>
                            </a:rPr>
                          </m:ctrlPr>
                        </m:dPr>
                        <m:e>
                          <m:r>
                            <a:rPr lang="en-US" altLang="en-US" sz="1900" b="1" i="1" smtClean="0">
                              <a:solidFill>
                                <a:srgbClr val="FFFFFF"/>
                              </a:solidFill>
                              <a:effectLst/>
                              <a:latin typeface="Cambria Math" panose="02040503050406030204" pitchFamily="18" charset="0"/>
                            </a:rPr>
                            <m:t>𝒊</m:t>
                          </m:r>
                          <m:r>
                            <a:rPr lang="en-US" altLang="en-US" sz="1900" b="1" i="1" smtClean="0">
                              <a:solidFill>
                                <a:srgbClr val="FFFFFF"/>
                              </a:solidFill>
                              <a:effectLst/>
                              <a:latin typeface="Cambria Math" panose="02040503050406030204" pitchFamily="18" charset="0"/>
                            </a:rPr>
                            <m:t>,</m:t>
                          </m:r>
                          <m:r>
                            <a:rPr lang="en-US" altLang="en-US" sz="1900" b="1" i="1" smtClean="0">
                              <a:solidFill>
                                <a:srgbClr val="FFFFFF"/>
                              </a:solidFill>
                              <a:effectLst/>
                              <a:latin typeface="Cambria Math" panose="02040503050406030204" pitchFamily="18" charset="0"/>
                            </a:rPr>
                            <m:t>𝑬</m:t>
                          </m:r>
                          <m:r>
                            <a:rPr lang="en-US" altLang="en-US" sz="1900" b="1" i="1" smtClean="0">
                              <a:solidFill>
                                <a:srgbClr val="FFFFFF"/>
                              </a:solidFill>
                              <a:effectLst/>
                              <a:latin typeface="Cambria Math" panose="02040503050406030204" pitchFamily="18" charset="0"/>
                            </a:rPr>
                            <m:t>𝟏𝟏</m:t>
                          </m:r>
                        </m:e>
                      </m:d>
                      <m:r>
                        <a:rPr lang="en-US" altLang="en-US" sz="1900" b="1" i="1" smtClean="0">
                          <a:solidFill>
                            <a:srgbClr val="FFFFFF"/>
                          </a:solidFill>
                          <a:effectLst/>
                          <a:latin typeface="Cambria Math" panose="02040503050406030204" pitchFamily="18" charset="0"/>
                        </a:rPr>
                        <m:t>=</m:t>
                      </m:r>
                      <m:sSubSup>
                        <m:sSubSupPr>
                          <m:ctrlPr>
                            <a:rPr lang="en-US" altLang="en-US" sz="1900" b="1" i="1">
                              <a:solidFill>
                                <a:srgbClr val="FFFFFF"/>
                              </a:solidFill>
                              <a:effectLst/>
                              <a:latin typeface="Cambria Math" panose="02040503050406030204" pitchFamily="18" charset="0"/>
                            </a:rPr>
                          </m:ctrlPr>
                        </m:sSubSupPr>
                        <m:e>
                          <m:r>
                            <a:rPr lang="en-US" altLang="en-US" sz="1900" b="1" i="1" smtClean="0">
                              <a:solidFill>
                                <a:srgbClr val="FFFFFF"/>
                              </a:solidFill>
                              <a:effectLst/>
                              <a:latin typeface="Cambria Math" panose="02040503050406030204" pitchFamily="18" charset="0"/>
                            </a:rPr>
                            <m:t>𝑵</m:t>
                          </m:r>
                        </m:e>
                        <m:sub>
                          <m:r>
                            <a:rPr lang="en-US" altLang="en-US" sz="1900" b="1" i="1">
                              <a:solidFill>
                                <a:srgbClr val="FFFFFF"/>
                              </a:solidFill>
                              <a:effectLst/>
                              <a:latin typeface="Cambria Math" panose="02040503050406030204" pitchFamily="18" charset="0"/>
                            </a:rPr>
                            <m:t>𝑬𝑳𝑬</m:t>
                          </m:r>
                        </m:sub>
                        <m:sup>
                          <m:r>
                            <a:rPr lang="en-US" altLang="en-US" sz="1900" b="1" i="1" smtClean="0">
                              <a:solidFill>
                                <a:srgbClr val="FFFFFF"/>
                              </a:solidFill>
                              <a:effectLst/>
                              <a:latin typeface="Cambria Math" panose="02040503050406030204" pitchFamily="18" charset="0"/>
                            </a:rPr>
                            <m:t>𝒕𝒓𝒖𝒆</m:t>
                          </m:r>
                        </m:sup>
                      </m:sSubSup>
                      <m:d>
                        <m:dPr>
                          <m:ctrlPr>
                            <a:rPr lang="en-US" altLang="en-US" sz="1900" b="1" i="1">
                              <a:solidFill>
                                <a:srgbClr val="FFFFFF"/>
                              </a:solidFill>
                              <a:effectLst/>
                              <a:latin typeface="Cambria Math" panose="02040503050406030204" pitchFamily="18" charset="0"/>
                            </a:rPr>
                          </m:ctrlPr>
                        </m:dPr>
                        <m:e>
                          <m:r>
                            <a:rPr lang="en-US" altLang="en-US" sz="1900" b="1" i="1">
                              <a:solidFill>
                                <a:srgbClr val="FFFFFF"/>
                              </a:solidFill>
                              <a:effectLst/>
                              <a:latin typeface="Cambria Math" panose="02040503050406030204" pitchFamily="18" charset="0"/>
                            </a:rPr>
                            <m:t>𝒊</m:t>
                          </m:r>
                          <m:r>
                            <a:rPr lang="en-US" altLang="en-US" sz="1900" b="1" i="1">
                              <a:solidFill>
                                <a:srgbClr val="FFFFFF"/>
                              </a:solidFill>
                              <a:effectLst/>
                              <a:latin typeface="Cambria Math" panose="02040503050406030204" pitchFamily="18" charset="0"/>
                            </a:rPr>
                            <m:t>,</m:t>
                          </m:r>
                          <m:r>
                            <a:rPr lang="en-US" altLang="en-US" sz="1900" b="1" i="1">
                              <a:solidFill>
                                <a:srgbClr val="FFFFFF"/>
                              </a:solidFill>
                              <a:effectLst/>
                              <a:latin typeface="Cambria Math" panose="02040503050406030204" pitchFamily="18" charset="0"/>
                            </a:rPr>
                            <m:t>𝑬</m:t>
                          </m:r>
                          <m:r>
                            <a:rPr lang="en-US" altLang="en-US" sz="1900" b="1" i="1">
                              <a:solidFill>
                                <a:srgbClr val="FFFFFF"/>
                              </a:solidFill>
                              <a:effectLst/>
                              <a:latin typeface="Cambria Math" panose="02040503050406030204" pitchFamily="18" charset="0"/>
                            </a:rPr>
                            <m:t>𝟏𝟏</m:t>
                          </m:r>
                        </m:e>
                      </m:d>
                      <m:r>
                        <a:rPr lang="en-US" altLang="en-US" sz="1900" b="1" i="1" smtClean="0">
                          <a:solidFill>
                            <a:srgbClr val="FFFFFF"/>
                          </a:solidFill>
                          <a:effectLst/>
                          <a:latin typeface="Cambria Math" panose="02040503050406030204" pitchFamily="18" charset="0"/>
                        </a:rPr>
                        <m:t>−</m:t>
                      </m:r>
                      <m:sSubSup>
                        <m:sSubSupPr>
                          <m:ctrlPr>
                            <a:rPr lang="en-US" altLang="en-US" sz="1900" b="1" i="1">
                              <a:solidFill>
                                <a:srgbClr val="FFFFFF"/>
                              </a:solidFill>
                              <a:effectLst/>
                              <a:latin typeface="Cambria Math" panose="02040503050406030204" pitchFamily="18" charset="0"/>
                            </a:rPr>
                          </m:ctrlPr>
                        </m:sSubSupPr>
                        <m:e>
                          <m:r>
                            <a:rPr lang="en-US" altLang="en-US" sz="1900" b="1" i="1">
                              <a:solidFill>
                                <a:srgbClr val="FFFFFF"/>
                              </a:solidFill>
                              <a:effectLst/>
                              <a:latin typeface="Cambria Math" panose="02040503050406030204" pitchFamily="18" charset="0"/>
                            </a:rPr>
                            <m:t>𝑪</m:t>
                          </m:r>
                        </m:e>
                        <m:sub>
                          <m:r>
                            <a:rPr lang="en-US" altLang="en-US" sz="1900" b="1" i="1">
                              <a:solidFill>
                                <a:srgbClr val="FFFFFF"/>
                              </a:solidFill>
                              <a:effectLst/>
                              <a:latin typeface="Cambria Math" panose="02040503050406030204" pitchFamily="18" charset="0"/>
                            </a:rPr>
                            <m:t>𝑬𝑳𝑬</m:t>
                          </m:r>
                        </m:sub>
                        <m:sup>
                          <m:r>
                            <a:rPr lang="en-US" altLang="en-US" sz="1900" b="1" i="1">
                              <a:solidFill>
                                <a:srgbClr val="FFFFFF"/>
                              </a:solidFill>
                              <a:effectLst/>
                              <a:latin typeface="Cambria Math" panose="02040503050406030204" pitchFamily="18" charset="0"/>
                            </a:rPr>
                            <m:t>𝒐𝒃𝒄</m:t>
                          </m:r>
                        </m:sup>
                      </m:sSubSup>
                      <m:d>
                        <m:dPr>
                          <m:ctrlPr>
                            <a:rPr lang="en-US" altLang="en-US" sz="1900" b="1" i="1">
                              <a:solidFill>
                                <a:srgbClr val="FFFFFF"/>
                              </a:solidFill>
                              <a:effectLst/>
                              <a:latin typeface="Cambria Math" panose="02040503050406030204" pitchFamily="18" charset="0"/>
                            </a:rPr>
                          </m:ctrlPr>
                        </m:dPr>
                        <m:e>
                          <m:r>
                            <a:rPr lang="en-US" altLang="en-US" sz="1900" b="1" i="1">
                              <a:solidFill>
                                <a:srgbClr val="FFFFFF"/>
                              </a:solidFill>
                              <a:effectLst/>
                              <a:latin typeface="Cambria Math" panose="02040503050406030204" pitchFamily="18" charset="0"/>
                            </a:rPr>
                            <m:t>𝒊</m:t>
                          </m:r>
                          <m:r>
                            <a:rPr lang="en-US" altLang="en-US" sz="1900" b="1" i="1">
                              <a:solidFill>
                                <a:srgbClr val="FFFFFF"/>
                              </a:solidFill>
                              <a:effectLst/>
                              <a:latin typeface="Cambria Math" panose="02040503050406030204" pitchFamily="18" charset="0"/>
                            </a:rPr>
                            <m:t>,</m:t>
                          </m:r>
                          <m:r>
                            <a:rPr lang="en-US" altLang="en-US" sz="1900" b="1" i="1">
                              <a:solidFill>
                                <a:srgbClr val="FFFFFF"/>
                              </a:solidFill>
                              <a:effectLst/>
                              <a:latin typeface="Cambria Math" panose="02040503050406030204" pitchFamily="18" charset="0"/>
                            </a:rPr>
                            <m:t>𝑬</m:t>
                          </m:r>
                          <m:r>
                            <a:rPr lang="en-US" altLang="en-US" sz="1900" b="1" i="1">
                              <a:solidFill>
                                <a:srgbClr val="FFFFFF"/>
                              </a:solidFill>
                              <a:effectLst/>
                              <a:latin typeface="Cambria Math" panose="02040503050406030204" pitchFamily="18" charset="0"/>
                            </a:rPr>
                            <m:t>𝟏𝟏</m:t>
                          </m:r>
                        </m:e>
                      </m:d>
                    </m:oMath>
                  </m:oMathPara>
                </a14:m>
                <a:endParaRPr lang="en-US" altLang="en-US" sz="1900" b="1" dirty="0" smtClean="0">
                  <a:solidFill>
                    <a:srgbClr val="FFFFFF"/>
                  </a:solidFill>
                  <a:effectLst/>
                  <a:latin typeface="Times New Roman" panose="02020603050405020304" pitchFamily="18" charset="0"/>
                </a:endParaRPr>
              </a:p>
              <a:p>
                <a:pPr marL="0" lvl="0" indent="0" algn="just">
                  <a:spcAft>
                    <a:spcPts val="1200"/>
                  </a:spcAft>
                  <a:buClr>
                    <a:srgbClr val="FFFF00"/>
                  </a:buClr>
                  <a:buNone/>
                </a:pPr>
                <a14:m>
                  <m:oMathPara xmlns:m="http://schemas.openxmlformats.org/officeDocument/2006/math">
                    <m:oMathParaPr>
                      <m:jc m:val="left"/>
                    </m:oMathParaPr>
                    <m:oMath xmlns:m="http://schemas.openxmlformats.org/officeDocument/2006/math">
                      <m:sSubSup>
                        <m:sSubSupPr>
                          <m:ctrlPr>
                            <a:rPr lang="en-US" altLang="en-US" sz="1900" b="1" i="1" smtClean="0">
                              <a:solidFill>
                                <a:srgbClr val="FFFFFF"/>
                              </a:solidFill>
                              <a:effectLst/>
                              <a:latin typeface="Cambria Math" panose="02040503050406030204" pitchFamily="18" charset="0"/>
                            </a:rPr>
                          </m:ctrlPr>
                        </m:sSubSupPr>
                        <m:e>
                          <m:r>
                            <a:rPr lang="en-US" altLang="en-US" sz="1900" b="1" i="1" smtClean="0">
                              <a:solidFill>
                                <a:srgbClr val="FFFFFF"/>
                              </a:solidFill>
                              <a:effectLst/>
                              <a:latin typeface="Cambria Math" panose="02040503050406030204" pitchFamily="18" charset="0"/>
                            </a:rPr>
                            <m:t>𝑪</m:t>
                          </m:r>
                        </m:e>
                        <m:sub>
                          <m:r>
                            <a:rPr lang="en-US" altLang="en-US" sz="1900" b="1" i="1" smtClean="0">
                              <a:solidFill>
                                <a:srgbClr val="FFFFFF"/>
                              </a:solidFill>
                              <a:effectLst/>
                              <a:latin typeface="Cambria Math" panose="02040503050406030204" pitchFamily="18" charset="0"/>
                            </a:rPr>
                            <m:t>𝑬𝑳𝑬</m:t>
                          </m:r>
                        </m:sub>
                        <m:sup>
                          <m:r>
                            <a:rPr lang="en-US" altLang="en-US" sz="1900" b="1" i="1" smtClean="0">
                              <a:solidFill>
                                <a:srgbClr val="FFFFFF"/>
                              </a:solidFill>
                              <a:effectLst/>
                              <a:latin typeface="Cambria Math" panose="02040503050406030204" pitchFamily="18" charset="0"/>
                            </a:rPr>
                            <m:t>𝒐𝒃𝒄</m:t>
                          </m:r>
                        </m:sup>
                      </m:sSubSup>
                      <m:d>
                        <m:dPr>
                          <m:ctrlPr>
                            <a:rPr lang="en-US" altLang="en-US" sz="1900" b="1" i="1" smtClean="0">
                              <a:solidFill>
                                <a:srgbClr val="FFFFFF"/>
                              </a:solidFill>
                              <a:effectLst/>
                              <a:latin typeface="Cambria Math" panose="02040503050406030204" pitchFamily="18" charset="0"/>
                            </a:rPr>
                          </m:ctrlPr>
                        </m:dPr>
                        <m:e>
                          <m:r>
                            <a:rPr lang="en-US" altLang="en-US" sz="1900" b="1" i="1" smtClean="0">
                              <a:solidFill>
                                <a:srgbClr val="FFFFFF"/>
                              </a:solidFill>
                              <a:effectLst/>
                              <a:latin typeface="Cambria Math" panose="02040503050406030204" pitchFamily="18" charset="0"/>
                            </a:rPr>
                            <m:t>𝒊</m:t>
                          </m:r>
                          <m:r>
                            <a:rPr lang="en-US" altLang="en-US" sz="1900" b="1" i="1" smtClean="0">
                              <a:solidFill>
                                <a:srgbClr val="FFFFFF"/>
                              </a:solidFill>
                              <a:effectLst/>
                              <a:latin typeface="Cambria Math" panose="02040503050406030204" pitchFamily="18" charset="0"/>
                            </a:rPr>
                            <m:t>,</m:t>
                          </m:r>
                          <m:r>
                            <a:rPr lang="en-US" altLang="en-US" sz="1900" b="1" i="1" smtClean="0">
                              <a:solidFill>
                                <a:srgbClr val="FFFFFF"/>
                              </a:solidFill>
                              <a:effectLst/>
                              <a:latin typeface="Cambria Math" panose="02040503050406030204" pitchFamily="18" charset="0"/>
                            </a:rPr>
                            <m:t>𝑬</m:t>
                          </m:r>
                          <m:r>
                            <a:rPr lang="en-US" altLang="en-US" sz="1900" b="1" i="1" smtClean="0">
                              <a:solidFill>
                                <a:srgbClr val="FFFFFF"/>
                              </a:solidFill>
                              <a:effectLst/>
                              <a:latin typeface="Cambria Math" panose="02040503050406030204" pitchFamily="18" charset="0"/>
                            </a:rPr>
                            <m:t>𝟏𝟏</m:t>
                          </m:r>
                        </m:e>
                      </m:d>
                      <m:r>
                        <a:rPr lang="en-US" altLang="en-US" sz="1900" b="1" i="1" smtClean="0">
                          <a:solidFill>
                            <a:srgbClr val="FFFFFF"/>
                          </a:solidFill>
                          <a:effectLst/>
                          <a:latin typeface="Cambria Math" panose="02040503050406030204" pitchFamily="18" charset="0"/>
                        </a:rPr>
                        <m:t>=</m:t>
                      </m:r>
                      <m:r>
                        <a:rPr lang="en-US" altLang="en-US" sz="1900" b="1" i="1" smtClean="0">
                          <a:solidFill>
                            <a:srgbClr val="FFFFFF"/>
                          </a:solidFill>
                          <a:effectLst/>
                          <a:latin typeface="Cambria Math" panose="02040503050406030204" pitchFamily="18" charset="0"/>
                          <a:ea typeface="Cambria Math" panose="02040503050406030204" pitchFamily="18" charset="0"/>
                        </a:rPr>
                        <m:t>𝜶</m:t>
                      </m:r>
                      <m:d>
                        <m:dPr>
                          <m:ctrlPr>
                            <a:rPr lang="en-US" altLang="en-US" sz="1900" b="1" i="1" smtClean="0">
                              <a:solidFill>
                                <a:srgbClr val="FFFFFF"/>
                              </a:solidFill>
                              <a:effectLst/>
                              <a:latin typeface="Cambria Math" panose="02040503050406030204" pitchFamily="18" charset="0"/>
                            </a:rPr>
                          </m:ctrlPr>
                        </m:dPr>
                        <m:e>
                          <m:r>
                            <a:rPr lang="en-US" altLang="en-US" sz="1900" b="1" i="1" smtClean="0">
                              <a:solidFill>
                                <a:srgbClr val="FFFFFF"/>
                              </a:solidFill>
                              <a:effectLst/>
                              <a:latin typeface="Cambria Math" panose="02040503050406030204" pitchFamily="18" charset="0"/>
                            </a:rPr>
                            <m:t>𝒊</m:t>
                          </m:r>
                          <m:r>
                            <a:rPr lang="en-US" altLang="en-US" sz="1900" b="1" i="1" smtClean="0">
                              <a:solidFill>
                                <a:srgbClr val="FFFFFF"/>
                              </a:solidFill>
                              <a:effectLst/>
                              <a:latin typeface="Cambria Math" panose="02040503050406030204" pitchFamily="18" charset="0"/>
                            </a:rPr>
                            <m:t>,</m:t>
                          </m:r>
                          <m:r>
                            <a:rPr lang="en-US" altLang="en-US" sz="1900" b="1" i="1" smtClean="0">
                              <a:solidFill>
                                <a:srgbClr val="FFFFFF"/>
                              </a:solidFill>
                              <a:effectLst/>
                              <a:latin typeface="Cambria Math" panose="02040503050406030204" pitchFamily="18" charset="0"/>
                            </a:rPr>
                            <m:t>𝑬</m:t>
                          </m:r>
                          <m:r>
                            <a:rPr lang="en-US" altLang="en-US" sz="1900" b="1" i="1" smtClean="0">
                              <a:solidFill>
                                <a:srgbClr val="FFFFFF"/>
                              </a:solidFill>
                              <a:effectLst/>
                              <a:latin typeface="Cambria Math" panose="02040503050406030204" pitchFamily="18" charset="0"/>
                            </a:rPr>
                            <m:t>𝟏𝟏</m:t>
                          </m:r>
                        </m:e>
                      </m:d>
                      <m:sSub>
                        <m:sSubPr>
                          <m:ctrlPr>
                            <a:rPr lang="en-US" altLang="en-US" sz="1900" b="1" i="1" smtClean="0">
                              <a:solidFill>
                                <a:srgbClr val="FFFFFF"/>
                              </a:solidFill>
                              <a:effectLst/>
                              <a:latin typeface="Cambria Math" panose="02040503050406030204" pitchFamily="18" charset="0"/>
                            </a:rPr>
                          </m:ctrlPr>
                        </m:sSubPr>
                        <m:e>
                          <m:r>
                            <a:rPr lang="en-US" altLang="en-US" sz="1900" b="1" i="1" smtClean="0">
                              <a:solidFill>
                                <a:srgbClr val="FFFFFF"/>
                              </a:solidFill>
                              <a:effectLst/>
                              <a:latin typeface="Cambria Math" panose="02040503050406030204" pitchFamily="18" charset="0"/>
                            </a:rPr>
                            <m:t>𝑭</m:t>
                          </m:r>
                        </m:e>
                        <m:sub>
                          <m:sSub>
                            <m:sSubPr>
                              <m:ctrlPr>
                                <a:rPr lang="en-US" altLang="en-US" sz="1900" b="1" i="1" smtClean="0">
                                  <a:solidFill>
                                    <a:srgbClr val="FFFFFF"/>
                                  </a:solidFill>
                                  <a:effectLst/>
                                  <a:latin typeface="Cambria Math" panose="02040503050406030204" pitchFamily="18" charset="0"/>
                                </a:rPr>
                              </m:ctrlPr>
                            </m:sSubPr>
                            <m:e>
                              <m:r>
                                <a:rPr lang="en-US" altLang="en-US" sz="1900" b="1" i="1" smtClean="0">
                                  <a:solidFill>
                                    <a:srgbClr val="FFFFFF"/>
                                  </a:solidFill>
                                  <a:effectLst/>
                                  <a:latin typeface="Cambria Math" panose="02040503050406030204" pitchFamily="18" charset="0"/>
                                </a:rPr>
                                <m:t>𝑺𝑮𝑷𝑺</m:t>
                              </m:r>
                              <m:r>
                                <a:rPr lang="en-US" altLang="en-US" sz="1900" b="1" i="1" smtClean="0">
                                  <a:solidFill>
                                    <a:srgbClr val="FFFFFF"/>
                                  </a:solidFill>
                                  <a:effectLst/>
                                  <a:latin typeface="Cambria Math" panose="02040503050406030204" pitchFamily="18" charset="0"/>
                                </a:rPr>
                                <m:t>−</m:t>
                              </m:r>
                              <m:r>
                                <a:rPr lang="en-US" altLang="en-US" sz="1900" b="1" i="1" smtClean="0">
                                  <a:solidFill>
                                    <a:srgbClr val="FFFFFF"/>
                                  </a:solidFill>
                                  <a:effectLst/>
                                  <a:latin typeface="Cambria Math" panose="02040503050406030204" pitchFamily="18" charset="0"/>
                                </a:rPr>
                                <m:t>𝑿</m:t>
                              </m:r>
                            </m:e>
                            <m:sub>
                              <m:r>
                                <a:rPr lang="en-US" altLang="en-US" sz="1900" b="1" i="1" smtClean="0">
                                  <a:solidFill>
                                    <a:srgbClr val="FFFFFF"/>
                                  </a:solidFill>
                                  <a:effectLst/>
                                  <a:latin typeface="Cambria Math" panose="02040503050406030204" pitchFamily="18" charset="0"/>
                                </a:rPr>
                                <m:t>𝑷</m:t>
                              </m:r>
                              <m:r>
                                <a:rPr lang="en-US" altLang="en-US" sz="1900" b="1" i="1" smtClean="0">
                                  <a:solidFill>
                                    <a:srgbClr val="FFFFFF"/>
                                  </a:solidFill>
                                  <a:effectLst/>
                                  <a:latin typeface="Cambria Math" panose="02040503050406030204" pitchFamily="18" charset="0"/>
                                </a:rPr>
                                <m:t>𝟗</m:t>
                              </m:r>
                            </m:sub>
                          </m:sSub>
                        </m:sub>
                      </m:sSub>
                      <m:r>
                        <a:rPr lang="en-US" altLang="en-US" sz="1900" b="1" i="1">
                          <a:solidFill>
                            <a:srgbClr val="FFFFFF"/>
                          </a:solidFill>
                          <a:effectLst/>
                          <a:latin typeface="Cambria Math" panose="02040503050406030204" pitchFamily="18" charset="0"/>
                        </a:rPr>
                        <m:t>+</m:t>
                      </m:r>
                      <m:r>
                        <a:rPr lang="en-US" altLang="en-US" sz="1900" b="1" i="1" smtClean="0">
                          <a:solidFill>
                            <a:srgbClr val="FFFFFF"/>
                          </a:solidFill>
                          <a:effectLst/>
                          <a:latin typeface="Cambria Math" panose="02040503050406030204" pitchFamily="18" charset="0"/>
                          <a:ea typeface="Cambria Math" panose="02040503050406030204" pitchFamily="18" charset="0"/>
                        </a:rPr>
                        <m:t>𝜷</m:t>
                      </m:r>
                      <m:d>
                        <m:dPr>
                          <m:ctrlPr>
                            <a:rPr lang="en-US" altLang="en-US" sz="1900" b="1" i="1">
                              <a:solidFill>
                                <a:srgbClr val="FFFFFF"/>
                              </a:solidFill>
                              <a:effectLst/>
                              <a:latin typeface="Cambria Math" panose="02040503050406030204" pitchFamily="18" charset="0"/>
                            </a:rPr>
                          </m:ctrlPr>
                        </m:dPr>
                        <m:e>
                          <m:r>
                            <a:rPr lang="en-US" altLang="en-US" sz="1900" b="1" i="1">
                              <a:solidFill>
                                <a:srgbClr val="FFFFFF"/>
                              </a:solidFill>
                              <a:effectLst/>
                              <a:latin typeface="Cambria Math" panose="02040503050406030204" pitchFamily="18" charset="0"/>
                            </a:rPr>
                            <m:t>𝒊</m:t>
                          </m:r>
                          <m:r>
                            <a:rPr lang="en-US" altLang="en-US" sz="1900" b="1" i="1">
                              <a:solidFill>
                                <a:srgbClr val="FFFFFF"/>
                              </a:solidFill>
                              <a:effectLst/>
                              <a:latin typeface="Cambria Math" panose="02040503050406030204" pitchFamily="18" charset="0"/>
                            </a:rPr>
                            <m:t>,</m:t>
                          </m:r>
                          <m:r>
                            <a:rPr lang="en-US" altLang="en-US" sz="1900" b="1" i="1">
                              <a:solidFill>
                                <a:srgbClr val="FFFFFF"/>
                              </a:solidFill>
                              <a:effectLst/>
                              <a:latin typeface="Cambria Math" panose="02040503050406030204" pitchFamily="18" charset="0"/>
                            </a:rPr>
                            <m:t>𝑬</m:t>
                          </m:r>
                          <m:r>
                            <a:rPr lang="en-US" altLang="en-US" sz="1900" b="1" i="1">
                              <a:solidFill>
                                <a:srgbClr val="FFFFFF"/>
                              </a:solidFill>
                              <a:effectLst/>
                              <a:latin typeface="Cambria Math" panose="02040503050406030204" pitchFamily="18" charset="0"/>
                            </a:rPr>
                            <m:t>𝟏𝟏</m:t>
                          </m:r>
                        </m:e>
                      </m:d>
                      <m:sSub>
                        <m:sSubPr>
                          <m:ctrlPr>
                            <a:rPr lang="en-US" altLang="en-US" sz="1900" b="1" i="1">
                              <a:solidFill>
                                <a:srgbClr val="FFFFFF"/>
                              </a:solidFill>
                              <a:effectLst/>
                              <a:latin typeface="Cambria Math" panose="02040503050406030204" pitchFamily="18" charset="0"/>
                            </a:rPr>
                          </m:ctrlPr>
                        </m:sSubPr>
                        <m:e>
                          <m:r>
                            <a:rPr lang="en-US" altLang="en-US" sz="1900" b="1" i="1">
                              <a:solidFill>
                                <a:srgbClr val="FFFFFF"/>
                              </a:solidFill>
                              <a:effectLst/>
                              <a:latin typeface="Cambria Math" panose="02040503050406030204" pitchFamily="18" charset="0"/>
                            </a:rPr>
                            <m:t>𝑭</m:t>
                          </m:r>
                        </m:e>
                        <m:sub>
                          <m:sSub>
                            <m:sSubPr>
                              <m:ctrlPr>
                                <a:rPr lang="en-US" altLang="en-US" sz="1900" b="1" i="1">
                                  <a:solidFill>
                                    <a:srgbClr val="FFFFFF"/>
                                  </a:solidFill>
                                  <a:effectLst/>
                                  <a:latin typeface="Cambria Math" panose="02040503050406030204" pitchFamily="18" charset="0"/>
                                </a:rPr>
                              </m:ctrlPr>
                            </m:sSubPr>
                            <m:e>
                              <m:r>
                                <a:rPr lang="en-US" altLang="en-US" sz="1900" b="1" i="1">
                                  <a:solidFill>
                                    <a:srgbClr val="FFFFFF"/>
                                  </a:solidFill>
                                  <a:effectLst/>
                                  <a:latin typeface="Cambria Math" panose="02040503050406030204" pitchFamily="18" charset="0"/>
                                </a:rPr>
                                <m:t>𝑺𝑮𝑷𝑺</m:t>
                              </m:r>
                              <m:r>
                                <a:rPr lang="en-US" altLang="en-US" sz="1900" b="1" i="1">
                                  <a:solidFill>
                                    <a:srgbClr val="FFFFFF"/>
                                  </a:solidFill>
                                  <a:effectLst/>
                                  <a:latin typeface="Cambria Math" panose="02040503050406030204" pitchFamily="18" charset="0"/>
                                </a:rPr>
                                <m:t>−</m:t>
                              </m:r>
                              <m:r>
                                <a:rPr lang="en-US" altLang="en-US" sz="1900" b="1" i="1">
                                  <a:solidFill>
                                    <a:srgbClr val="FFFFFF"/>
                                  </a:solidFill>
                                  <a:effectLst/>
                                  <a:latin typeface="Cambria Math" panose="02040503050406030204" pitchFamily="18" charset="0"/>
                                </a:rPr>
                                <m:t>𝑿</m:t>
                              </m:r>
                            </m:e>
                            <m:sub>
                              <m:r>
                                <a:rPr lang="en-US" altLang="en-US" sz="1900" b="1" i="1">
                                  <a:solidFill>
                                    <a:srgbClr val="FFFFFF"/>
                                  </a:solidFill>
                                  <a:effectLst/>
                                  <a:latin typeface="Cambria Math" panose="02040503050406030204" pitchFamily="18" charset="0"/>
                                </a:rPr>
                                <m:t>𝑷</m:t>
                              </m:r>
                              <m:r>
                                <a:rPr lang="en-US" altLang="en-US" sz="1900" b="1" i="1" smtClean="0">
                                  <a:solidFill>
                                    <a:srgbClr val="FFFFFF"/>
                                  </a:solidFill>
                                  <a:effectLst/>
                                  <a:latin typeface="Cambria Math" panose="02040503050406030204" pitchFamily="18" charset="0"/>
                                </a:rPr>
                                <m:t>𝟏𝟎</m:t>
                              </m:r>
                            </m:sub>
                          </m:sSub>
                        </m:sub>
                      </m:sSub>
                      <m:r>
                        <a:rPr lang="en-US" altLang="en-US" sz="1900" b="1" i="1" smtClean="0">
                          <a:solidFill>
                            <a:srgbClr val="FFFFFF"/>
                          </a:solidFill>
                          <a:effectLst/>
                          <a:latin typeface="Cambria Math" panose="02040503050406030204" pitchFamily="18" charset="0"/>
                        </a:rPr>
                        <m:t>+</m:t>
                      </m:r>
                      <m:r>
                        <a:rPr lang="en-US" altLang="en-US" sz="1900" b="1" i="1" smtClean="0">
                          <a:solidFill>
                            <a:srgbClr val="FFFFFF"/>
                          </a:solidFill>
                          <a:effectLst/>
                          <a:latin typeface="Cambria Math" panose="02040503050406030204" pitchFamily="18" charset="0"/>
                          <a:ea typeface="Cambria Math" panose="02040503050406030204" pitchFamily="18" charset="0"/>
                        </a:rPr>
                        <m:t>𝜸</m:t>
                      </m:r>
                      <m:d>
                        <m:dPr>
                          <m:ctrlPr>
                            <a:rPr lang="en-US" altLang="en-US" sz="1900" b="1" i="1">
                              <a:solidFill>
                                <a:srgbClr val="FFFFFF"/>
                              </a:solidFill>
                              <a:effectLst/>
                              <a:latin typeface="Cambria Math" panose="02040503050406030204" pitchFamily="18" charset="0"/>
                            </a:rPr>
                          </m:ctrlPr>
                        </m:dPr>
                        <m:e>
                          <m:r>
                            <a:rPr lang="en-US" altLang="en-US" sz="1900" b="1" i="1">
                              <a:solidFill>
                                <a:srgbClr val="FFFFFF"/>
                              </a:solidFill>
                              <a:effectLst/>
                              <a:latin typeface="Cambria Math" panose="02040503050406030204" pitchFamily="18" charset="0"/>
                            </a:rPr>
                            <m:t>𝒊</m:t>
                          </m:r>
                          <m:r>
                            <a:rPr lang="en-US" altLang="en-US" sz="1900" b="1" i="1">
                              <a:solidFill>
                                <a:srgbClr val="FFFFFF"/>
                              </a:solidFill>
                              <a:effectLst/>
                              <a:latin typeface="Cambria Math" panose="02040503050406030204" pitchFamily="18" charset="0"/>
                            </a:rPr>
                            <m:t>,</m:t>
                          </m:r>
                          <m:r>
                            <a:rPr lang="en-US" altLang="en-US" sz="1900" b="1" i="1">
                              <a:solidFill>
                                <a:srgbClr val="FFFFFF"/>
                              </a:solidFill>
                              <a:effectLst/>
                              <a:latin typeface="Cambria Math" panose="02040503050406030204" pitchFamily="18" charset="0"/>
                            </a:rPr>
                            <m:t>𝑬</m:t>
                          </m:r>
                          <m:r>
                            <a:rPr lang="en-US" altLang="en-US" sz="1900" b="1" i="1">
                              <a:solidFill>
                                <a:srgbClr val="FFFFFF"/>
                              </a:solidFill>
                              <a:effectLst/>
                              <a:latin typeface="Cambria Math" panose="02040503050406030204" pitchFamily="18" charset="0"/>
                            </a:rPr>
                            <m:t>𝟏𝟏</m:t>
                          </m:r>
                        </m:e>
                      </m:d>
                      <m:sSub>
                        <m:sSubPr>
                          <m:ctrlPr>
                            <a:rPr lang="en-US" altLang="en-US" sz="1900" b="1" i="1">
                              <a:solidFill>
                                <a:srgbClr val="FFFFFF"/>
                              </a:solidFill>
                              <a:effectLst/>
                              <a:latin typeface="Cambria Math" panose="02040503050406030204" pitchFamily="18" charset="0"/>
                            </a:rPr>
                          </m:ctrlPr>
                        </m:sSubPr>
                        <m:e>
                          <m:r>
                            <a:rPr lang="en-US" altLang="en-US" sz="1900" b="1" i="1">
                              <a:solidFill>
                                <a:srgbClr val="FFFFFF"/>
                              </a:solidFill>
                              <a:effectLst/>
                              <a:latin typeface="Cambria Math" panose="02040503050406030204" pitchFamily="18" charset="0"/>
                            </a:rPr>
                            <m:t>𝑭</m:t>
                          </m:r>
                        </m:e>
                        <m:sub>
                          <m:sSub>
                            <m:sSubPr>
                              <m:ctrlPr>
                                <a:rPr lang="en-US" altLang="en-US" sz="1900" b="1" i="1">
                                  <a:solidFill>
                                    <a:srgbClr val="FFFFFF"/>
                                  </a:solidFill>
                                  <a:effectLst/>
                                  <a:latin typeface="Cambria Math" panose="02040503050406030204" pitchFamily="18" charset="0"/>
                                </a:rPr>
                              </m:ctrlPr>
                            </m:sSubPr>
                            <m:e>
                              <m:r>
                                <a:rPr lang="en-US" altLang="en-US" sz="1900" b="1" i="1">
                                  <a:solidFill>
                                    <a:srgbClr val="FFFFFF"/>
                                  </a:solidFill>
                                  <a:effectLst/>
                                  <a:latin typeface="Cambria Math" panose="02040503050406030204" pitchFamily="18" charset="0"/>
                                </a:rPr>
                                <m:t>𝑺𝑮𝑷𝑺</m:t>
                              </m:r>
                              <m:r>
                                <a:rPr lang="en-US" altLang="en-US" sz="1900" b="1" i="1">
                                  <a:solidFill>
                                    <a:srgbClr val="FFFFFF"/>
                                  </a:solidFill>
                                  <a:effectLst/>
                                  <a:latin typeface="Cambria Math" panose="02040503050406030204" pitchFamily="18" charset="0"/>
                                </a:rPr>
                                <m:t>−</m:t>
                              </m:r>
                              <m:r>
                                <a:rPr lang="en-US" altLang="en-US" sz="1900" b="1" i="1">
                                  <a:solidFill>
                                    <a:srgbClr val="FFFFFF"/>
                                  </a:solidFill>
                                  <a:effectLst/>
                                  <a:latin typeface="Cambria Math" panose="02040503050406030204" pitchFamily="18" charset="0"/>
                                </a:rPr>
                                <m:t>𝑿</m:t>
                              </m:r>
                            </m:e>
                            <m:sub>
                              <m:r>
                                <a:rPr lang="en-US" altLang="en-US" sz="1900" b="1" i="1">
                                  <a:solidFill>
                                    <a:srgbClr val="FFFFFF"/>
                                  </a:solidFill>
                                  <a:effectLst/>
                                  <a:latin typeface="Cambria Math" panose="02040503050406030204" pitchFamily="18" charset="0"/>
                                </a:rPr>
                                <m:t>𝑷</m:t>
                              </m:r>
                              <m:r>
                                <a:rPr lang="en-US" altLang="en-US" sz="1900" b="1" i="1" smtClean="0">
                                  <a:solidFill>
                                    <a:srgbClr val="FFFFFF"/>
                                  </a:solidFill>
                                  <a:effectLst/>
                                  <a:latin typeface="Cambria Math" panose="02040503050406030204" pitchFamily="18" charset="0"/>
                                </a:rPr>
                                <m:t>𝟏𝟏</m:t>
                              </m:r>
                            </m:sub>
                          </m:sSub>
                        </m:sub>
                      </m:sSub>
                    </m:oMath>
                  </m:oMathPara>
                </a14:m>
                <a:endParaRPr lang="en-US" altLang="en-US" sz="1900" b="1" dirty="0" smtClean="0">
                  <a:solidFill>
                    <a:srgbClr val="FFFFFF"/>
                  </a:solidFill>
                  <a:effectLst/>
                  <a:latin typeface="Times New Roman" panose="02020603050405020304" pitchFamily="18" charset="0"/>
                </a:endParaRPr>
              </a:p>
              <a:p>
                <a:pPr lvl="0" algn="just">
                  <a:spcBef>
                    <a:spcPts val="0"/>
                  </a:spcBef>
                  <a:buClr>
                    <a:srgbClr val="FFFF00"/>
                  </a:buClr>
                  <a:buFont typeface="Wingdings" panose="05000000000000000000" pitchFamily="2" charset="2"/>
                  <a:buChar char="q"/>
                </a:pPr>
                <a:r>
                  <a:rPr lang="en-US" altLang="en-US" sz="1800" b="1" dirty="0" smtClean="0">
                    <a:solidFill>
                      <a:srgbClr val="FFFFFF"/>
                    </a:solidFill>
                    <a:effectLst/>
                    <a:latin typeface="Times New Roman" panose="02020603050405020304" pitchFamily="18" charset="0"/>
                  </a:rPr>
                  <a:t>At launch CDRL80 sets </a:t>
                </a:r>
                <a14:m>
                  <m:oMath xmlns:m="http://schemas.openxmlformats.org/officeDocument/2006/math">
                    <m:r>
                      <a:rPr lang="en-US" altLang="en-US" sz="1800" b="1" i="1">
                        <a:solidFill>
                          <a:srgbClr val="FFFFFF"/>
                        </a:solidFill>
                        <a:effectLst/>
                        <a:latin typeface="Cambria Math" panose="02040503050406030204" pitchFamily="18" charset="0"/>
                        <a:ea typeface="Cambria Math" panose="02040503050406030204" pitchFamily="18" charset="0"/>
                      </a:rPr>
                      <m:t>𝜶</m:t>
                    </m:r>
                    <m:r>
                      <a:rPr lang="en-US" altLang="en-US" sz="1800" b="1" i="1" smtClean="0">
                        <a:solidFill>
                          <a:srgbClr val="FFFFFF"/>
                        </a:solidFill>
                        <a:effectLst/>
                        <a:latin typeface="Cambria Math" panose="02040503050406030204" pitchFamily="18" charset="0"/>
                        <a:ea typeface="Cambria Math" panose="02040503050406030204" pitchFamily="18" charset="0"/>
                      </a:rPr>
                      <m:t>=</m:t>
                    </m:r>
                    <m:r>
                      <a:rPr lang="en-US" altLang="en-US" sz="1800" b="1" i="1" smtClean="0">
                        <a:solidFill>
                          <a:srgbClr val="FFFFFF"/>
                        </a:solidFill>
                        <a:effectLst/>
                        <a:latin typeface="Cambria Math" panose="02040503050406030204" pitchFamily="18" charset="0"/>
                        <a:ea typeface="Cambria Math" panose="02040503050406030204" pitchFamily="18" charset="0"/>
                      </a:rPr>
                      <m:t>𝟎</m:t>
                    </m:r>
                  </m:oMath>
                </a14:m>
                <a:r>
                  <a:rPr kumimoji="0" lang="en-US" altLang="en-US" sz="1800" b="1" i="0" u="none" strike="noStrike" kern="1200" cap="none" spc="0" normalizeH="0" baseline="0" noProof="0" dirty="0" smtClean="0">
                    <a:ln>
                      <a:noFill/>
                    </a:ln>
                    <a:solidFill>
                      <a:srgbClr val="FFFFFF"/>
                    </a:solidFill>
                    <a:effectLst/>
                    <a:uLnTx/>
                    <a:uFillTx/>
                    <a:latin typeface="Times New Roman" panose="02020603050405020304" pitchFamily="18" charset="0"/>
                  </a:rPr>
                  <a:t>, </a:t>
                </a:r>
                <a14:m>
                  <m:oMath xmlns:m="http://schemas.openxmlformats.org/officeDocument/2006/math">
                    <m:r>
                      <a:rPr lang="en-US" altLang="en-US" sz="1800" b="1" i="1" smtClean="0">
                        <a:solidFill>
                          <a:srgbClr val="FFFFFF"/>
                        </a:solidFill>
                        <a:effectLst/>
                        <a:latin typeface="Cambria Math" panose="02040503050406030204" pitchFamily="18" charset="0"/>
                        <a:ea typeface="Cambria Math" panose="02040503050406030204" pitchFamily="18" charset="0"/>
                      </a:rPr>
                      <m:t>𝜷</m:t>
                    </m:r>
                    <m:r>
                      <a:rPr lang="en-US" altLang="en-US" sz="1800" b="1" i="1" smtClean="0">
                        <a:solidFill>
                          <a:srgbClr val="FFFFFF"/>
                        </a:solidFill>
                        <a:effectLst/>
                        <a:latin typeface="Cambria Math" panose="02040503050406030204" pitchFamily="18" charset="0"/>
                        <a:ea typeface="Cambria Math" panose="02040503050406030204" pitchFamily="18" charset="0"/>
                      </a:rPr>
                      <m:t>≠</m:t>
                    </m:r>
                    <m:r>
                      <a:rPr lang="en-US" altLang="en-US" sz="1800" b="1" i="1">
                        <a:solidFill>
                          <a:srgbClr val="FFFFFF"/>
                        </a:solidFill>
                        <a:effectLst/>
                        <a:latin typeface="Cambria Math" panose="02040503050406030204" pitchFamily="18" charset="0"/>
                        <a:ea typeface="Cambria Math" panose="02040503050406030204" pitchFamily="18" charset="0"/>
                      </a:rPr>
                      <m:t>𝟎</m:t>
                    </m:r>
                  </m:oMath>
                </a14:m>
                <a:r>
                  <a:rPr kumimoji="0" lang="en-US" altLang="en-US" sz="1800" b="1" i="0" u="none" strike="noStrike" kern="1200" cap="none" spc="0" normalizeH="0" baseline="0" noProof="0" dirty="0" smtClean="0">
                    <a:ln>
                      <a:noFill/>
                    </a:ln>
                    <a:solidFill>
                      <a:srgbClr val="FFFFFF"/>
                    </a:solidFill>
                    <a:effectLst/>
                    <a:uLnTx/>
                    <a:uFillTx/>
                    <a:latin typeface="Times New Roman" panose="02020603050405020304" pitchFamily="18" charset="0"/>
                  </a:rPr>
                  <a:t>, </a:t>
                </a:r>
                <a14:m>
                  <m:oMath xmlns:m="http://schemas.openxmlformats.org/officeDocument/2006/math">
                    <m:r>
                      <a:rPr lang="en-US" altLang="en-US" sz="1800" b="1" i="1" smtClean="0">
                        <a:solidFill>
                          <a:srgbClr val="FFFFFF"/>
                        </a:solidFill>
                        <a:effectLst/>
                        <a:latin typeface="Cambria Math" panose="02040503050406030204" pitchFamily="18" charset="0"/>
                        <a:ea typeface="Cambria Math" panose="02040503050406030204" pitchFamily="18" charset="0"/>
                      </a:rPr>
                      <m:t>𝜸</m:t>
                    </m:r>
                    <m:r>
                      <a:rPr lang="en-US" altLang="en-US" sz="1800" b="1" i="1" smtClean="0">
                        <a:solidFill>
                          <a:srgbClr val="FFFFFF"/>
                        </a:solidFill>
                        <a:effectLst/>
                        <a:latin typeface="Cambria Math" panose="02040503050406030204" pitchFamily="18" charset="0"/>
                        <a:ea typeface="Cambria Math" panose="02040503050406030204" pitchFamily="18" charset="0"/>
                      </a:rPr>
                      <m:t>≠</m:t>
                    </m:r>
                    <m:r>
                      <a:rPr lang="en-US" altLang="en-US" sz="1800" b="1" i="1">
                        <a:solidFill>
                          <a:srgbClr val="FFFFFF"/>
                        </a:solidFill>
                        <a:effectLst/>
                        <a:latin typeface="Cambria Math" panose="02040503050406030204" pitchFamily="18" charset="0"/>
                        <a:ea typeface="Cambria Math" panose="02040503050406030204" pitchFamily="18" charset="0"/>
                      </a:rPr>
                      <m:t>𝟎</m:t>
                    </m:r>
                  </m:oMath>
                </a14:m>
                <a:r>
                  <a:rPr kumimoji="0" lang="en-US" altLang="en-US" sz="1800" b="1" i="0" u="none" strike="noStrike" kern="1200" cap="none" spc="0" normalizeH="0" baseline="0" noProof="0" dirty="0" smtClean="0">
                    <a:ln>
                      <a:noFill/>
                    </a:ln>
                    <a:solidFill>
                      <a:srgbClr val="FFFFFF"/>
                    </a:solidFill>
                    <a:effectLst/>
                    <a:uLnTx/>
                    <a:uFillTx/>
                    <a:latin typeface="Times New Roman" panose="02020603050405020304" pitchFamily="18" charset="0"/>
                  </a:rPr>
                  <a:t>.</a:t>
                </a:r>
              </a:p>
              <a:p>
                <a:pPr lvl="0" algn="just">
                  <a:buClr>
                    <a:srgbClr val="FFFF00"/>
                  </a:buClr>
                  <a:buFont typeface="Wingdings" panose="05000000000000000000" pitchFamily="2" charset="2"/>
                  <a:buChar char="q"/>
                </a:pPr>
                <a:r>
                  <a:rPr lang="en-US" altLang="en-US" sz="1800" b="1" dirty="0" smtClean="0">
                    <a:solidFill>
                      <a:srgbClr val="FFFFFF"/>
                    </a:solidFill>
                    <a:effectLst/>
                    <a:latin typeface="Times New Roman" panose="02020603050405020304" pitchFamily="18" charset="0"/>
                  </a:rPr>
                  <a:t>Together with the values </a:t>
                </a:r>
                <a:r>
                  <a:rPr lang="en-US" altLang="en-US" sz="1800" b="1" dirty="0">
                    <a:solidFill>
                      <a:srgbClr val="FFFFFF"/>
                    </a:solidFill>
                    <a:effectLst/>
                    <a:latin typeface="Times New Roman" panose="02020603050405020304" pitchFamily="18" charset="0"/>
                  </a:rPr>
                  <a:t>for E9, E10, </a:t>
                </a:r>
                <a:r>
                  <a:rPr lang="en-US" altLang="en-US" sz="1800" b="1" dirty="0" smtClean="0">
                    <a:solidFill>
                      <a:srgbClr val="FFFFFF"/>
                    </a:solidFill>
                    <a:effectLst/>
                    <a:latin typeface="Times New Roman" panose="02020603050405020304" pitchFamily="18" charset="0"/>
                  </a:rPr>
                  <a:t>and E10A, they </a:t>
                </a:r>
                <a:r>
                  <a:rPr lang="en-US" altLang="en-US" sz="1800" b="1" dirty="0">
                    <a:solidFill>
                      <a:srgbClr val="FFFFFF"/>
                    </a:solidFill>
                    <a:effectLst/>
                    <a:latin typeface="Times New Roman" panose="02020603050405020304" pitchFamily="18" charset="0"/>
                  </a:rPr>
                  <a:t>comprise the dataset "theOutOfBandWeightingFactors" in </a:t>
                </a:r>
                <a:r>
                  <a:rPr lang="en-US" altLang="en-US" sz="1800" b="1" dirty="0" smtClean="0">
                    <a:solidFill>
                      <a:srgbClr val="FFFFFF"/>
                    </a:solidFill>
                    <a:effectLst/>
                    <a:latin typeface="Times New Roman" panose="02020603050405020304" pitchFamily="18" charset="0"/>
                  </a:rPr>
                  <a:t>the MPS-HI LUT.</a:t>
                </a:r>
                <a:endParaRPr kumimoji="0" lang="en-US" altLang="en-US" sz="1800" b="1" i="0" u="none" strike="noStrike" kern="1200" cap="none" spc="0" normalizeH="0" baseline="0" noProof="0" dirty="0" smtClean="0">
                  <a:ln>
                    <a:noFill/>
                  </a:ln>
                  <a:solidFill>
                    <a:srgbClr val="FFFFFF"/>
                  </a:solidFill>
                  <a:effectLst/>
                  <a:uLnTx/>
                  <a:uFillTx/>
                  <a:latin typeface="Times New Roman" panose="02020603050405020304" pitchFamily="18" charset="0"/>
                </a:endParaRPr>
              </a:p>
              <a:p>
                <a:pPr lvl="0" algn="just">
                  <a:buClr>
                    <a:srgbClr val="FFFF00"/>
                  </a:buClr>
                  <a:buFont typeface="Wingdings" panose="05000000000000000000" pitchFamily="2" charset="2"/>
                  <a:buChar char="q"/>
                </a:pPr>
                <a:r>
                  <a:rPr lang="en-US" altLang="en-US" sz="1800" b="1" dirty="0" smtClean="0">
                    <a:solidFill>
                      <a:srgbClr val="FFFFFF"/>
                    </a:solidFill>
                    <a:effectLst/>
                    <a:latin typeface="Times New Roman" panose="02020603050405020304" pitchFamily="18" charset="0"/>
                    <a:ea typeface="Cambria Math" panose="02040503050406030204" pitchFamily="18" charset="0"/>
                    <a:cs typeface="Times New Roman" panose="02020603050405020304" pitchFamily="18" charset="0"/>
                  </a:rPr>
                  <a:t>The baseline correction derives </a:t>
                </a:r>
                <a14:m>
                  <m:oMath xmlns:m="http://schemas.openxmlformats.org/officeDocument/2006/math">
                    <m:r>
                      <a:rPr lang="en-US" altLang="en-US" sz="1800" b="1" i="1" smtClean="0">
                        <a:solidFill>
                          <a:srgbClr val="FFFFFF"/>
                        </a:solidFill>
                        <a:effectLst/>
                        <a:latin typeface="Cambria Math" panose="02040503050406030204" pitchFamily="18" charset="0"/>
                        <a:ea typeface="Cambria Math" panose="02040503050406030204" pitchFamily="18" charset="0"/>
                      </a:rPr>
                      <m:t>𝜷</m:t>
                    </m:r>
                  </m:oMath>
                </a14:m>
                <a:r>
                  <a:rPr lang="en-US" altLang="en-US" sz="1800" b="1" dirty="0" smtClean="0">
                    <a:solidFill>
                      <a:srgbClr val="FFFFFF"/>
                    </a:solidFill>
                    <a:effectLst/>
                    <a:latin typeface="Times New Roman" panose="02020603050405020304" pitchFamily="18" charset="0"/>
                  </a:rPr>
                  <a:t> and </a:t>
                </a:r>
                <a14:m>
                  <m:oMath xmlns:m="http://schemas.openxmlformats.org/officeDocument/2006/math">
                    <m:r>
                      <a:rPr lang="en-US" altLang="en-US" sz="1800" b="1" i="1" smtClean="0">
                        <a:solidFill>
                          <a:srgbClr val="FFFFFF"/>
                        </a:solidFill>
                        <a:effectLst/>
                        <a:latin typeface="Cambria Math" panose="02040503050406030204" pitchFamily="18" charset="0"/>
                        <a:ea typeface="Cambria Math" panose="02040503050406030204" pitchFamily="18" charset="0"/>
                      </a:rPr>
                      <m:t>𝜸</m:t>
                    </m:r>
                  </m:oMath>
                </a14:m>
                <a:r>
                  <a:rPr lang="en-US" altLang="en-US" sz="1800" b="1" dirty="0" smtClean="0">
                    <a:solidFill>
                      <a:srgbClr val="FFFFFF"/>
                    </a:solidFill>
                    <a:effectLst/>
                    <a:latin typeface="Times New Roman" panose="02020603050405020304" pitchFamily="18" charset="0"/>
                  </a:rPr>
                  <a:t> for </a:t>
                </a:r>
                <a:r>
                  <a:rPr lang="en-US" altLang="en-US" sz="1800" b="1" dirty="0">
                    <a:solidFill>
                      <a:srgbClr val="FFFFFF"/>
                    </a:solidFill>
                    <a:effectLst/>
                    <a:latin typeface="Times New Roman" panose="02020603050405020304" pitchFamily="18" charset="0"/>
                  </a:rPr>
                  <a:t>solar proton spectra from </a:t>
                </a:r>
                <a:r>
                  <a:rPr lang="en-US" altLang="en-US" sz="1800" b="1" dirty="0" smtClean="0">
                    <a:solidFill>
                      <a:srgbClr val="FFFFFF"/>
                    </a:solidFill>
                    <a:effectLst/>
                    <a:latin typeface="Times New Roman" panose="02020603050405020304" pitchFamily="18" charset="0"/>
                  </a:rPr>
                  <a:t>GEANT4 </a:t>
                </a:r>
                <a:r>
                  <a:rPr lang="en-US" altLang="en-US" sz="1800" b="1" dirty="0">
                    <a:solidFill>
                      <a:srgbClr val="FFFFFF"/>
                    </a:solidFill>
                    <a:effectLst/>
                    <a:latin typeface="Times New Roman" panose="02020603050405020304" pitchFamily="18" charset="0"/>
                  </a:rPr>
                  <a:t>simulations of the proton responses of the electron </a:t>
                </a:r>
                <a:r>
                  <a:rPr lang="en-US" altLang="en-US" sz="1800" b="1" dirty="0" smtClean="0">
                    <a:solidFill>
                      <a:srgbClr val="FFFFFF"/>
                    </a:solidFill>
                    <a:effectLst/>
                    <a:latin typeface="Times New Roman" panose="02020603050405020304" pitchFamily="18" charset="0"/>
                  </a:rPr>
                  <a:t>channels.</a:t>
                </a:r>
              </a:p>
              <a:p>
                <a:pPr lvl="0" algn="just">
                  <a:buClr>
                    <a:srgbClr val="FFFF00"/>
                  </a:buClr>
                  <a:buFont typeface="Wingdings" panose="05000000000000000000" pitchFamily="2" charset="2"/>
                  <a:buChar char="q"/>
                </a:pPr>
                <a:r>
                  <a:rPr lang="en-US" altLang="en-US" sz="1800" b="1" dirty="0" smtClean="0">
                    <a:solidFill>
                      <a:srgbClr val="FFFF00"/>
                    </a:solidFill>
                    <a:effectLst/>
                    <a:latin typeface="Times New Roman" panose="02020603050405020304" pitchFamily="18" charset="0"/>
                  </a:rPr>
                  <a:t>The </a:t>
                </a:r>
                <a:r>
                  <a:rPr lang="en-US" altLang="en-US" sz="1800" b="1" dirty="0">
                    <a:solidFill>
                      <a:srgbClr val="FFFF00"/>
                    </a:solidFill>
                    <a:effectLst/>
                    <a:latin typeface="Times New Roman" panose="02020603050405020304" pitchFamily="18" charset="0"/>
                  </a:rPr>
                  <a:t>baseline algorithm i</a:t>
                </a:r>
                <a:r>
                  <a:rPr lang="en-US" altLang="en-US" sz="1800" b="1" dirty="0" smtClean="0">
                    <a:solidFill>
                      <a:srgbClr val="FFFF00"/>
                    </a:solidFill>
                    <a:effectLst/>
                    <a:latin typeface="Times New Roman" panose="02020603050405020304" pitchFamily="18" charset="0"/>
                  </a:rPr>
                  <a:t>s </a:t>
                </a:r>
                <a:r>
                  <a:rPr lang="en-US" altLang="en-US" sz="1800" b="1" dirty="0">
                    <a:solidFill>
                      <a:srgbClr val="FFFF00"/>
                    </a:solidFill>
                    <a:effectLst/>
                    <a:latin typeface="Times New Roman" panose="02020603050405020304" pitchFamily="18" charset="0"/>
                  </a:rPr>
                  <a:t>inadequate to correct for the observed slowly-varying background due presumably to </a:t>
                </a:r>
                <a:r>
                  <a:rPr lang="en-US" altLang="en-US" sz="1800" b="1" dirty="0" smtClean="0">
                    <a:solidFill>
                      <a:srgbClr val="FFFF00"/>
                    </a:solidFill>
                    <a:effectLst/>
                    <a:latin typeface="Times New Roman" panose="02020603050405020304" pitchFamily="18" charset="0"/>
                  </a:rPr>
                  <a:t>Galactic </a:t>
                </a:r>
                <a:r>
                  <a:rPr lang="en-US" altLang="en-US" sz="1800" b="1" dirty="0">
                    <a:solidFill>
                      <a:srgbClr val="FFFF00"/>
                    </a:solidFill>
                    <a:effectLst/>
                    <a:latin typeface="Times New Roman" panose="02020603050405020304" pitchFamily="18" charset="0"/>
                  </a:rPr>
                  <a:t>C</a:t>
                </a:r>
                <a:r>
                  <a:rPr lang="en-US" altLang="en-US" sz="1800" b="1" dirty="0" smtClean="0">
                    <a:solidFill>
                      <a:srgbClr val="FFFF00"/>
                    </a:solidFill>
                    <a:effectLst/>
                    <a:latin typeface="Times New Roman" panose="02020603050405020304" pitchFamily="18" charset="0"/>
                  </a:rPr>
                  <a:t>osmic </a:t>
                </a:r>
                <a:r>
                  <a:rPr lang="en-US" altLang="en-US" sz="1800" b="1" dirty="0">
                    <a:solidFill>
                      <a:srgbClr val="FFFF00"/>
                    </a:solidFill>
                    <a:effectLst/>
                    <a:latin typeface="Times New Roman" panose="02020603050405020304" pitchFamily="18" charset="0"/>
                  </a:rPr>
                  <a:t>R</a:t>
                </a:r>
                <a:r>
                  <a:rPr lang="en-US" altLang="en-US" sz="1800" b="1" dirty="0" smtClean="0">
                    <a:solidFill>
                      <a:srgbClr val="FFFF00"/>
                    </a:solidFill>
                    <a:effectLst/>
                    <a:latin typeface="Times New Roman" panose="02020603050405020304" pitchFamily="18" charset="0"/>
                  </a:rPr>
                  <a:t>ay </a:t>
                </a:r>
                <a:r>
                  <a:rPr lang="en-US" altLang="en-US" sz="1800" b="1" dirty="0">
                    <a:solidFill>
                      <a:srgbClr val="FFFF00"/>
                    </a:solidFill>
                    <a:effectLst/>
                    <a:latin typeface="Times New Roman" panose="02020603050405020304" pitchFamily="18" charset="0"/>
                  </a:rPr>
                  <a:t>(GCR) </a:t>
                </a:r>
                <a:r>
                  <a:rPr lang="en-US" altLang="en-US" sz="1800" b="1" dirty="0" smtClean="0">
                    <a:solidFill>
                      <a:srgbClr val="FFFF00"/>
                    </a:solidFill>
                    <a:effectLst/>
                    <a:latin typeface="Times New Roman" panose="02020603050405020304" pitchFamily="18" charset="0"/>
                  </a:rPr>
                  <a:t>protons.</a:t>
                </a:r>
                <a:endParaRPr kumimoji="0" lang="en-US" altLang="en-US" sz="1800" b="1" i="0" u="none" strike="noStrike" kern="1200" cap="none" spc="0" normalizeH="0" baseline="0" noProof="0" dirty="0" smtClean="0">
                  <a:ln>
                    <a:noFill/>
                  </a:ln>
                  <a:solidFill>
                    <a:srgbClr val="FFFF00"/>
                  </a:solidFill>
                  <a:effectLst/>
                  <a:uLnTx/>
                  <a:uFillTx/>
                  <a:latin typeface="Times New Roman" panose="02020603050405020304" pitchFamily="18" charset="0"/>
                </a:endParaRPr>
              </a:p>
            </p:txBody>
          </p:sp>
        </mc:Choice>
        <mc:Fallback xmlns="">
          <p:sp>
            <p:nvSpPr>
              <p:cNvPr id="12" name="Rectangle 6"/>
              <p:cNvSpPr txBox="1">
                <a:spLocks noRot="1" noChangeAspect="1" noMove="1" noResize="1" noEditPoints="1" noAdjustHandles="1" noChangeArrowheads="1" noChangeShapeType="1" noTextEdit="1"/>
              </p:cNvSpPr>
              <p:nvPr/>
            </p:nvSpPr>
            <p:spPr bwMode="auto">
              <a:xfrm>
                <a:off x="128588" y="1603343"/>
                <a:ext cx="8886825" cy="4568857"/>
              </a:xfrm>
              <a:prstGeom prst="rect">
                <a:avLst/>
              </a:prstGeom>
              <a:blipFill rotWithShape="0">
                <a:blip r:embed="rId7"/>
                <a:stretch>
                  <a:fillRect l="-686" t="-667" r="-754" b="-24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 name="TextBox 3"/>
          <p:cNvSpPr txBox="1"/>
          <p:nvPr/>
        </p:nvSpPr>
        <p:spPr>
          <a:xfrm>
            <a:off x="1828800" y="152400"/>
            <a:ext cx="5410200" cy="892552"/>
          </a:xfrm>
          <a:prstGeom prst="rect">
            <a:avLst/>
          </a:prstGeom>
          <a:noFill/>
        </p:spPr>
        <p:txBody>
          <a:bodyPr wrap="square" rtlCol="0">
            <a:spAutoFit/>
          </a:bodyPr>
          <a:lstStyle/>
          <a:p>
            <a:pPr algn="ctr"/>
            <a:r>
              <a:rPr lang="en-US" sz="2600" b="1" dirty="0" smtClean="0">
                <a:solidFill>
                  <a:srgbClr val="FFFF00"/>
                </a:solidFill>
                <a:latin typeface="Times New Roman" panose="02020603050405020304" pitchFamily="18" charset="0"/>
                <a:cs typeface="Times New Roman" panose="02020603050405020304" pitchFamily="18" charset="0"/>
              </a:rPr>
              <a:t>PLPT-SEI-006</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smtClean="0">
                <a:solidFill>
                  <a:srgbClr val="FFFF00"/>
                </a:solidFill>
                <a:latin typeface="Times New Roman" panose="02020603050405020304" pitchFamily="18" charset="0"/>
                <a:cs typeface="Times New Roman" panose="02020603050405020304" pitchFamily="18" charset="0"/>
              </a:rPr>
              <a:t>Backgrounds Trending: Introduction</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615ADB79-25D6-47C0-AB51-22A13A0BBB50}" type="slidenum">
              <a:rPr lang="en-US" altLang="en-US" smtClean="0"/>
              <a:pPr/>
              <a:t>47</a:t>
            </a:fld>
            <a:endParaRPr lang="en-US" altLang="en-US" dirty="0"/>
          </a:p>
        </p:txBody>
      </p:sp>
      <p:sp>
        <p:nvSpPr>
          <p:cNvPr id="8"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10" name="Rounded Rectangle 9"/>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99873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278246" y="1371600"/>
            <a:ext cx="858750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buClrTx/>
              <a:buFontTx/>
            </a:pPr>
            <a:r>
              <a:rPr lang="en-US" altLang="en-US" sz="2400" b="1" dirty="0" smtClean="0">
                <a:solidFill>
                  <a:srgbClr val="FF9900"/>
                </a:solidFill>
                <a:effectLst/>
                <a:latin typeface="Times New Roman" panose="02020603050405020304" pitchFamily="18" charset="0"/>
              </a:rPr>
              <a:t>G19 MPS-HI E9-E11 Revised Background Removal (ADR1517)</a:t>
            </a:r>
          </a:p>
        </p:txBody>
      </p:sp>
      <mc:AlternateContent xmlns:mc="http://schemas.openxmlformats.org/markup-compatibility/2006" xmlns:a14="http://schemas.microsoft.com/office/drawing/2010/main">
        <mc:Choice Requires="a14">
          <p:sp>
            <p:nvSpPr>
              <p:cNvPr id="3" name="Rectangle 2"/>
              <p:cNvSpPr/>
              <p:nvPr/>
            </p:nvSpPr>
            <p:spPr>
              <a:xfrm>
                <a:off x="147781" y="1981200"/>
                <a:ext cx="8820727" cy="4016164"/>
              </a:xfrm>
              <a:prstGeom prst="rect">
                <a:avLst/>
              </a:prstGeom>
            </p:spPr>
            <p:txBody>
              <a:bodyPr wrap="square">
                <a:spAutoFit/>
              </a:bodyPr>
              <a:lstStyle/>
              <a:p>
                <a:pPr algn="just"/>
                <a:r>
                  <a:rPr lang="en-US" altLang="en-US" b="1" dirty="0">
                    <a:solidFill>
                      <a:srgbClr val="FFFFFF"/>
                    </a:solidFill>
                    <a:latin typeface="Times New Roman" panose="02020603050405020304" pitchFamily="18" charset="0"/>
                  </a:rPr>
                  <a:t>T</a:t>
                </a:r>
                <a:r>
                  <a:rPr lang="en-US" altLang="en-US" b="1" dirty="0" smtClean="0">
                    <a:solidFill>
                      <a:srgbClr val="FFFFFF"/>
                    </a:solidFill>
                    <a:latin typeface="Times New Roman" panose="02020603050405020304" pitchFamily="18" charset="0"/>
                  </a:rPr>
                  <a:t>he background removal coefficients were corrected so as to better account for the GCR proton contamination (J. Rodriguez/A. Boudouridis). This involves a number of observations and assumptions (demonstrated for MPS-HI E11):</a:t>
                </a:r>
              </a:p>
              <a:p>
                <a:pPr marL="342900" indent="-342900" algn="just">
                  <a:spcBef>
                    <a:spcPts val="600"/>
                  </a:spcBef>
                  <a:spcAft>
                    <a:spcPts val="600"/>
                  </a:spcAft>
                  <a:buClr>
                    <a:srgbClr val="FFFF00"/>
                  </a:buClr>
                  <a:buFont typeface="Wingdings" panose="05000000000000000000" pitchFamily="2" charset="2"/>
                  <a:buChar char="q"/>
                </a:pPr>
                <a:r>
                  <a:rPr lang="en-US" altLang="en-US" b="1" dirty="0" smtClean="0">
                    <a:solidFill>
                      <a:srgbClr val="FFFFFF"/>
                    </a:solidFill>
                    <a:latin typeface="Times New Roman" panose="02020603050405020304" pitchFamily="18" charset="0"/>
                  </a:rPr>
                  <a:t>The first assumption is that the MPS-HI backgrounds are due to the GCRs.</a:t>
                </a:r>
              </a:p>
              <a:p>
                <a:pPr marL="342900" indent="-342900" algn="just">
                  <a:spcBef>
                    <a:spcPts val="600"/>
                  </a:spcBef>
                  <a:spcAft>
                    <a:spcPts val="600"/>
                  </a:spcAft>
                  <a:buClr>
                    <a:srgbClr val="FFFF00"/>
                  </a:buClr>
                  <a:buFont typeface="Wingdings" panose="05000000000000000000" pitchFamily="2" charset="2"/>
                  <a:buChar char="q"/>
                </a:pPr>
                <a:r>
                  <a:rPr lang="en-US" altLang="en-US" b="1" dirty="0" smtClean="0">
                    <a:solidFill>
                      <a:srgbClr val="FFFF00"/>
                    </a:solidFill>
                    <a:latin typeface="Times New Roman" panose="02020603050405020304" pitchFamily="18" charset="0"/>
                  </a:rPr>
                  <a:t>SGPS P11 is the best single measure of GCR fluxes, </a:t>
                </a:r>
                <a:r>
                  <a:rPr lang="en-US" altLang="en-US" b="1" dirty="0">
                    <a:solidFill>
                      <a:srgbClr val="FFFF00"/>
                    </a:solidFill>
                    <a:latin typeface="Times New Roman" panose="02020603050405020304" pitchFamily="18" charset="0"/>
                  </a:rPr>
                  <a:t>and therefore is used exclusively for the background correction, </a:t>
                </a:r>
                <a14:m>
                  <m:oMath xmlns:m="http://schemas.openxmlformats.org/officeDocument/2006/math">
                    <m:r>
                      <a:rPr lang="en-US" altLang="en-US" b="1" i="1">
                        <a:solidFill>
                          <a:srgbClr val="FFFF00"/>
                        </a:solidFill>
                        <a:latin typeface="Cambria Math" panose="02040503050406030204" pitchFamily="18" charset="0"/>
                        <a:ea typeface="Cambria Math" panose="02040503050406030204" pitchFamily="18" charset="0"/>
                      </a:rPr>
                      <m:t>𝜶</m:t>
                    </m:r>
                    <m:r>
                      <a:rPr lang="en-US" altLang="en-US" b="1" i="1">
                        <a:solidFill>
                          <a:srgbClr val="FFFF00"/>
                        </a:solidFill>
                        <a:latin typeface="Cambria Math" panose="02040503050406030204" pitchFamily="18" charset="0"/>
                        <a:ea typeface="Cambria Math" panose="02040503050406030204" pitchFamily="18" charset="0"/>
                      </a:rPr>
                      <m:t>=</m:t>
                    </m:r>
                    <m:r>
                      <a:rPr lang="en-US" altLang="en-US" b="1" i="1">
                        <a:solidFill>
                          <a:srgbClr val="FFFF00"/>
                        </a:solidFill>
                        <a:latin typeface="Cambria Math" panose="02040503050406030204" pitchFamily="18" charset="0"/>
                        <a:ea typeface="Cambria Math" panose="02040503050406030204" pitchFamily="18" charset="0"/>
                      </a:rPr>
                      <m:t>𝟎</m:t>
                    </m:r>
                  </m:oMath>
                </a14:m>
                <a:r>
                  <a:rPr lang="en-US" altLang="en-US" b="1" dirty="0">
                    <a:solidFill>
                      <a:srgbClr val="FFFF00"/>
                    </a:solidFill>
                    <a:latin typeface="Times New Roman" panose="02020603050405020304" pitchFamily="18" charset="0"/>
                  </a:rPr>
                  <a:t>, </a:t>
                </a:r>
                <a14:m>
                  <m:oMath xmlns:m="http://schemas.openxmlformats.org/officeDocument/2006/math">
                    <m:r>
                      <a:rPr lang="en-US" altLang="en-US" b="1" i="1">
                        <a:solidFill>
                          <a:srgbClr val="FFFF00"/>
                        </a:solidFill>
                        <a:latin typeface="Cambria Math" panose="02040503050406030204" pitchFamily="18" charset="0"/>
                        <a:ea typeface="Cambria Math" panose="02040503050406030204" pitchFamily="18" charset="0"/>
                      </a:rPr>
                      <m:t>𝜷</m:t>
                    </m:r>
                    <m:r>
                      <a:rPr lang="en-US" altLang="en-US" b="1" i="1">
                        <a:solidFill>
                          <a:srgbClr val="FFFF00"/>
                        </a:solidFill>
                        <a:latin typeface="Cambria Math" panose="02040503050406030204" pitchFamily="18" charset="0"/>
                        <a:ea typeface="Cambria Math" panose="02040503050406030204" pitchFamily="18" charset="0"/>
                      </a:rPr>
                      <m:t>=</m:t>
                    </m:r>
                    <m:r>
                      <a:rPr lang="en-US" altLang="en-US" b="1" i="1">
                        <a:solidFill>
                          <a:srgbClr val="FFFF00"/>
                        </a:solidFill>
                        <a:latin typeface="Cambria Math" panose="02040503050406030204" pitchFamily="18" charset="0"/>
                        <a:ea typeface="Cambria Math" panose="02040503050406030204" pitchFamily="18" charset="0"/>
                      </a:rPr>
                      <m:t>𝟎</m:t>
                    </m:r>
                  </m:oMath>
                </a14:m>
                <a:r>
                  <a:rPr lang="en-US" altLang="en-US" b="1" dirty="0">
                    <a:solidFill>
                      <a:srgbClr val="FFFF00"/>
                    </a:solidFill>
                    <a:latin typeface="Times New Roman" panose="02020603050405020304" pitchFamily="18" charset="0"/>
                  </a:rPr>
                  <a:t>, </a:t>
                </a:r>
                <a14:m>
                  <m:oMath xmlns:m="http://schemas.openxmlformats.org/officeDocument/2006/math">
                    <m:sSubSup>
                      <m:sSubSupPr>
                        <m:ctrlPr>
                          <a:rPr lang="en-US" altLang="en-US" b="1" i="1">
                            <a:solidFill>
                              <a:srgbClr val="FFFF00"/>
                            </a:solidFill>
                            <a:latin typeface="Cambria Math" panose="02040503050406030204" pitchFamily="18" charset="0"/>
                          </a:rPr>
                        </m:ctrlPr>
                      </m:sSubSupPr>
                      <m:e>
                        <m:r>
                          <a:rPr lang="en-US" altLang="en-US" b="1" i="1">
                            <a:solidFill>
                              <a:srgbClr val="FFFF00"/>
                            </a:solidFill>
                            <a:latin typeface="Cambria Math" panose="02040503050406030204" pitchFamily="18" charset="0"/>
                          </a:rPr>
                          <m:t>𝑪</m:t>
                        </m:r>
                      </m:e>
                      <m:sub>
                        <m:r>
                          <a:rPr lang="en-US" altLang="en-US" b="1" i="1">
                            <a:solidFill>
                              <a:srgbClr val="FFFF00"/>
                            </a:solidFill>
                            <a:latin typeface="Cambria Math" panose="02040503050406030204" pitchFamily="18" charset="0"/>
                          </a:rPr>
                          <m:t>𝑬𝑳𝑬</m:t>
                        </m:r>
                      </m:sub>
                      <m:sup>
                        <m:r>
                          <a:rPr lang="en-US" altLang="en-US" b="1" i="1">
                            <a:solidFill>
                              <a:srgbClr val="FFFF00"/>
                            </a:solidFill>
                            <a:latin typeface="Cambria Math" panose="02040503050406030204" pitchFamily="18" charset="0"/>
                          </a:rPr>
                          <m:t>𝒐𝒃𝒄</m:t>
                        </m:r>
                      </m:sup>
                    </m:sSubSup>
                    <m:d>
                      <m:dPr>
                        <m:ctrlPr>
                          <a:rPr lang="en-US" altLang="en-US" b="1" i="1">
                            <a:solidFill>
                              <a:srgbClr val="FFFF00"/>
                            </a:solidFill>
                            <a:latin typeface="Cambria Math" panose="02040503050406030204" pitchFamily="18" charset="0"/>
                          </a:rPr>
                        </m:ctrlPr>
                      </m:dPr>
                      <m:e>
                        <m:r>
                          <a:rPr lang="en-US" altLang="en-US" b="1" i="1">
                            <a:solidFill>
                              <a:srgbClr val="FFFF00"/>
                            </a:solidFill>
                            <a:latin typeface="Cambria Math" panose="02040503050406030204" pitchFamily="18" charset="0"/>
                          </a:rPr>
                          <m:t>𝒊</m:t>
                        </m:r>
                        <m:r>
                          <a:rPr lang="en-US" altLang="en-US" b="1" i="1">
                            <a:solidFill>
                              <a:srgbClr val="FFFF00"/>
                            </a:solidFill>
                            <a:latin typeface="Cambria Math" panose="02040503050406030204" pitchFamily="18" charset="0"/>
                          </a:rPr>
                          <m:t>,</m:t>
                        </m:r>
                        <m:r>
                          <a:rPr lang="en-US" altLang="en-US" b="1" i="1">
                            <a:solidFill>
                              <a:srgbClr val="FFFF00"/>
                            </a:solidFill>
                            <a:latin typeface="Cambria Math" panose="02040503050406030204" pitchFamily="18" charset="0"/>
                          </a:rPr>
                          <m:t>𝑬</m:t>
                        </m:r>
                        <m:r>
                          <a:rPr lang="en-US" altLang="en-US" b="1" i="1">
                            <a:solidFill>
                              <a:srgbClr val="FFFF00"/>
                            </a:solidFill>
                            <a:latin typeface="Cambria Math" panose="02040503050406030204" pitchFamily="18" charset="0"/>
                          </a:rPr>
                          <m:t>𝟏𝟏</m:t>
                        </m:r>
                      </m:e>
                    </m:d>
                    <m:r>
                      <a:rPr lang="en-US" altLang="en-US" b="1" i="1">
                        <a:solidFill>
                          <a:srgbClr val="FFFF00"/>
                        </a:solidFill>
                        <a:latin typeface="Cambria Math" panose="02040503050406030204" pitchFamily="18" charset="0"/>
                      </a:rPr>
                      <m:t>=</m:t>
                    </m:r>
                    <m:r>
                      <a:rPr lang="en-US" altLang="en-US" b="1" i="1">
                        <a:solidFill>
                          <a:srgbClr val="FFFF00"/>
                        </a:solidFill>
                        <a:latin typeface="Cambria Math" panose="02040503050406030204" pitchFamily="18" charset="0"/>
                        <a:ea typeface="Cambria Math" panose="02040503050406030204" pitchFamily="18" charset="0"/>
                      </a:rPr>
                      <m:t>𝜸</m:t>
                    </m:r>
                    <m:d>
                      <m:dPr>
                        <m:ctrlPr>
                          <a:rPr lang="en-US" altLang="en-US" b="1" i="1">
                            <a:solidFill>
                              <a:srgbClr val="FFFF00"/>
                            </a:solidFill>
                            <a:latin typeface="Cambria Math" panose="02040503050406030204" pitchFamily="18" charset="0"/>
                          </a:rPr>
                        </m:ctrlPr>
                      </m:dPr>
                      <m:e>
                        <m:r>
                          <a:rPr lang="en-US" altLang="en-US" b="1" i="1">
                            <a:solidFill>
                              <a:srgbClr val="FFFF00"/>
                            </a:solidFill>
                            <a:latin typeface="Cambria Math" panose="02040503050406030204" pitchFamily="18" charset="0"/>
                          </a:rPr>
                          <m:t>𝒊</m:t>
                        </m:r>
                        <m:r>
                          <a:rPr lang="en-US" altLang="en-US" b="1" i="1">
                            <a:solidFill>
                              <a:srgbClr val="FFFF00"/>
                            </a:solidFill>
                            <a:latin typeface="Cambria Math" panose="02040503050406030204" pitchFamily="18" charset="0"/>
                          </a:rPr>
                          <m:t>,</m:t>
                        </m:r>
                        <m:r>
                          <a:rPr lang="en-US" altLang="en-US" b="1" i="1">
                            <a:solidFill>
                              <a:srgbClr val="FFFF00"/>
                            </a:solidFill>
                            <a:latin typeface="Cambria Math" panose="02040503050406030204" pitchFamily="18" charset="0"/>
                          </a:rPr>
                          <m:t>𝑬</m:t>
                        </m:r>
                        <m:r>
                          <a:rPr lang="en-US" altLang="en-US" b="1" i="1">
                            <a:solidFill>
                              <a:srgbClr val="FFFF00"/>
                            </a:solidFill>
                            <a:latin typeface="Cambria Math" panose="02040503050406030204" pitchFamily="18" charset="0"/>
                          </a:rPr>
                          <m:t>𝟏𝟏</m:t>
                        </m:r>
                      </m:e>
                    </m:d>
                    <m:sSub>
                      <m:sSubPr>
                        <m:ctrlPr>
                          <a:rPr lang="en-US" altLang="en-US" b="1" i="1">
                            <a:solidFill>
                              <a:srgbClr val="FFFF00"/>
                            </a:solidFill>
                            <a:latin typeface="Cambria Math" panose="02040503050406030204" pitchFamily="18" charset="0"/>
                          </a:rPr>
                        </m:ctrlPr>
                      </m:sSubPr>
                      <m:e>
                        <m:r>
                          <a:rPr lang="en-US" altLang="en-US" b="1" i="1">
                            <a:solidFill>
                              <a:srgbClr val="FFFF00"/>
                            </a:solidFill>
                            <a:latin typeface="Cambria Math" panose="02040503050406030204" pitchFamily="18" charset="0"/>
                          </a:rPr>
                          <m:t>𝑭</m:t>
                        </m:r>
                      </m:e>
                      <m:sub>
                        <m:sSub>
                          <m:sSubPr>
                            <m:ctrlPr>
                              <a:rPr lang="en-US" altLang="en-US" b="1" i="1">
                                <a:solidFill>
                                  <a:srgbClr val="FFFF00"/>
                                </a:solidFill>
                                <a:latin typeface="Cambria Math" panose="02040503050406030204" pitchFamily="18" charset="0"/>
                              </a:rPr>
                            </m:ctrlPr>
                          </m:sSubPr>
                          <m:e>
                            <m:r>
                              <a:rPr lang="en-US" altLang="en-US" b="1" i="1">
                                <a:solidFill>
                                  <a:srgbClr val="FFFF00"/>
                                </a:solidFill>
                                <a:latin typeface="Cambria Math" panose="02040503050406030204" pitchFamily="18" charset="0"/>
                              </a:rPr>
                              <m:t>𝑺𝑮𝑷𝑺</m:t>
                            </m:r>
                            <m:r>
                              <a:rPr lang="en-US" altLang="en-US" b="1" i="1">
                                <a:solidFill>
                                  <a:srgbClr val="FFFF00"/>
                                </a:solidFill>
                                <a:latin typeface="Cambria Math" panose="02040503050406030204" pitchFamily="18" charset="0"/>
                              </a:rPr>
                              <m:t>−</m:t>
                            </m:r>
                            <m:r>
                              <a:rPr lang="en-US" altLang="en-US" b="1" i="1">
                                <a:solidFill>
                                  <a:srgbClr val="FFFF00"/>
                                </a:solidFill>
                                <a:latin typeface="Cambria Math" panose="02040503050406030204" pitchFamily="18" charset="0"/>
                              </a:rPr>
                              <m:t>𝑿</m:t>
                            </m:r>
                          </m:e>
                          <m:sub>
                            <m:r>
                              <a:rPr lang="en-US" altLang="en-US" b="1" i="1">
                                <a:solidFill>
                                  <a:srgbClr val="FFFF00"/>
                                </a:solidFill>
                                <a:latin typeface="Cambria Math" panose="02040503050406030204" pitchFamily="18" charset="0"/>
                              </a:rPr>
                              <m:t>𝑷</m:t>
                            </m:r>
                            <m:r>
                              <a:rPr lang="en-US" altLang="en-US" b="1" i="1">
                                <a:solidFill>
                                  <a:srgbClr val="FFFF00"/>
                                </a:solidFill>
                                <a:latin typeface="Cambria Math" panose="02040503050406030204" pitchFamily="18" charset="0"/>
                              </a:rPr>
                              <m:t>𝟏𝟏</m:t>
                            </m:r>
                          </m:sub>
                        </m:sSub>
                      </m:sub>
                    </m:sSub>
                  </m:oMath>
                </a14:m>
                <a:r>
                  <a:rPr lang="en-US" altLang="en-US" b="1" dirty="0">
                    <a:solidFill>
                      <a:srgbClr val="FFFF00"/>
                    </a:solidFill>
                    <a:latin typeface="Times New Roman" panose="02020603050405020304" pitchFamily="18" charset="0"/>
                  </a:rPr>
                  <a:t>.</a:t>
                </a:r>
              </a:p>
              <a:p>
                <a:pPr marL="342900" indent="-342900" algn="just">
                  <a:spcBef>
                    <a:spcPts val="600"/>
                  </a:spcBef>
                  <a:spcAft>
                    <a:spcPts val="600"/>
                  </a:spcAft>
                  <a:buClr>
                    <a:srgbClr val="FFFF00"/>
                  </a:buClr>
                  <a:buFont typeface="Wingdings" panose="05000000000000000000" pitchFamily="2" charset="2"/>
                  <a:buChar char="q"/>
                </a:pPr>
                <a:r>
                  <a:rPr lang="en-US" altLang="en-US" b="1" dirty="0">
                    <a:solidFill>
                      <a:schemeClr val="bg1"/>
                    </a:solidFill>
                    <a:latin typeface="Times New Roman" panose="02020603050405020304" pitchFamily="18" charset="0"/>
                  </a:rPr>
                  <a:t>The remaining coefficient </a:t>
                </a:r>
                <a14:m>
                  <m:oMath xmlns:m="http://schemas.openxmlformats.org/officeDocument/2006/math">
                    <m:r>
                      <a:rPr lang="en-US" altLang="en-US" b="1" i="1">
                        <a:solidFill>
                          <a:srgbClr val="FFFFFF"/>
                        </a:solidFill>
                        <a:latin typeface="Cambria Math" panose="02040503050406030204" pitchFamily="18" charset="0"/>
                        <a:ea typeface="Cambria Math" panose="02040503050406030204" pitchFamily="18" charset="0"/>
                      </a:rPr>
                      <m:t>𝜸</m:t>
                    </m:r>
                  </m:oMath>
                </a14:m>
                <a:r>
                  <a:rPr lang="en-US" altLang="en-US" b="1" dirty="0">
                    <a:solidFill>
                      <a:schemeClr val="bg1"/>
                    </a:solidFill>
                    <a:latin typeface="Times New Roman" panose="02020603050405020304" pitchFamily="18" charset="0"/>
                  </a:rPr>
                  <a:t> is calculated separately for each </a:t>
                </a:r>
                <a:r>
                  <a:rPr lang="en-US" altLang="en-US" b="1" dirty="0" smtClean="0">
                    <a:solidFill>
                      <a:schemeClr val="bg1"/>
                    </a:solidFill>
                    <a:latin typeface="Times New Roman" panose="02020603050405020304" pitchFamily="18" charset="0"/>
                  </a:rPr>
                  <a:t>telescope.</a:t>
                </a:r>
                <a:endParaRPr lang="en-US" altLang="en-US" b="1" dirty="0">
                  <a:solidFill>
                    <a:schemeClr val="bg1"/>
                  </a:solidFill>
                  <a:latin typeface="Times New Roman" panose="02020603050405020304" pitchFamily="18" charset="0"/>
                </a:endParaRPr>
              </a:p>
              <a:p>
                <a:pPr marL="342900" indent="-342900" algn="just">
                  <a:spcBef>
                    <a:spcPts val="600"/>
                  </a:spcBef>
                  <a:spcAft>
                    <a:spcPts val="1200"/>
                  </a:spcAft>
                  <a:buClr>
                    <a:srgbClr val="FFFF00"/>
                  </a:buClr>
                  <a:buFont typeface="Wingdings" panose="05000000000000000000" pitchFamily="2" charset="2"/>
                  <a:buChar char="q"/>
                </a:pPr>
                <a:r>
                  <a:rPr lang="en-US" altLang="en-US" b="1" dirty="0" smtClean="0">
                    <a:solidFill>
                      <a:srgbClr val="FFFF00"/>
                    </a:solidFill>
                    <a:latin typeface="Times New Roman" panose="02020603050405020304" pitchFamily="18" charset="0"/>
                  </a:rPr>
                  <a:t>Since SGPS-X P11 can track the GCR background well, we can average the SGPS-X P11 fluxes and the background fluxes in E11 due to the GCRs, yielding</a:t>
                </a:r>
              </a:p>
              <a:p>
                <a:pPr algn="just">
                  <a:spcBef>
                    <a:spcPts val="600"/>
                  </a:spcBef>
                  <a:buClr>
                    <a:srgbClr val="FFFF00"/>
                  </a:buClr>
                </a:pPr>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𝜸</m:t>
                      </m:r>
                      <m:d>
                        <m:dPr>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𝒊</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𝑬</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𝟏𝟏</m:t>
                          </m:r>
                        </m:e>
                      </m:d>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f>
                        <m:fPr>
                          <m:type m:val="skw"/>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fPr>
                        <m:num>
                          <m:bar>
                            <m:barPr>
                              <m:pos m:val="top"/>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barPr>
                            <m:e>
                              <m:sSubSup>
                                <m:sSubSupPr>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𝑪</m:t>
                                  </m:r>
                                </m:e>
                                <m:sub>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𝑬𝑳𝑬</m:t>
                                  </m:r>
                                </m:sub>
                                <m:sup>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𝒐𝒃𝒄</m:t>
                                  </m:r>
                                </m:sup>
                              </m:sSubSup>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𝒊</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𝑬</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𝟏𝟏</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e>
                          </m:bar>
                        </m:num>
                        <m:den>
                          <m:bar>
                            <m:barPr>
                              <m:pos m:val="top"/>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barPr>
                            <m:e>
                              <m:sSub>
                                <m:sSubPr>
                                  <m:ctrlPr>
                                    <a:rPr lang="en-US" altLang="en-US" b="1" i="1">
                                      <a:solidFill>
                                        <a:srgbClr val="FFFF00"/>
                                      </a:solidFill>
                                      <a:latin typeface="Cambria Math" panose="02040503050406030204" pitchFamily="18" charset="0"/>
                                    </a:rPr>
                                  </m:ctrlPr>
                                </m:sSubPr>
                                <m:e>
                                  <m:r>
                                    <a:rPr lang="en-US" altLang="en-US" b="1" i="1">
                                      <a:solidFill>
                                        <a:srgbClr val="FFFF00"/>
                                      </a:solidFill>
                                      <a:latin typeface="Cambria Math" panose="02040503050406030204" pitchFamily="18" charset="0"/>
                                    </a:rPr>
                                    <m:t>𝑭</m:t>
                                  </m:r>
                                </m:e>
                                <m:sub>
                                  <m:sSub>
                                    <m:sSubPr>
                                      <m:ctrlPr>
                                        <a:rPr lang="en-US" altLang="en-US" b="1" i="1">
                                          <a:solidFill>
                                            <a:srgbClr val="FFFF00"/>
                                          </a:solidFill>
                                          <a:latin typeface="Cambria Math" panose="02040503050406030204" pitchFamily="18" charset="0"/>
                                        </a:rPr>
                                      </m:ctrlPr>
                                    </m:sSubPr>
                                    <m:e>
                                      <m:r>
                                        <a:rPr lang="en-US" altLang="en-US" b="1" i="1">
                                          <a:solidFill>
                                            <a:srgbClr val="FFFF00"/>
                                          </a:solidFill>
                                          <a:latin typeface="Cambria Math" panose="02040503050406030204" pitchFamily="18" charset="0"/>
                                        </a:rPr>
                                        <m:t>𝑺𝑮𝑷𝑺</m:t>
                                      </m:r>
                                      <m:r>
                                        <a:rPr lang="en-US" altLang="en-US" b="1" i="1">
                                          <a:solidFill>
                                            <a:srgbClr val="FFFF00"/>
                                          </a:solidFill>
                                          <a:latin typeface="Cambria Math" panose="02040503050406030204" pitchFamily="18" charset="0"/>
                                        </a:rPr>
                                        <m:t>−</m:t>
                                      </m:r>
                                      <m:r>
                                        <a:rPr lang="en-US" altLang="en-US" b="1" i="1">
                                          <a:solidFill>
                                            <a:srgbClr val="FFFF00"/>
                                          </a:solidFill>
                                          <a:latin typeface="Cambria Math" panose="02040503050406030204" pitchFamily="18" charset="0"/>
                                        </a:rPr>
                                        <m:t>𝑿</m:t>
                                      </m:r>
                                    </m:e>
                                    <m:sub>
                                      <m:r>
                                        <a:rPr lang="en-US" altLang="en-US" b="1" i="1">
                                          <a:solidFill>
                                            <a:srgbClr val="FFFF00"/>
                                          </a:solidFill>
                                          <a:latin typeface="Cambria Math" panose="02040503050406030204" pitchFamily="18" charset="0"/>
                                        </a:rPr>
                                        <m:t>𝑷</m:t>
                                      </m:r>
                                      <m:r>
                                        <a:rPr lang="en-US" altLang="en-US" b="1" i="1">
                                          <a:solidFill>
                                            <a:srgbClr val="FFFF00"/>
                                          </a:solidFill>
                                          <a:latin typeface="Cambria Math" panose="02040503050406030204" pitchFamily="18" charset="0"/>
                                        </a:rPr>
                                        <m:t>𝟏𝟏</m:t>
                                      </m:r>
                                    </m:sub>
                                  </m:sSub>
                                </m:sub>
                              </m:sSub>
                            </m:e>
                          </m:bar>
                        </m:den>
                      </m:f>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𝑮</m:t>
                          </m:r>
                        </m:e>
                        <m:sub>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𝑷</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𝟏𝟏</m:t>
                          </m:r>
                        </m:sub>
                      </m:sSub>
                      <m:f>
                        <m:fPr>
                          <m:type m:val="skw"/>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fPr>
                        <m:num>
                          <m:bar>
                            <m:barPr>
                              <m:pos m:val="top"/>
                              <m:ctrlP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barPr>
                            <m:e>
                              <m:sSubSup>
                                <m:sSubSupPr>
                                  <m:ctrlP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𝑪</m:t>
                                  </m:r>
                                </m:e>
                                <m:sub>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𝑬𝑳𝑬</m:t>
                                  </m:r>
                                </m:sub>
                                <m:sup>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𝒐𝒃𝒄</m:t>
                                  </m:r>
                                </m:sup>
                              </m:sSubSup>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𝒊</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𝑬</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𝟏𝟏</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e>
                          </m:bar>
                        </m:num>
                        <m:den>
                          <m:bar>
                            <m:barPr>
                              <m:pos m:val="top"/>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barPr>
                            <m:e>
                              <m:sSub>
                                <m:sSubPr>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𝑪</m:t>
                                  </m:r>
                                </m:e>
                                <m:sub>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𝑷</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𝟏𝟏</m:t>
                                  </m:r>
                                </m:sub>
                              </m:sSub>
                            </m:e>
                          </m:bar>
                        </m:den>
                      </m:f>
                    </m:oMath>
                  </m:oMathPara>
                </a14:m>
                <a:endParaRPr lang="en-US"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7781" y="1981200"/>
                <a:ext cx="8820727" cy="4016164"/>
              </a:xfrm>
              <a:prstGeom prst="rect">
                <a:avLst/>
              </a:prstGeom>
              <a:blipFill rotWithShape="0">
                <a:blip r:embed="rId5"/>
                <a:stretch>
                  <a:fillRect l="-553" t="-759" r="-62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615ADB79-25D6-47C0-AB51-22A13A0BBB50}" type="slidenum">
              <a:rPr lang="en-US" altLang="en-US" smtClean="0"/>
              <a:pPr/>
              <a:t>48</a:t>
            </a:fld>
            <a:endParaRPr lang="en-US" altLang="en-US" dirty="0"/>
          </a:p>
        </p:txBody>
      </p:sp>
      <p:sp>
        <p:nvSpPr>
          <p:cNvPr id="7" name="TextBox 6"/>
          <p:cNvSpPr txBox="1"/>
          <p:nvPr/>
        </p:nvSpPr>
        <p:spPr>
          <a:xfrm>
            <a:off x="1828800" y="152400"/>
            <a:ext cx="5410200" cy="892552"/>
          </a:xfrm>
          <a:prstGeom prst="rect">
            <a:avLst/>
          </a:prstGeom>
          <a:noFill/>
        </p:spPr>
        <p:txBody>
          <a:bodyPr wrap="square" rtlCol="0">
            <a:spAutoFit/>
          </a:bodyPr>
          <a:lstStyle/>
          <a:p>
            <a:pPr algn="ctr"/>
            <a:r>
              <a:rPr lang="en-US" sz="2600" b="1" dirty="0" smtClean="0">
                <a:solidFill>
                  <a:srgbClr val="FFFF00"/>
                </a:solidFill>
                <a:latin typeface="Times New Roman" panose="02020603050405020304" pitchFamily="18" charset="0"/>
                <a:cs typeface="Times New Roman" panose="02020603050405020304" pitchFamily="18" charset="0"/>
              </a:rPr>
              <a:t>PLPT-SEI-006</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smtClean="0">
                <a:solidFill>
                  <a:srgbClr val="FFFF00"/>
                </a:solidFill>
                <a:latin typeface="Times New Roman" panose="02020603050405020304" pitchFamily="18" charset="0"/>
                <a:cs typeface="Times New Roman" panose="02020603050405020304" pitchFamily="18" charset="0"/>
              </a:rPr>
              <a:t>Backgrounds Trending: Methodology</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8" name="Footer Placeholder 5"/>
          <p:cNvSpPr txBox="1">
            <a:spLocks/>
          </p:cNvSpPr>
          <p:nvPr/>
        </p:nvSpPr>
        <p:spPr>
          <a:xfrm>
            <a:off x="1287379" y="62484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12" name="Rounded Rectangle 11"/>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4942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8192" y="3305447"/>
            <a:ext cx="5659208" cy="282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5"/>
          <p:cNvSpPr txBox="1">
            <a:spLocks noChangeArrowheads="1"/>
          </p:cNvSpPr>
          <p:nvPr/>
        </p:nvSpPr>
        <p:spPr bwMode="auto">
          <a:xfrm>
            <a:off x="1461155" y="1121539"/>
            <a:ext cx="6221691" cy="47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buClrTx/>
              <a:buFontTx/>
            </a:pPr>
            <a:r>
              <a:rPr lang="en-US" altLang="en-US" sz="2000" b="1" dirty="0" smtClean="0">
                <a:solidFill>
                  <a:srgbClr val="FF9900"/>
                </a:solidFill>
                <a:effectLst/>
                <a:latin typeface="Times New Roman" panose="02020603050405020304" pitchFamily="18" charset="0"/>
              </a:rPr>
              <a:t>Modeling the GCR background</a:t>
            </a:r>
          </a:p>
        </p:txBody>
      </p:sp>
      <mc:AlternateContent xmlns:mc="http://schemas.openxmlformats.org/markup-compatibility/2006" xmlns:a14="http://schemas.microsoft.com/office/drawing/2010/main">
        <mc:Choice Requires="a14">
          <p:sp>
            <p:nvSpPr>
              <p:cNvPr id="3" name="Rectangle 2"/>
              <p:cNvSpPr/>
              <p:nvPr/>
            </p:nvSpPr>
            <p:spPr>
              <a:xfrm>
                <a:off x="76201" y="1509835"/>
                <a:ext cx="8910782" cy="1657377"/>
              </a:xfrm>
              <a:prstGeom prst="rect">
                <a:avLst/>
              </a:prstGeom>
            </p:spPr>
            <p:txBody>
              <a:bodyPr wrap="square">
                <a:spAutoFit/>
              </a:bodyPr>
              <a:lstStyle/>
              <a:p>
                <a:pPr marL="342900" indent="-342900" algn="just">
                  <a:buClr>
                    <a:srgbClr val="FFFF00"/>
                  </a:buClr>
                  <a:buFont typeface="Wingdings" panose="05000000000000000000" pitchFamily="2" charset="2"/>
                  <a:buChar char="v"/>
                </a:pPr>
                <a:r>
                  <a:rPr lang="en-US" altLang="en-US" b="1" dirty="0">
                    <a:solidFill>
                      <a:srgbClr val="FFFFFF"/>
                    </a:solidFill>
                    <a:latin typeface="Times New Roman" panose="02020603050405020304" pitchFamily="18" charset="0"/>
                  </a:rPr>
                  <a:t>Assume that the peak and the part of the PDF below the peak are dominated by the rates due to </a:t>
                </a:r>
                <a:r>
                  <a:rPr lang="en-US" altLang="en-US" b="1" dirty="0" smtClean="0">
                    <a:solidFill>
                      <a:srgbClr val="FFFFFF"/>
                    </a:solidFill>
                    <a:latin typeface="Times New Roman" panose="02020603050405020304" pitchFamily="18" charset="0"/>
                  </a:rPr>
                  <a:t>GCRs, model as Gaussians.</a:t>
                </a:r>
                <a:endParaRPr lang="en-US" altLang="en-US" b="1" dirty="0">
                  <a:solidFill>
                    <a:srgbClr val="FFFFFF"/>
                  </a:solidFill>
                  <a:latin typeface="Times New Roman" panose="02020603050405020304" pitchFamily="18" charset="0"/>
                </a:endParaRPr>
              </a:p>
              <a:p>
                <a:pPr marL="342900" lvl="0" indent="-342900" algn="just">
                  <a:buClr>
                    <a:srgbClr val="FFFF00"/>
                  </a:buClr>
                  <a:buFont typeface="Wingdings" panose="05000000000000000000" pitchFamily="2" charset="2"/>
                  <a:buChar char="v"/>
                </a:pPr>
                <a:r>
                  <a:rPr lang="en-US" altLang="en-US" b="1" dirty="0" smtClean="0">
                    <a:solidFill>
                      <a:srgbClr val="FFFFFF"/>
                    </a:solidFill>
                    <a:latin typeface="Times New Roman" panose="02020603050405020304" pitchFamily="18" charset="0"/>
                  </a:rPr>
                  <a:t>Gaussian PDF: </a:t>
                </a:r>
                <a14:m>
                  <m:oMath xmlns:m="http://schemas.openxmlformats.org/officeDocument/2006/math">
                    <m:r>
                      <a:rPr lang="en-US" altLang="en-US" b="1" i="1" smtClean="0">
                        <a:solidFill>
                          <a:srgbClr val="FFFFFF"/>
                        </a:solidFill>
                        <a:latin typeface="Cambria Math" panose="02040503050406030204" pitchFamily="18" charset="0"/>
                      </a:rPr>
                      <m:t>𝒇</m:t>
                    </m:r>
                    <m:d>
                      <m:dPr>
                        <m:ctrlPr>
                          <a:rPr lang="en-US" altLang="en-US" b="1" i="1" smtClean="0">
                            <a:solidFill>
                              <a:srgbClr val="FFFFFF"/>
                            </a:solidFill>
                            <a:latin typeface="Cambria Math" panose="02040503050406030204" pitchFamily="18" charset="0"/>
                          </a:rPr>
                        </m:ctrlPr>
                      </m:dPr>
                      <m:e>
                        <m:r>
                          <a:rPr lang="en-US" altLang="en-US" b="1" i="1" smtClean="0">
                            <a:solidFill>
                              <a:srgbClr val="FFFFFF"/>
                            </a:solidFill>
                            <a:latin typeface="Cambria Math" panose="02040503050406030204" pitchFamily="18" charset="0"/>
                          </a:rPr>
                          <m:t>𝒙</m:t>
                        </m:r>
                      </m:e>
                    </m:d>
                    <m:r>
                      <a:rPr lang="en-US" altLang="en-US" b="1" i="1" smtClean="0">
                        <a:solidFill>
                          <a:srgbClr val="FFFFFF"/>
                        </a:solidFill>
                        <a:latin typeface="Cambria Math" panose="02040503050406030204" pitchFamily="18" charset="0"/>
                      </a:rPr>
                      <m:t>=</m:t>
                    </m:r>
                    <m:r>
                      <a:rPr lang="en-US" altLang="en-US" b="1" i="1" smtClean="0">
                        <a:solidFill>
                          <a:srgbClr val="FFFFFF"/>
                        </a:solidFill>
                        <a:latin typeface="Cambria Math" panose="02040503050406030204" pitchFamily="18" charset="0"/>
                      </a:rPr>
                      <m:t>𝒂</m:t>
                    </m:r>
                    <m:r>
                      <a:rPr lang="en-US" altLang="en-US" b="1" i="1" smtClean="0">
                        <a:solidFill>
                          <a:srgbClr val="FFFFFF"/>
                        </a:solidFill>
                        <a:latin typeface="Cambria Math" panose="02040503050406030204" pitchFamily="18" charset="0"/>
                      </a:rPr>
                      <m:t> </m:t>
                    </m:r>
                    <m:r>
                      <a:rPr lang="en-US" altLang="en-US" b="1" i="1" smtClean="0">
                        <a:solidFill>
                          <a:srgbClr val="FFFFFF"/>
                        </a:solidFill>
                        <a:latin typeface="Cambria Math" panose="02040503050406030204" pitchFamily="18" charset="0"/>
                      </a:rPr>
                      <m:t>𝒆𝒙𝒑</m:t>
                    </m:r>
                    <m:d>
                      <m:dPr>
                        <m:begChr m:val="["/>
                        <m:endChr m:val="]"/>
                        <m:ctrlPr>
                          <a:rPr lang="en-US" altLang="en-US" b="1" i="1" smtClean="0">
                            <a:solidFill>
                              <a:srgbClr val="FFFFFF"/>
                            </a:solidFill>
                            <a:latin typeface="Cambria Math" panose="02040503050406030204" pitchFamily="18" charset="0"/>
                          </a:rPr>
                        </m:ctrlPr>
                      </m:dPr>
                      <m:e>
                        <m:r>
                          <a:rPr lang="en-US" altLang="en-US" b="1" i="1" smtClean="0">
                            <a:solidFill>
                              <a:srgbClr val="FFFFFF"/>
                            </a:solidFill>
                            <a:latin typeface="Cambria Math" panose="02040503050406030204" pitchFamily="18" charset="0"/>
                          </a:rPr>
                          <m:t>−</m:t>
                        </m:r>
                        <m:f>
                          <m:fPr>
                            <m:ctrlPr>
                              <a:rPr lang="en-US" altLang="en-US" b="1" i="1" smtClean="0">
                                <a:solidFill>
                                  <a:srgbClr val="FFFFFF"/>
                                </a:solidFill>
                                <a:latin typeface="Cambria Math" panose="02040503050406030204" pitchFamily="18" charset="0"/>
                              </a:rPr>
                            </m:ctrlPr>
                          </m:fPr>
                          <m:num>
                            <m:sSup>
                              <m:sSupPr>
                                <m:ctrlPr>
                                  <a:rPr lang="en-US" altLang="en-US" b="1" i="1" smtClean="0">
                                    <a:solidFill>
                                      <a:srgbClr val="FFFFFF"/>
                                    </a:solidFill>
                                    <a:latin typeface="Cambria Math" panose="02040503050406030204" pitchFamily="18" charset="0"/>
                                  </a:rPr>
                                </m:ctrlPr>
                              </m:sSupPr>
                              <m:e>
                                <m:r>
                                  <a:rPr lang="en-US" altLang="en-US" b="1" i="1" smtClean="0">
                                    <a:solidFill>
                                      <a:srgbClr val="FFFFFF"/>
                                    </a:solidFill>
                                    <a:latin typeface="Cambria Math" panose="02040503050406030204" pitchFamily="18" charset="0"/>
                                  </a:rPr>
                                  <m:t>(</m:t>
                                </m:r>
                                <m:r>
                                  <a:rPr lang="en-US" altLang="en-US" b="1" i="1" smtClean="0">
                                    <a:solidFill>
                                      <a:srgbClr val="FFFFFF"/>
                                    </a:solidFill>
                                    <a:latin typeface="Cambria Math" panose="02040503050406030204" pitchFamily="18" charset="0"/>
                                  </a:rPr>
                                  <m:t>𝒙</m:t>
                                </m:r>
                                <m:r>
                                  <a:rPr lang="en-US" altLang="en-US" b="1" i="1" smtClean="0">
                                    <a:solidFill>
                                      <a:srgbClr val="FFFFFF"/>
                                    </a:solidFill>
                                    <a:latin typeface="Cambria Math" panose="02040503050406030204" pitchFamily="18" charset="0"/>
                                  </a:rPr>
                                  <m:t>−</m:t>
                                </m:r>
                                <m:r>
                                  <a:rPr lang="en-US" altLang="en-US" b="1" i="1" smtClean="0">
                                    <a:solidFill>
                                      <a:srgbClr val="FFFFFF"/>
                                    </a:solidFill>
                                    <a:latin typeface="Cambria Math" panose="02040503050406030204" pitchFamily="18" charset="0"/>
                                    <a:ea typeface="Cambria Math" panose="02040503050406030204" pitchFamily="18" charset="0"/>
                                  </a:rPr>
                                  <m:t>𝝁</m:t>
                                </m:r>
                                <m:r>
                                  <a:rPr lang="en-US" altLang="en-US" b="1" i="1" smtClean="0">
                                    <a:solidFill>
                                      <a:srgbClr val="FFFFFF"/>
                                    </a:solidFill>
                                    <a:latin typeface="Cambria Math" panose="02040503050406030204" pitchFamily="18" charset="0"/>
                                    <a:ea typeface="Cambria Math" panose="02040503050406030204" pitchFamily="18" charset="0"/>
                                  </a:rPr>
                                  <m:t>)</m:t>
                                </m:r>
                              </m:e>
                              <m:sup>
                                <m:r>
                                  <a:rPr lang="en-US" altLang="en-US" b="1" i="1" smtClean="0">
                                    <a:solidFill>
                                      <a:srgbClr val="FFFFFF"/>
                                    </a:solidFill>
                                    <a:latin typeface="Cambria Math" panose="02040503050406030204" pitchFamily="18" charset="0"/>
                                  </a:rPr>
                                  <m:t>𝟐</m:t>
                                </m:r>
                              </m:sup>
                            </m:sSup>
                          </m:num>
                          <m:den>
                            <m:r>
                              <a:rPr lang="en-US" altLang="en-US" b="1" i="1" smtClean="0">
                                <a:solidFill>
                                  <a:srgbClr val="FFFFFF"/>
                                </a:solidFill>
                                <a:latin typeface="Cambria Math" panose="02040503050406030204" pitchFamily="18" charset="0"/>
                              </a:rPr>
                              <m:t>𝟐</m:t>
                            </m:r>
                            <m:sSup>
                              <m:sSupPr>
                                <m:ctrlPr>
                                  <a:rPr lang="en-US" altLang="en-US" b="1" i="1" smtClean="0">
                                    <a:solidFill>
                                      <a:srgbClr val="FFFFFF"/>
                                    </a:solidFill>
                                    <a:latin typeface="Cambria Math" panose="02040503050406030204" pitchFamily="18" charset="0"/>
                                  </a:rPr>
                                </m:ctrlPr>
                              </m:sSupPr>
                              <m:e>
                                <m:r>
                                  <a:rPr lang="en-US" altLang="en-US" b="1" i="1" smtClean="0">
                                    <a:solidFill>
                                      <a:srgbClr val="FFFFFF"/>
                                    </a:solidFill>
                                    <a:latin typeface="Cambria Math" panose="02040503050406030204" pitchFamily="18" charset="0"/>
                                    <a:ea typeface="Cambria Math" panose="02040503050406030204" pitchFamily="18" charset="0"/>
                                  </a:rPr>
                                  <m:t>𝝈</m:t>
                                </m:r>
                              </m:e>
                              <m:sup>
                                <m:r>
                                  <a:rPr lang="en-US" altLang="en-US" b="1" i="1" smtClean="0">
                                    <a:solidFill>
                                      <a:srgbClr val="FFFFFF"/>
                                    </a:solidFill>
                                    <a:latin typeface="Cambria Math" panose="02040503050406030204" pitchFamily="18" charset="0"/>
                                  </a:rPr>
                                  <m:t>𝟐</m:t>
                                </m:r>
                              </m:sup>
                            </m:sSup>
                          </m:den>
                        </m:f>
                      </m:e>
                    </m:d>
                  </m:oMath>
                </a14:m>
                <a:endParaRPr lang="en-US" altLang="en-US" b="1" dirty="0" smtClean="0">
                  <a:solidFill>
                    <a:srgbClr val="FFFFFF"/>
                  </a:solidFill>
                  <a:latin typeface="Times New Roman" panose="02020603050405020304" pitchFamily="18" charset="0"/>
                </a:endParaRPr>
              </a:p>
              <a:p>
                <a:pPr marL="342900" lvl="0" indent="-342900" algn="just">
                  <a:buClr>
                    <a:srgbClr val="FFFF00"/>
                  </a:buClr>
                  <a:buFont typeface="Wingdings" panose="05000000000000000000" pitchFamily="2" charset="2"/>
                  <a:buChar char="v"/>
                </a:pPr>
                <a:r>
                  <a:rPr lang="en-US" altLang="en-US" b="1" dirty="0" smtClean="0">
                    <a:solidFill>
                      <a:srgbClr val="FFFFFF"/>
                    </a:solidFill>
                    <a:latin typeface="Times New Roman" panose="02020603050405020304" pitchFamily="18" charset="0"/>
                  </a:rPr>
                  <a:t>Gaussian CDF: </a:t>
                </a:r>
                <a14:m>
                  <m:oMath xmlns:m="http://schemas.openxmlformats.org/officeDocument/2006/math">
                    <m:r>
                      <a:rPr lang="en-US" altLang="en-US" b="1" i="1" smtClean="0">
                        <a:solidFill>
                          <a:srgbClr val="FFFFFF"/>
                        </a:solidFill>
                        <a:latin typeface="Cambria Math" panose="02040503050406030204" pitchFamily="18" charset="0"/>
                      </a:rPr>
                      <m:t>𝑭</m:t>
                    </m:r>
                    <m:d>
                      <m:dPr>
                        <m:ctrlPr>
                          <a:rPr lang="en-US" altLang="en-US" b="1" i="1" smtClean="0">
                            <a:solidFill>
                              <a:srgbClr val="FFFFFF"/>
                            </a:solidFill>
                            <a:latin typeface="Cambria Math" panose="02040503050406030204" pitchFamily="18" charset="0"/>
                          </a:rPr>
                        </m:ctrlPr>
                      </m:dPr>
                      <m:e>
                        <m:r>
                          <a:rPr lang="en-US" altLang="en-US" b="1" i="1" smtClean="0">
                            <a:solidFill>
                              <a:srgbClr val="FFFFFF"/>
                            </a:solidFill>
                            <a:latin typeface="Cambria Math" panose="02040503050406030204" pitchFamily="18" charset="0"/>
                          </a:rPr>
                          <m:t>𝒙</m:t>
                        </m:r>
                      </m:e>
                    </m:d>
                    <m:r>
                      <a:rPr lang="en-US" altLang="en-US" b="1" i="1" smtClean="0">
                        <a:solidFill>
                          <a:srgbClr val="FFFFFF"/>
                        </a:solidFill>
                        <a:latin typeface="Cambria Math" panose="02040503050406030204" pitchFamily="18" charset="0"/>
                      </a:rPr>
                      <m:t>=</m:t>
                    </m:r>
                    <m:r>
                      <a:rPr lang="en-US" altLang="en-US" b="1" i="1" smtClean="0">
                        <a:solidFill>
                          <a:srgbClr val="FFFFFF"/>
                        </a:solidFill>
                        <a:latin typeface="Cambria Math" panose="02040503050406030204" pitchFamily="18" charset="0"/>
                      </a:rPr>
                      <m:t>𝒂</m:t>
                    </m:r>
                    <m:r>
                      <a:rPr lang="en-US" altLang="en-US" b="1" i="1" smtClean="0">
                        <a:solidFill>
                          <a:srgbClr val="FFFFFF"/>
                        </a:solidFill>
                        <a:latin typeface="Cambria Math" panose="02040503050406030204" pitchFamily="18" charset="0"/>
                        <a:ea typeface="Cambria Math" panose="02040503050406030204" pitchFamily="18" charset="0"/>
                      </a:rPr>
                      <m:t>𝝈</m:t>
                    </m:r>
                    <m:rad>
                      <m:radPr>
                        <m:degHide m:val="on"/>
                        <m:ctrlPr>
                          <a:rPr lang="en-US" altLang="en-US" b="1" i="1" smtClean="0">
                            <a:solidFill>
                              <a:srgbClr val="FFFFFF"/>
                            </a:solidFill>
                            <a:latin typeface="Cambria Math" panose="02040503050406030204" pitchFamily="18" charset="0"/>
                            <a:ea typeface="Cambria Math" panose="02040503050406030204" pitchFamily="18" charset="0"/>
                          </a:rPr>
                        </m:ctrlPr>
                      </m:radPr>
                      <m:deg/>
                      <m:e>
                        <m:f>
                          <m:fPr>
                            <m:ctrlPr>
                              <a:rPr lang="en-US" altLang="en-US" b="1" i="1" smtClean="0">
                                <a:solidFill>
                                  <a:srgbClr val="FFFFFF"/>
                                </a:solidFill>
                                <a:latin typeface="Cambria Math" panose="02040503050406030204" pitchFamily="18" charset="0"/>
                                <a:ea typeface="Cambria Math" panose="02040503050406030204" pitchFamily="18" charset="0"/>
                              </a:rPr>
                            </m:ctrlPr>
                          </m:fPr>
                          <m:num>
                            <m:r>
                              <a:rPr lang="en-US" altLang="en-US" b="1" i="1" smtClean="0">
                                <a:solidFill>
                                  <a:srgbClr val="FFFFFF"/>
                                </a:solidFill>
                                <a:latin typeface="Cambria Math" panose="02040503050406030204" pitchFamily="18" charset="0"/>
                                <a:ea typeface="Cambria Math" panose="02040503050406030204" pitchFamily="18" charset="0"/>
                              </a:rPr>
                              <m:t>𝝅</m:t>
                            </m:r>
                          </m:num>
                          <m:den>
                            <m:r>
                              <a:rPr lang="en-US" altLang="en-US" b="1" i="1" smtClean="0">
                                <a:solidFill>
                                  <a:srgbClr val="FFFFFF"/>
                                </a:solidFill>
                                <a:latin typeface="Cambria Math" panose="02040503050406030204" pitchFamily="18" charset="0"/>
                                <a:ea typeface="Cambria Math" panose="02040503050406030204" pitchFamily="18" charset="0"/>
                              </a:rPr>
                              <m:t>𝟐</m:t>
                            </m:r>
                          </m:den>
                        </m:f>
                      </m:e>
                    </m:rad>
                    <m:d>
                      <m:dPr>
                        <m:begChr m:val="["/>
                        <m:endChr m:val="]"/>
                        <m:ctrlPr>
                          <a:rPr lang="en-US" altLang="en-US" b="1" i="1" smtClean="0">
                            <a:solidFill>
                              <a:srgbClr val="FFFFFF"/>
                            </a:solidFill>
                            <a:latin typeface="Cambria Math" panose="02040503050406030204" pitchFamily="18" charset="0"/>
                            <a:ea typeface="Cambria Math" panose="02040503050406030204" pitchFamily="18" charset="0"/>
                          </a:rPr>
                        </m:ctrlPr>
                      </m:dPr>
                      <m:e>
                        <m:r>
                          <a:rPr lang="en-US" altLang="en-US" b="1" i="1" smtClean="0">
                            <a:solidFill>
                              <a:srgbClr val="FFFFFF"/>
                            </a:solidFill>
                            <a:latin typeface="Cambria Math" panose="02040503050406030204" pitchFamily="18" charset="0"/>
                            <a:ea typeface="Cambria Math" panose="02040503050406030204" pitchFamily="18" charset="0"/>
                          </a:rPr>
                          <m:t>𝟏</m:t>
                        </m:r>
                        <m:r>
                          <a:rPr lang="en-US" altLang="en-US" b="1" i="1" smtClean="0">
                            <a:solidFill>
                              <a:srgbClr val="FFFFFF"/>
                            </a:solidFill>
                            <a:latin typeface="Cambria Math" panose="02040503050406030204" pitchFamily="18" charset="0"/>
                            <a:ea typeface="Cambria Math" panose="02040503050406030204" pitchFamily="18" charset="0"/>
                          </a:rPr>
                          <m:t>+</m:t>
                        </m:r>
                        <m:r>
                          <a:rPr lang="en-US" altLang="en-US" b="1" i="1" smtClean="0">
                            <a:solidFill>
                              <a:srgbClr val="FFFFFF"/>
                            </a:solidFill>
                            <a:latin typeface="Cambria Math" panose="02040503050406030204" pitchFamily="18" charset="0"/>
                            <a:ea typeface="Cambria Math" panose="02040503050406030204" pitchFamily="18" charset="0"/>
                          </a:rPr>
                          <m:t>𝒆𝒓𝒇</m:t>
                        </m:r>
                        <m:d>
                          <m:dPr>
                            <m:ctrlPr>
                              <a:rPr lang="en-US" altLang="en-US" b="1" i="1" smtClean="0">
                                <a:solidFill>
                                  <a:srgbClr val="FFFFFF"/>
                                </a:solidFill>
                                <a:latin typeface="Cambria Math" panose="02040503050406030204" pitchFamily="18" charset="0"/>
                                <a:ea typeface="Cambria Math" panose="02040503050406030204" pitchFamily="18" charset="0"/>
                              </a:rPr>
                            </m:ctrlPr>
                          </m:dPr>
                          <m:e>
                            <m:f>
                              <m:fPr>
                                <m:ctrlPr>
                                  <a:rPr lang="en-US" altLang="en-US" b="1" i="1" smtClean="0">
                                    <a:solidFill>
                                      <a:srgbClr val="FFFFFF"/>
                                    </a:solidFill>
                                    <a:latin typeface="Cambria Math" panose="02040503050406030204" pitchFamily="18" charset="0"/>
                                    <a:ea typeface="Cambria Math" panose="02040503050406030204" pitchFamily="18" charset="0"/>
                                  </a:rPr>
                                </m:ctrlPr>
                              </m:fPr>
                              <m:num>
                                <m:r>
                                  <a:rPr lang="en-US" altLang="en-US" b="1" i="1" smtClean="0">
                                    <a:solidFill>
                                      <a:srgbClr val="FFFFFF"/>
                                    </a:solidFill>
                                    <a:latin typeface="Cambria Math" panose="02040503050406030204" pitchFamily="18" charset="0"/>
                                    <a:ea typeface="Cambria Math" panose="02040503050406030204" pitchFamily="18" charset="0"/>
                                  </a:rPr>
                                  <m:t>𝒙</m:t>
                                </m:r>
                                <m:r>
                                  <a:rPr lang="en-US" altLang="en-US" b="1" i="1" smtClean="0">
                                    <a:solidFill>
                                      <a:srgbClr val="FFFFFF"/>
                                    </a:solidFill>
                                    <a:latin typeface="Cambria Math" panose="02040503050406030204" pitchFamily="18" charset="0"/>
                                    <a:ea typeface="Cambria Math" panose="02040503050406030204" pitchFamily="18" charset="0"/>
                                  </a:rPr>
                                  <m:t>−</m:t>
                                </m:r>
                                <m:r>
                                  <a:rPr lang="en-US" altLang="en-US" b="1" i="1" smtClean="0">
                                    <a:solidFill>
                                      <a:srgbClr val="FFFFFF"/>
                                    </a:solidFill>
                                    <a:latin typeface="Cambria Math" panose="02040503050406030204" pitchFamily="18" charset="0"/>
                                    <a:ea typeface="Cambria Math" panose="02040503050406030204" pitchFamily="18" charset="0"/>
                                  </a:rPr>
                                  <m:t>𝝁</m:t>
                                </m:r>
                              </m:num>
                              <m:den>
                                <m:r>
                                  <a:rPr lang="en-US" altLang="en-US" b="1" i="1" smtClean="0">
                                    <a:solidFill>
                                      <a:srgbClr val="FFFFFF"/>
                                    </a:solidFill>
                                    <a:latin typeface="Cambria Math" panose="02040503050406030204" pitchFamily="18" charset="0"/>
                                    <a:ea typeface="Cambria Math" panose="02040503050406030204" pitchFamily="18" charset="0"/>
                                  </a:rPr>
                                  <m:t>𝝈</m:t>
                                </m:r>
                                <m:rad>
                                  <m:radPr>
                                    <m:degHide m:val="on"/>
                                    <m:ctrlPr>
                                      <a:rPr lang="en-US" altLang="en-US" b="1" i="1" smtClean="0">
                                        <a:solidFill>
                                          <a:srgbClr val="FFFFFF"/>
                                        </a:solidFill>
                                        <a:latin typeface="Cambria Math" panose="02040503050406030204" pitchFamily="18" charset="0"/>
                                        <a:ea typeface="Cambria Math" panose="02040503050406030204" pitchFamily="18" charset="0"/>
                                      </a:rPr>
                                    </m:ctrlPr>
                                  </m:radPr>
                                  <m:deg/>
                                  <m:e>
                                    <m:r>
                                      <a:rPr lang="en-US" altLang="en-US" b="1" i="1" smtClean="0">
                                        <a:solidFill>
                                          <a:srgbClr val="FFFFFF"/>
                                        </a:solidFill>
                                        <a:latin typeface="Cambria Math" panose="02040503050406030204" pitchFamily="18" charset="0"/>
                                        <a:ea typeface="Cambria Math" panose="02040503050406030204" pitchFamily="18" charset="0"/>
                                      </a:rPr>
                                      <m:t>𝟐</m:t>
                                    </m:r>
                                  </m:e>
                                </m:rad>
                              </m:den>
                            </m:f>
                          </m:e>
                        </m:d>
                      </m:e>
                    </m:d>
                  </m:oMath>
                </a14:m>
                <a:endParaRPr lang="en-US" altLang="en-US" b="1" dirty="0" smtClean="0">
                  <a:solidFill>
                    <a:srgbClr val="FFFFFF"/>
                  </a:solidFill>
                  <a:latin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6201" y="1509835"/>
                <a:ext cx="8910782" cy="1657377"/>
              </a:xfrm>
              <a:prstGeom prst="rect">
                <a:avLst/>
              </a:prstGeom>
              <a:blipFill rotWithShape="0">
                <a:blip r:embed="rId7"/>
                <a:stretch>
                  <a:fillRect l="-479" t="-2206" r="-6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860559" y="1967035"/>
                <a:ext cx="3184206" cy="4004366"/>
              </a:xfrm>
              <a:prstGeom prst="rect">
                <a:avLst/>
              </a:prstGeom>
            </p:spPr>
            <p:txBody>
              <a:bodyPr wrap="square">
                <a:spAutoFit/>
              </a:bodyPr>
              <a:lstStyle/>
              <a:p>
                <a:pPr marL="342900" lvl="0" indent="-342900">
                  <a:spcAft>
                    <a:spcPts val="600"/>
                  </a:spcAft>
                  <a:buClr>
                    <a:srgbClr val="FFFF00"/>
                  </a:buClr>
                  <a:buFont typeface="Wingdings" panose="05000000000000000000" pitchFamily="2" charset="2"/>
                  <a:buChar char="v"/>
                </a:pPr>
                <a:r>
                  <a:rPr lang="en-US" altLang="en-US" b="1" dirty="0">
                    <a:solidFill>
                      <a:srgbClr val="FFFFFF"/>
                    </a:solidFill>
                    <a:latin typeface="Times New Roman" panose="02020603050405020304" pitchFamily="18" charset="0"/>
                  </a:rPr>
                  <a:t>Conduct the analysis using 5-min averages </a:t>
                </a:r>
                <a:r>
                  <a:rPr lang="en-US" altLang="en-US" b="1" dirty="0" smtClean="0">
                    <a:solidFill>
                      <a:srgbClr val="FFFFFF"/>
                    </a:solidFill>
                    <a:latin typeface="Times New Roman" panose="02020603050405020304" pitchFamily="18" charset="0"/>
                  </a:rPr>
                  <a:t>for </a:t>
                </a:r>
                <a:r>
                  <a:rPr lang="en-US" altLang="en-US" b="1" dirty="0" smtClean="0">
                    <a:solidFill>
                      <a:srgbClr val="FFFF00"/>
                    </a:solidFill>
                    <a:latin typeface="Times New Roman" panose="02020603050405020304" pitchFamily="18" charset="0"/>
                  </a:rPr>
                  <a:t>09/01/2024-10/31/2024</a:t>
                </a:r>
                <a:r>
                  <a:rPr lang="en-US" altLang="en-US" b="1" dirty="0" smtClean="0">
                    <a:solidFill>
                      <a:srgbClr val="FFFFFF"/>
                    </a:solidFill>
                    <a:latin typeface="Times New Roman" panose="02020603050405020304" pitchFamily="18" charset="0"/>
                  </a:rPr>
                  <a:t>.</a:t>
                </a:r>
              </a:p>
              <a:p>
                <a:pPr marL="342900" lvl="0" indent="-342900">
                  <a:spcAft>
                    <a:spcPts val="600"/>
                  </a:spcAft>
                  <a:buClr>
                    <a:srgbClr val="FFFF00"/>
                  </a:buClr>
                  <a:buFont typeface="Wingdings" panose="05000000000000000000" pitchFamily="2" charset="2"/>
                  <a:buChar char="v"/>
                </a:pPr>
                <a:r>
                  <a:rPr lang="en-US" altLang="en-US" b="1" dirty="0" smtClean="0">
                    <a:solidFill>
                      <a:srgbClr val="FFFFFF"/>
                    </a:solidFill>
                    <a:latin typeface="Times New Roman" panose="02020603050405020304" pitchFamily="18" charset="0"/>
                  </a:rPr>
                  <a:t>Fit the CDF that is varying smoothly, instead of PDF. </a:t>
                </a:r>
              </a:p>
              <a:p>
                <a:pPr marL="342900" lvl="0" indent="-342900">
                  <a:spcAft>
                    <a:spcPts val="600"/>
                  </a:spcAft>
                  <a:buClr>
                    <a:srgbClr val="FFFF00"/>
                  </a:buClr>
                  <a:buFont typeface="Wingdings" panose="05000000000000000000" pitchFamily="2" charset="2"/>
                  <a:buChar char="v"/>
                </a:pPr>
                <a14:m>
                  <m:oMath xmlns:m="http://schemas.openxmlformats.org/officeDocument/2006/math">
                    <m:bar>
                      <m:barPr>
                        <m:pos m:val="top"/>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barPr>
                      <m:e>
                        <m:sSubSup>
                          <m:sSubSupPr>
                            <m:ctrlP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𝑪</m:t>
                            </m:r>
                          </m:e>
                          <m:sub>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𝑬𝑳𝑬</m:t>
                            </m:r>
                          </m:sub>
                          <m:sup>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𝒐𝒃𝒄</m:t>
                            </m:r>
                          </m:sup>
                        </m:sSubSup>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𝒊</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𝑬</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𝟏𝟏</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e>
                    </m:ba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𝝁</m:t>
                        </m:r>
                      </m:e>
                      <m:sub>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𝑬</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𝟏𝟏</m:t>
                        </m:r>
                      </m:sub>
                    </m:sSub>
                  </m:oMath>
                </a14:m>
                <a:r>
                  <a:rPr lang="en-US" altLang="en-US" b="1" dirty="0" smtClean="0">
                    <a:solidFill>
                      <a:srgbClr val="FFFF00"/>
                    </a:solidFill>
                    <a:latin typeface="Times New Roman" panose="02020603050405020304" pitchFamily="18" charset="0"/>
                  </a:rPr>
                  <a:t> (fitted E11 mean).</a:t>
                </a:r>
              </a:p>
              <a:p>
                <a:pPr marL="342900" indent="-342900">
                  <a:spcAft>
                    <a:spcPts val="600"/>
                  </a:spcAft>
                  <a:buClr>
                    <a:srgbClr val="FFFF00"/>
                  </a:buClr>
                  <a:buFont typeface="Wingdings" panose="05000000000000000000" pitchFamily="2" charset="2"/>
                  <a:buChar char="v"/>
                </a:pPr>
                <a:r>
                  <a:rPr lang="en-US" altLang="en-US" b="1" dirty="0" smtClean="0">
                    <a:solidFill>
                      <a:schemeClr val="bg1"/>
                    </a:solidFill>
                    <a:latin typeface="Times New Roman" panose="02020603050405020304" pitchFamily="18" charset="0"/>
                  </a:rPr>
                  <a:t>Do the same for SGPS-X P11 counts, </a:t>
                </a:r>
                <a14:m>
                  <m:oMath xmlns:m="http://schemas.openxmlformats.org/officeDocument/2006/math">
                    <m:bar>
                      <m:barPr>
                        <m:pos m:val="top"/>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barPr>
                      <m:e>
                        <m:sSub>
                          <m:sSubPr>
                            <m:ctrlP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𝑪</m:t>
                            </m:r>
                          </m:e>
                          <m:sub>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𝑷</m:t>
                            </m: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𝟏𝟏</m:t>
                            </m:r>
                          </m:sub>
                        </m:sSub>
                      </m:e>
                    </m:bar>
                    <m:r>
                      <a:rPr lang="en-US" b="1" i="1">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𝝁</m:t>
                        </m:r>
                      </m:e>
                      <m:sub>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𝑷</m:t>
                        </m:r>
                        <m:r>
                          <a:rPr lang="en-US" b="1" i="1" smtClean="0">
                            <a:solidFill>
                              <a:srgbClr val="FFFF00"/>
                            </a:solidFill>
                            <a:latin typeface="Cambria Math" panose="02040503050406030204" pitchFamily="18" charset="0"/>
                            <a:ea typeface="Cambria Math" panose="02040503050406030204" pitchFamily="18" charset="0"/>
                            <a:cs typeface="Times New Roman" panose="02020603050405020304" pitchFamily="18" charset="0"/>
                          </a:rPr>
                          <m:t>𝟏𝟏</m:t>
                        </m:r>
                      </m:sub>
                    </m:sSub>
                  </m:oMath>
                </a14:m>
                <a:endParaRPr lang="en-US" altLang="en-US" b="1" dirty="0" smtClean="0">
                  <a:solidFill>
                    <a:srgbClr val="FFFFFF"/>
                  </a:solidFill>
                  <a:latin typeface="Times New Roman" panose="02020603050405020304" pitchFamily="18" charset="0"/>
                </a:endParaRPr>
              </a:p>
              <a:p>
                <a:pPr marL="342900" indent="-342900">
                  <a:spcAft>
                    <a:spcPts val="600"/>
                  </a:spcAft>
                  <a:buClr>
                    <a:srgbClr val="FFFF00"/>
                  </a:buClr>
                  <a:buFont typeface="Wingdings" panose="05000000000000000000" pitchFamily="2" charset="2"/>
                  <a:buChar char="v"/>
                </a:pPr>
                <a:r>
                  <a:rPr lang="en-US" altLang="en-US" b="1" dirty="0" smtClean="0">
                    <a:solidFill>
                      <a:schemeClr val="bg1"/>
                    </a:solidFill>
                    <a:latin typeface="Times New Roman" panose="02020603050405020304" pitchFamily="18" charset="0"/>
                  </a:rPr>
                  <a:t>Repeat for E9, E10, E10A.</a:t>
                </a:r>
              </a:p>
              <a:p>
                <a:pPr marL="342900" indent="-342900">
                  <a:spcAft>
                    <a:spcPts val="600"/>
                  </a:spcAft>
                  <a:buClr>
                    <a:srgbClr val="FFFF00"/>
                  </a:buClr>
                  <a:buFont typeface="Wingdings" panose="05000000000000000000" pitchFamily="2" charset="2"/>
                  <a:buChar char="v"/>
                </a:pPr>
                <a:r>
                  <a:rPr lang="en-US" altLang="en-US" b="1" dirty="0" smtClean="0">
                    <a:solidFill>
                      <a:schemeClr val="bg1"/>
                    </a:solidFill>
                    <a:latin typeface="Times New Roman" panose="02020603050405020304" pitchFamily="18" charset="0"/>
                  </a:rPr>
                  <a:t>Estimate gammas.</a:t>
                </a:r>
              </a:p>
              <a:p>
                <a:pPr marL="342900" indent="-342900">
                  <a:spcAft>
                    <a:spcPts val="600"/>
                  </a:spcAft>
                  <a:buClr>
                    <a:srgbClr val="FFFF00"/>
                  </a:buClr>
                  <a:buFont typeface="Wingdings" panose="05000000000000000000" pitchFamily="2" charset="2"/>
                  <a:buChar char="v"/>
                </a:pPr>
                <a:r>
                  <a:rPr lang="en-US" altLang="en-US" b="1" dirty="0" smtClean="0">
                    <a:solidFill>
                      <a:srgbClr val="FFFF00"/>
                    </a:solidFill>
                    <a:latin typeface="Times New Roman" panose="02020603050405020304" pitchFamily="18" charset="0"/>
                  </a:rPr>
                  <a:t>Apply to the 1s L1b data.</a:t>
                </a:r>
                <a:endParaRPr lang="en-US" altLang="en-US" b="1" dirty="0">
                  <a:solidFill>
                    <a:srgbClr val="FFFF00"/>
                  </a:solidFill>
                  <a:latin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860559" y="1967035"/>
                <a:ext cx="3184206" cy="4004366"/>
              </a:xfrm>
              <a:prstGeom prst="rect">
                <a:avLst/>
              </a:prstGeom>
              <a:blipFill rotWithShape="0">
                <a:blip r:embed="rId8"/>
                <a:stretch>
                  <a:fillRect l="-1147" t="-913" r="-2294" b="-1522"/>
                </a:stretch>
              </a:blipFill>
            </p:spPr>
            <p:txBody>
              <a:bodyPr/>
              <a:lstStyle/>
              <a:p>
                <a:r>
                  <a:rPr lang="en-US">
                    <a:noFill/>
                  </a:rPr>
                  <a:t> </a:t>
                </a:r>
              </a:p>
            </p:txBody>
          </p:sp>
        </mc:Fallback>
      </mc:AlternateContent>
      <p:sp>
        <p:nvSpPr>
          <p:cNvPr id="7" name="TextBox 6"/>
          <p:cNvSpPr txBox="1"/>
          <p:nvPr/>
        </p:nvSpPr>
        <p:spPr>
          <a:xfrm>
            <a:off x="1828800" y="152400"/>
            <a:ext cx="5410200" cy="892552"/>
          </a:xfrm>
          <a:prstGeom prst="rect">
            <a:avLst/>
          </a:prstGeom>
          <a:noFill/>
        </p:spPr>
        <p:txBody>
          <a:bodyPr wrap="square" rtlCol="0">
            <a:spAutoFit/>
          </a:bodyPr>
          <a:lstStyle/>
          <a:p>
            <a:pPr algn="ctr"/>
            <a:r>
              <a:rPr lang="en-US" sz="2600" b="1" dirty="0" smtClean="0">
                <a:solidFill>
                  <a:srgbClr val="FFFF00"/>
                </a:solidFill>
                <a:latin typeface="Times New Roman" panose="02020603050405020304" pitchFamily="18" charset="0"/>
                <a:cs typeface="Times New Roman" panose="02020603050405020304" pitchFamily="18" charset="0"/>
              </a:rPr>
              <a:t>PLPT-SEI-006</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smtClean="0">
                <a:solidFill>
                  <a:srgbClr val="FFFF00"/>
                </a:solidFill>
                <a:latin typeface="Times New Roman" panose="02020603050405020304" pitchFamily="18" charset="0"/>
                <a:cs typeface="Times New Roman" panose="02020603050405020304" pitchFamily="18" charset="0"/>
              </a:rPr>
              <a:t>Backgrounds Trending: Methodology</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8" name="Footer Placeholder 5"/>
          <p:cNvSpPr txBox="1">
            <a:spLocks/>
          </p:cNvSpPr>
          <p:nvPr/>
        </p:nvSpPr>
        <p:spPr>
          <a:xfrm>
            <a:off x="1287379" y="62484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11" name="Rounded Rectangle 10"/>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67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28600"/>
            <a:ext cx="5943600" cy="990600"/>
          </a:xfrm>
        </p:spPr>
        <p:txBody>
          <a:bodyPr>
            <a:norm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ALERT: Electron 2 MeV Integral Flux </a:t>
            </a:r>
            <a:r>
              <a:rPr lang="en-US" sz="2800" b="1" dirty="0" smtClean="0">
                <a:solidFill>
                  <a:srgbClr val="FFFF00"/>
                </a:solidFill>
                <a:latin typeface="Times New Roman" panose="02020603050405020304" pitchFamily="18" charset="0"/>
                <a:cs typeface="Times New Roman" panose="02020603050405020304" pitchFamily="18" charset="0"/>
              </a:rPr>
              <a:t>Exceeded 1000 pfu</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a:xfrm>
            <a:off x="49305" y="4267200"/>
            <a:ext cx="8668870" cy="2454276"/>
          </a:xfrm>
          <a:noFill/>
        </p:spPr>
        <p:txBody>
          <a:bodyPr>
            <a:noAutofit/>
          </a:bodyPr>
          <a:lstStyle/>
          <a:p>
            <a:pPr marL="285750" indent="-285750">
              <a:lnSpc>
                <a:spcPct val="100000"/>
              </a:lnSpc>
              <a:buClr>
                <a:schemeClr val="bg1"/>
              </a:buClr>
              <a:buFont typeface="Wingdings" panose="05000000000000000000" pitchFamily="2" charset="2"/>
              <a:buChar char="q"/>
            </a:pPr>
            <a:r>
              <a:rPr lang="en-US" sz="1600" b="1" dirty="0" smtClean="0">
                <a:solidFill>
                  <a:schemeClr val="bg1"/>
                </a:solidFill>
                <a:latin typeface="Times New Roman" panose="02020603050405020304" pitchFamily="18" charset="0"/>
                <a:cs typeface="Times New Roman" panose="02020603050405020304" pitchFamily="18" charset="0"/>
              </a:rPr>
              <a:t>Space Weather Prediction Center (SWPC) </a:t>
            </a:r>
            <a:r>
              <a:rPr lang="en-US" sz="1600" b="1" dirty="0">
                <a:solidFill>
                  <a:schemeClr val="bg1"/>
                </a:solidFill>
                <a:latin typeface="Times New Roman" panose="02020603050405020304" pitchFamily="18" charset="0"/>
                <a:cs typeface="Times New Roman" panose="02020603050405020304" pitchFamily="18" charset="0"/>
              </a:rPr>
              <a:t>alert at 1000 electrons/(cm</a:t>
            </a:r>
            <a:r>
              <a:rPr lang="en-US" sz="1600" b="1" baseline="30000" dirty="0">
                <a:solidFill>
                  <a:schemeClr val="bg1"/>
                </a:solidFill>
                <a:latin typeface="Times New Roman" panose="02020603050405020304" pitchFamily="18" charset="0"/>
                <a:cs typeface="Times New Roman" panose="02020603050405020304" pitchFamily="18" charset="0"/>
              </a:rPr>
              <a:t>2</a:t>
            </a:r>
            <a:r>
              <a:rPr lang="en-US" sz="1600" b="1" dirty="0">
                <a:solidFill>
                  <a:schemeClr val="bg1"/>
                </a:solidFill>
                <a:latin typeface="Times New Roman" panose="02020603050405020304" pitchFamily="18" charset="0"/>
                <a:cs typeface="Times New Roman" panose="02020603050405020304" pitchFamily="18" charset="0"/>
              </a:rPr>
              <a:t> sr s) [pfu] was developed in consultation with the satellite industry</a:t>
            </a:r>
          </a:p>
          <a:p>
            <a:pPr marL="285750" indent="-285750">
              <a:lnSpc>
                <a:spcPct val="100000"/>
              </a:lnSpc>
              <a:buClr>
                <a:schemeClr val="bg1"/>
              </a:buClr>
              <a:buFont typeface="Wingdings" panose="05000000000000000000" pitchFamily="2" charset="2"/>
              <a:buChar char="q"/>
            </a:pPr>
            <a:r>
              <a:rPr lang="en-US" sz="1600" b="1" dirty="0">
                <a:solidFill>
                  <a:schemeClr val="bg1"/>
                </a:solidFill>
                <a:latin typeface="Times New Roman" panose="02020603050405020304" pitchFamily="18" charset="0"/>
                <a:cs typeface="Times New Roman" panose="02020603050405020304" pitchFamily="18" charset="0"/>
              </a:rPr>
              <a:t>Based </a:t>
            </a:r>
            <a:r>
              <a:rPr lang="en-US" sz="1600" b="1" dirty="0" smtClean="0">
                <a:solidFill>
                  <a:schemeClr val="bg1"/>
                </a:solidFill>
                <a:latin typeface="Times New Roman" panose="02020603050405020304" pitchFamily="18" charset="0"/>
                <a:cs typeface="Times New Roman" panose="02020603050405020304" pitchFamily="18" charset="0"/>
              </a:rPr>
              <a:t>always on </a:t>
            </a:r>
            <a:r>
              <a:rPr lang="en-US" sz="1600" b="1" dirty="0">
                <a:solidFill>
                  <a:schemeClr val="bg1"/>
                </a:solidFill>
                <a:latin typeface="Times New Roman" panose="02020603050405020304" pitchFamily="18" charset="0"/>
                <a:cs typeface="Times New Roman" panose="02020603050405020304" pitchFamily="18" charset="0"/>
              </a:rPr>
              <a:t>GOES-East observations</a:t>
            </a:r>
          </a:p>
          <a:p>
            <a:pPr marL="468630" lvl="1" indent="-285750">
              <a:lnSpc>
                <a:spcPct val="100000"/>
              </a:lnSpc>
              <a:buClr>
                <a:schemeClr val="bg1"/>
              </a:buClr>
              <a:buFont typeface="Wingdings" panose="05000000000000000000" pitchFamily="2" charset="2"/>
              <a:buChar char="Ø"/>
            </a:pPr>
            <a:r>
              <a:rPr lang="en-US" sz="1400" b="1" dirty="0">
                <a:solidFill>
                  <a:schemeClr val="bg1"/>
                </a:solidFill>
                <a:latin typeface="Times New Roman" panose="02020603050405020304" pitchFamily="18" charset="0"/>
                <a:cs typeface="Times New Roman" panose="02020603050405020304" pitchFamily="18" charset="0"/>
              </a:rPr>
              <a:t>Fluxes systematically lower than at GOES-West by factor of 2.5 [Meredith et al., 2015]</a:t>
            </a:r>
          </a:p>
          <a:p>
            <a:pPr marL="285750" indent="-285750">
              <a:lnSpc>
                <a:spcPct val="100000"/>
              </a:lnSpc>
              <a:buClr>
                <a:schemeClr val="bg1"/>
              </a:buClr>
              <a:buFont typeface="Wingdings" panose="05000000000000000000" pitchFamily="2" charset="2"/>
              <a:buChar char="q"/>
            </a:pPr>
            <a:r>
              <a:rPr lang="en-US" sz="1600" b="1" dirty="0">
                <a:solidFill>
                  <a:schemeClr val="bg1"/>
                </a:solidFill>
                <a:latin typeface="Times New Roman" panose="02020603050405020304" pitchFamily="18" charset="0"/>
                <a:cs typeface="Times New Roman" panose="02020603050405020304" pitchFamily="18" charset="0"/>
              </a:rPr>
              <a:t>First alert </a:t>
            </a:r>
            <a:r>
              <a:rPr lang="en-US" sz="1600" b="1" dirty="0" smtClean="0">
                <a:solidFill>
                  <a:schemeClr val="bg1"/>
                </a:solidFill>
                <a:latin typeface="Times New Roman" panose="02020603050405020304" pitchFamily="18" charset="0"/>
                <a:cs typeface="Times New Roman" panose="02020603050405020304" pitchFamily="18" charset="0"/>
              </a:rPr>
              <a:t>was issued on 18 </a:t>
            </a:r>
            <a:r>
              <a:rPr lang="en-US" sz="1600" b="1" dirty="0">
                <a:solidFill>
                  <a:schemeClr val="bg1"/>
                </a:solidFill>
                <a:latin typeface="Times New Roman" panose="02020603050405020304" pitchFamily="18" charset="0"/>
                <a:cs typeface="Times New Roman" panose="02020603050405020304" pitchFamily="18" charset="0"/>
              </a:rPr>
              <a:t>May 1995</a:t>
            </a:r>
          </a:p>
          <a:p>
            <a:pPr marL="285750" indent="-285750">
              <a:lnSpc>
                <a:spcPct val="100000"/>
              </a:lnSpc>
              <a:buClr>
                <a:schemeClr val="bg1"/>
              </a:buClr>
              <a:buFont typeface="Wingdings" panose="05000000000000000000" pitchFamily="2" charset="2"/>
              <a:buChar char="q"/>
            </a:pPr>
            <a:r>
              <a:rPr lang="en-US" sz="1600" b="1" dirty="0" smtClean="0">
                <a:solidFill>
                  <a:schemeClr val="bg1"/>
                </a:solidFill>
                <a:latin typeface="Times New Roman" panose="02020603050405020304" pitchFamily="18" charset="0"/>
                <a:cs typeface="Times New Roman" panose="02020603050405020304" pitchFamily="18" charset="0"/>
              </a:rPr>
              <a:t>MeV </a:t>
            </a:r>
            <a:r>
              <a:rPr lang="en-US" sz="1600" b="1" dirty="0">
                <a:solidFill>
                  <a:schemeClr val="bg1"/>
                </a:solidFill>
                <a:latin typeface="Times New Roman" panose="02020603050405020304" pitchFamily="18" charset="0"/>
                <a:cs typeface="Times New Roman" panose="02020603050405020304" pitchFamily="18" charset="0"/>
              </a:rPr>
              <a:t>electron fluxes have been very elevated starting in 2015</a:t>
            </a:r>
          </a:p>
          <a:p>
            <a:pPr marL="468630" lvl="1" indent="-285750">
              <a:lnSpc>
                <a:spcPct val="100000"/>
              </a:lnSpc>
              <a:buClr>
                <a:schemeClr val="bg1"/>
              </a:buClr>
              <a:buFont typeface="Wingdings" panose="05000000000000000000" pitchFamily="2" charset="2"/>
              <a:buChar char="Ø"/>
            </a:pPr>
            <a:r>
              <a:rPr lang="en-US" sz="1400" b="1" dirty="0">
                <a:solidFill>
                  <a:schemeClr val="bg1"/>
                </a:solidFill>
                <a:latin typeface="Times New Roman" panose="02020603050405020304" pitchFamily="18" charset="0"/>
                <a:cs typeface="Times New Roman" panose="02020603050405020304" pitchFamily="18" charset="0"/>
              </a:rPr>
              <a:t>Primarily owing to the action of stream interaction regions (interface between solar wind of coronal hole and quiet sun origins) on the magnetosphere</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05" y="1297156"/>
            <a:ext cx="5280080" cy="2970044"/>
          </a:xfrm>
        </p:spPr>
      </p:pic>
      <p:sp>
        <p:nvSpPr>
          <p:cNvPr id="11" name="TextBox 10"/>
          <p:cNvSpPr txBox="1"/>
          <p:nvPr/>
        </p:nvSpPr>
        <p:spPr>
          <a:xfrm>
            <a:off x="5378825" y="1297156"/>
            <a:ext cx="3714750" cy="2970044"/>
          </a:xfrm>
          <a:prstGeom prst="rect">
            <a:avLst/>
          </a:prstGeom>
          <a:solidFill>
            <a:schemeClr val="bg1"/>
          </a:solidFill>
        </p:spPr>
        <p:txBody>
          <a:bodyPr wrap="square" rtlCol="0">
            <a:spAutoFit/>
          </a:bodyPr>
          <a:lstStyle/>
          <a:p>
            <a:r>
              <a:rPr lang="en-US" sz="1100" dirty="0">
                <a:latin typeface="Times New Roman" panose="02020603050405020304" pitchFamily="18" charset="0"/>
                <a:cs typeface="Times New Roman" panose="02020603050405020304" pitchFamily="18" charset="0"/>
              </a:rPr>
              <a:t>Space Weather Message Code: ALTEF3</a:t>
            </a:r>
          </a:p>
          <a:p>
            <a:r>
              <a:rPr lang="en-US" sz="1100" dirty="0">
                <a:latin typeface="Times New Roman" panose="02020603050405020304" pitchFamily="18" charset="0"/>
                <a:cs typeface="Times New Roman" panose="02020603050405020304" pitchFamily="18" charset="0"/>
              </a:rPr>
              <a:t>Serial Number: 3381</a:t>
            </a:r>
          </a:p>
          <a:p>
            <a:r>
              <a:rPr lang="en-US" sz="1100" dirty="0">
                <a:latin typeface="Times New Roman" panose="02020603050405020304" pitchFamily="18" charset="0"/>
                <a:cs typeface="Times New Roman" panose="02020603050405020304" pitchFamily="18" charset="0"/>
              </a:rPr>
              <a:t>Issue Time: </a:t>
            </a:r>
            <a:r>
              <a:rPr lang="en-US" sz="1100" dirty="0">
                <a:solidFill>
                  <a:srgbClr val="FF0000"/>
                </a:solidFill>
                <a:latin typeface="Times New Roman" panose="02020603050405020304" pitchFamily="18" charset="0"/>
                <a:cs typeface="Times New Roman" panose="02020603050405020304" pitchFamily="18" charset="0"/>
              </a:rPr>
              <a:t>2023 Nov 07 1624 </a:t>
            </a:r>
            <a:r>
              <a:rPr lang="en-US" sz="1100" dirty="0" smtClean="0">
                <a:solidFill>
                  <a:srgbClr val="FF0000"/>
                </a:solidFill>
                <a:latin typeface="Times New Roman" panose="02020603050405020304" pitchFamily="18" charset="0"/>
                <a:cs typeface="Times New Roman" panose="02020603050405020304" pitchFamily="18" charset="0"/>
              </a:rPr>
              <a:t>UTC</a:t>
            </a:r>
            <a:endParaRPr lang="en-US" sz="1100" dirty="0">
              <a:solidFill>
                <a:srgbClr val="FF0000"/>
              </a:solidFill>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ALERT: Electron 2MeV Integral Flux exceeded 1000pfu</a:t>
            </a:r>
          </a:p>
          <a:p>
            <a:r>
              <a:rPr lang="en-US" sz="1100" dirty="0">
                <a:latin typeface="Times New Roman" panose="02020603050405020304" pitchFamily="18" charset="0"/>
                <a:cs typeface="Times New Roman" panose="02020603050405020304" pitchFamily="18" charset="0"/>
              </a:rPr>
              <a:t>Threshold Reached: 2023 Nov 07 1600 UTC</a:t>
            </a:r>
          </a:p>
          <a:p>
            <a:r>
              <a:rPr lang="en-US" sz="1100" dirty="0">
                <a:latin typeface="Times New Roman" panose="02020603050405020304" pitchFamily="18" charset="0"/>
                <a:cs typeface="Times New Roman" panose="02020603050405020304" pitchFamily="18" charset="0"/>
              </a:rPr>
              <a:t>Station: </a:t>
            </a:r>
            <a:r>
              <a:rPr lang="en-US" sz="1100" dirty="0" smtClean="0">
                <a:latin typeface="Times New Roman" panose="02020603050405020304" pitchFamily="18" charset="0"/>
                <a:cs typeface="Times New Roman" panose="02020603050405020304" pitchFamily="18" charset="0"/>
              </a:rPr>
              <a:t>GOES16</a:t>
            </a:r>
          </a:p>
          <a:p>
            <a:r>
              <a:rPr lang="en-US" sz="1100" dirty="0">
                <a:latin typeface="Times New Roman" panose="02020603050405020304" pitchFamily="18" charset="0"/>
                <a:cs typeface="Times New Roman" panose="02020603050405020304" pitchFamily="18" charset="0"/>
              </a:rPr>
              <a:t>Potential Impacts: Satellite systems may experience significant charging resulting in increased risk to satellite systems</a:t>
            </a:r>
            <a:r>
              <a:rPr lang="en-US" sz="1100" dirty="0" smtClean="0">
                <a:latin typeface="Times New Roman" panose="02020603050405020304" pitchFamily="18" charset="0"/>
                <a:cs typeface="Times New Roman" panose="02020603050405020304" pitchFamily="18" charset="0"/>
              </a:rPr>
              <a:t>.</a:t>
            </a:r>
          </a:p>
          <a:p>
            <a:endParaRPr lang="en-US" sz="1100" dirty="0" smtClean="0">
              <a:latin typeface="Times New Roman" panose="02020603050405020304" pitchFamily="18" charset="0"/>
              <a:cs typeface="Times New Roman" panose="02020603050405020304" pitchFamily="18" charset="0"/>
            </a:endParaRPr>
          </a:p>
          <a:p>
            <a:r>
              <a:rPr lang="en-US" sz="1100" dirty="0" smtClean="0">
                <a:latin typeface="Times New Roman" panose="02020603050405020304" pitchFamily="18" charset="0"/>
                <a:cs typeface="Times New Roman" panose="02020603050405020304" pitchFamily="18" charset="0"/>
              </a:rPr>
              <a:t>Space Weather Message Code: ALTEF3</a:t>
            </a:r>
          </a:p>
          <a:p>
            <a:r>
              <a:rPr lang="en-US" sz="1100" dirty="0" smtClean="0">
                <a:latin typeface="Times New Roman" panose="02020603050405020304" pitchFamily="18" charset="0"/>
                <a:cs typeface="Times New Roman" panose="02020603050405020304" pitchFamily="18" charset="0"/>
              </a:rPr>
              <a:t>Serial Number: 3386</a:t>
            </a:r>
          </a:p>
          <a:p>
            <a:r>
              <a:rPr lang="en-US" sz="1100" dirty="0" smtClean="0">
                <a:latin typeface="Times New Roman" panose="02020603050405020304" pitchFamily="18" charset="0"/>
                <a:cs typeface="Times New Roman" panose="02020603050405020304" pitchFamily="18" charset="0"/>
              </a:rPr>
              <a:t>Issue Time: </a:t>
            </a:r>
            <a:r>
              <a:rPr lang="en-US" sz="1100" dirty="0" smtClean="0">
                <a:solidFill>
                  <a:srgbClr val="FF0000"/>
                </a:solidFill>
                <a:latin typeface="Times New Roman" panose="02020603050405020304" pitchFamily="18" charset="0"/>
                <a:cs typeface="Times New Roman" panose="02020603050405020304" pitchFamily="18" charset="0"/>
              </a:rPr>
              <a:t>2023 Nov 12 0500 UTC</a:t>
            </a:r>
          </a:p>
          <a:p>
            <a:r>
              <a:rPr lang="en-US" sz="1100" dirty="0" smtClean="0">
                <a:latin typeface="Times New Roman" panose="02020603050405020304" pitchFamily="18" charset="0"/>
                <a:cs typeface="Times New Roman" panose="02020603050405020304" pitchFamily="18" charset="0"/>
              </a:rPr>
              <a:t>CONTINUED ALERT: Electron 2MeV Integral Flux exceeded 1000pfu</a:t>
            </a:r>
          </a:p>
          <a:p>
            <a:r>
              <a:rPr lang="en-US" sz="1100" dirty="0" smtClean="0">
                <a:latin typeface="Times New Roman" panose="02020603050405020304" pitchFamily="18" charset="0"/>
                <a:cs typeface="Times New Roman" panose="02020603050405020304" pitchFamily="18" charset="0"/>
              </a:rPr>
              <a:t>Continuation of Serial Number: 3385</a:t>
            </a:r>
          </a:p>
          <a:p>
            <a:r>
              <a:rPr lang="en-US" sz="1100" dirty="0" smtClean="0">
                <a:latin typeface="Times New Roman" panose="02020603050405020304" pitchFamily="18" charset="0"/>
                <a:cs typeface="Times New Roman" panose="02020603050405020304" pitchFamily="18" charset="0"/>
              </a:rPr>
              <a:t>Begin Time: 2023 Nov 07 1600 UTC</a:t>
            </a:r>
          </a:p>
          <a:p>
            <a:r>
              <a:rPr lang="en-US" sz="1100" dirty="0" smtClean="0">
                <a:latin typeface="Times New Roman" panose="02020603050405020304" pitchFamily="18" charset="0"/>
                <a:cs typeface="Times New Roman" panose="02020603050405020304" pitchFamily="18" charset="0"/>
              </a:rPr>
              <a:t>Yesterday Maximum 2MeV Flux: 4373 pfu</a:t>
            </a:r>
          </a:p>
        </p:txBody>
      </p:sp>
      <p:cxnSp>
        <p:nvCxnSpPr>
          <p:cNvPr id="9" name="Straight Arrow Connector 8"/>
          <p:cNvCxnSpPr/>
          <p:nvPr/>
        </p:nvCxnSpPr>
        <p:spPr>
          <a:xfrm flipH="1">
            <a:off x="4495800" y="1905000"/>
            <a:ext cx="954740" cy="914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idx="12"/>
          </p:nvPr>
        </p:nvSpPr>
        <p:spPr>
          <a:xfrm>
            <a:off x="8629650" y="6356351"/>
            <a:ext cx="361950" cy="365125"/>
          </a:xfrm>
        </p:spPr>
        <p:txBody>
          <a:bodyPr/>
          <a:lstStyle/>
          <a:p>
            <a:pPr>
              <a:buSzPct val="25000"/>
            </a:pPr>
            <a:fld id="{00000000-1234-1234-1234-123412341234}" type="slidenum">
              <a:rPr lang="en-US" smtClean="0">
                <a:ea typeface="Calibri"/>
                <a:cs typeface="Calibri"/>
                <a:sym typeface="Calibri"/>
              </a:rPr>
              <a:pPr>
                <a:buSzPct val="25000"/>
              </a:pPr>
              <a:t>5</a:t>
            </a:fld>
            <a:endParaRPr lang="en-US" dirty="0">
              <a:ea typeface="Calibri"/>
              <a:cs typeface="Calibri"/>
              <a:sym typeface="Calibri"/>
            </a:endParaRPr>
          </a:p>
        </p:txBody>
      </p:sp>
      <p:sp>
        <p:nvSpPr>
          <p:cNvPr id="14" name="Oval 13"/>
          <p:cNvSpPr/>
          <p:nvPr/>
        </p:nvSpPr>
        <p:spPr>
          <a:xfrm>
            <a:off x="8175810" y="1734670"/>
            <a:ext cx="533400" cy="381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3922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C092295-9F10-274D-85F9-82D50BB4C23D}"/>
              </a:ext>
            </a:extLst>
          </p:cNvPr>
          <p:cNvSpPr>
            <a:spLocks noGrp="1"/>
          </p:cNvSpPr>
          <p:nvPr>
            <p:ph type="sldNum" sz="quarter" idx="12"/>
          </p:nvPr>
        </p:nvSpPr>
        <p:spPr/>
        <p:txBody>
          <a:bodyPr/>
          <a:lstStyle/>
          <a:p>
            <a:fld id="{615ADB79-25D6-47C0-AB51-22A13A0BBB50}" type="slidenum">
              <a:rPr lang="en-US" altLang="en-US" smtClean="0"/>
              <a:pPr/>
              <a:t>50</a:t>
            </a:fld>
            <a:endParaRPr lang="en-US" altLang="en-US" dirty="0"/>
          </a:p>
        </p:txBody>
      </p:sp>
      <p:graphicFrame>
        <p:nvGraphicFramePr>
          <p:cNvPr id="9" name="Table 8">
            <a:extLst>
              <a:ext uri="{FF2B5EF4-FFF2-40B4-BE49-F238E27FC236}">
                <a16:creationId xmlns:a16="http://schemas.microsoft.com/office/drawing/2014/main" xmlns="" id="{72E7D95D-219E-114E-A08E-B2E6916A2069}"/>
              </a:ext>
            </a:extLst>
          </p:cNvPr>
          <p:cNvGraphicFramePr>
            <a:graphicFrameLocks noGrp="1"/>
          </p:cNvGraphicFramePr>
          <p:nvPr>
            <p:extLst>
              <p:ext uri="{D42A27DB-BD31-4B8C-83A1-F6EECF244321}">
                <p14:modId xmlns:p14="http://schemas.microsoft.com/office/powerpoint/2010/main" val="3731246386"/>
              </p:ext>
            </p:extLst>
          </p:nvPr>
        </p:nvGraphicFramePr>
        <p:xfrm>
          <a:off x="1431925" y="2897634"/>
          <a:ext cx="6280150" cy="2817366"/>
        </p:xfrm>
        <a:graphic>
          <a:graphicData uri="http://schemas.openxmlformats.org/drawingml/2006/table">
            <a:tbl>
              <a:tblPr firstRow="1" firstCol="1" bandRow="1">
                <a:tableStyleId>{5C22544A-7EE6-4342-B048-85BDC9FD1C3A}</a:tableStyleId>
              </a:tblPr>
              <a:tblGrid>
                <a:gridCol w="1256030">
                  <a:extLst>
                    <a:ext uri="{9D8B030D-6E8A-4147-A177-3AD203B41FA5}">
                      <a16:colId xmlns:a16="http://schemas.microsoft.com/office/drawing/2014/main" xmlns="" val="3724394416"/>
                    </a:ext>
                  </a:extLst>
                </a:gridCol>
                <a:gridCol w="1256030">
                  <a:extLst>
                    <a:ext uri="{9D8B030D-6E8A-4147-A177-3AD203B41FA5}">
                      <a16:colId xmlns:a16="http://schemas.microsoft.com/office/drawing/2014/main" xmlns="" val="1588663513"/>
                    </a:ext>
                  </a:extLst>
                </a:gridCol>
                <a:gridCol w="1256030">
                  <a:extLst>
                    <a:ext uri="{9D8B030D-6E8A-4147-A177-3AD203B41FA5}">
                      <a16:colId xmlns:a16="http://schemas.microsoft.com/office/drawing/2014/main" xmlns="" val="913241973"/>
                    </a:ext>
                  </a:extLst>
                </a:gridCol>
                <a:gridCol w="1256030">
                  <a:extLst>
                    <a:ext uri="{9D8B030D-6E8A-4147-A177-3AD203B41FA5}">
                      <a16:colId xmlns:a16="http://schemas.microsoft.com/office/drawing/2014/main" xmlns="" val="328062392"/>
                    </a:ext>
                  </a:extLst>
                </a:gridCol>
                <a:gridCol w="1256030">
                  <a:extLst>
                    <a:ext uri="{9D8B030D-6E8A-4147-A177-3AD203B41FA5}">
                      <a16:colId xmlns:a16="http://schemas.microsoft.com/office/drawing/2014/main" xmlns="" val="2493094571"/>
                    </a:ext>
                  </a:extLst>
                </a:gridCol>
              </a:tblGrid>
              <a:tr h="469561">
                <a:tc>
                  <a:txBody>
                    <a:bodyPr/>
                    <a:lstStyle/>
                    <a:p>
                      <a:pPr marL="0" marR="0" algn="ctr">
                        <a:lnSpc>
                          <a:spcPct val="115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E9</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dirty="0" smtClean="0">
                          <a:effectLst/>
                          <a:latin typeface="Times New Roman" panose="02020603050405020304" pitchFamily="18" charset="0"/>
                          <a:cs typeface="Times New Roman" panose="02020603050405020304" pitchFamily="18" charset="0"/>
                        </a:rPr>
                        <a:t>E10</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dirty="0" smtClean="0">
                          <a:effectLst/>
                          <a:latin typeface="Times New Roman" panose="02020603050405020304" pitchFamily="18" charset="0"/>
                          <a:cs typeface="Times New Roman" panose="02020603050405020304" pitchFamily="18" charset="0"/>
                        </a:rPr>
                        <a:t>E10A</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b="1" dirty="0" smtClean="0">
                          <a:effectLst/>
                          <a:latin typeface="Times New Roman" panose="02020603050405020304" pitchFamily="18" charset="0"/>
                          <a:cs typeface="Times New Roman" panose="02020603050405020304" pitchFamily="18" charset="0"/>
                        </a:rPr>
                        <a:t>E11</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178237"/>
                  </a:ext>
                </a:extLst>
              </a:tr>
              <a:tr h="469561">
                <a:tc>
                  <a:txBody>
                    <a:bodyPr/>
                    <a:lstStyle/>
                    <a:p>
                      <a:pPr marL="0" marR="0" algn="ctr">
                        <a:lnSpc>
                          <a:spcPct val="115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T1</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0.4672</a:t>
                      </a:r>
                    </a:p>
                  </a:txBody>
                  <a:tcPr marL="3810" marR="3810" marT="3810" marB="0" anchor="ctr"/>
                </a:tc>
                <a:tc>
                  <a:txBody>
                    <a:bodyPr/>
                    <a:lstStyle/>
                    <a:p>
                      <a:pPr algn="ctr" fontAlgn="b"/>
                      <a:r>
                        <a:rPr lang="en-US" sz="2400" b="1" i="0" u="none" strike="noStrike">
                          <a:solidFill>
                            <a:srgbClr val="000000"/>
                          </a:solidFill>
                          <a:effectLst/>
                          <a:latin typeface="Times New Roman" panose="02020603050405020304" pitchFamily="18" charset="0"/>
                          <a:cs typeface="Times New Roman" panose="02020603050405020304" pitchFamily="18" charset="0"/>
                        </a:rPr>
                        <a:t>0.8409</a:t>
                      </a:r>
                    </a:p>
                  </a:txBody>
                  <a:tcPr marL="3810" marR="3810" marT="3810" marB="0" anchor="ctr"/>
                </a:tc>
                <a:tc>
                  <a:txBody>
                    <a:bodyPr/>
                    <a:lstStyle/>
                    <a:p>
                      <a:pPr algn="ctr" fontAlgn="b"/>
                      <a:r>
                        <a:rPr lang="en-US" sz="2400" b="1" i="0" u="none" strike="noStrike">
                          <a:solidFill>
                            <a:srgbClr val="000000"/>
                          </a:solidFill>
                          <a:effectLst/>
                          <a:latin typeface="Times New Roman" panose="02020603050405020304" pitchFamily="18" charset="0"/>
                          <a:cs typeface="Times New Roman" panose="02020603050405020304" pitchFamily="18" charset="0"/>
                        </a:rPr>
                        <a:t>0.2410</a:t>
                      </a:r>
                    </a:p>
                  </a:txBody>
                  <a:tcPr marL="3810" marR="3810" marT="3810" marB="0" anchor="ctr"/>
                </a:tc>
                <a:tc>
                  <a:txBody>
                    <a:bodyPr/>
                    <a:lstStyle/>
                    <a:p>
                      <a:pPr algn="ctr" fontAlgn="b"/>
                      <a:r>
                        <a:rPr lang="en-US" sz="2400" b="1" i="0" u="none" strike="noStrike">
                          <a:solidFill>
                            <a:srgbClr val="000000"/>
                          </a:solidFill>
                          <a:effectLst/>
                          <a:latin typeface="Times New Roman" panose="02020603050405020304" pitchFamily="18" charset="0"/>
                          <a:cs typeface="Times New Roman" panose="02020603050405020304" pitchFamily="18" charset="0"/>
                        </a:rPr>
                        <a:t>1.2630</a:t>
                      </a:r>
                    </a:p>
                  </a:txBody>
                  <a:tcPr marL="3810" marR="3810" marT="3810" marB="0" anchor="ctr"/>
                </a:tc>
                <a:extLst>
                  <a:ext uri="{0D108BD9-81ED-4DB2-BD59-A6C34878D82A}">
                    <a16:rowId xmlns:a16="http://schemas.microsoft.com/office/drawing/2014/main" xmlns="" val="3480146401"/>
                  </a:ext>
                </a:extLst>
              </a:tr>
              <a:tr h="469561">
                <a:tc>
                  <a:txBody>
                    <a:bodyPr/>
                    <a:lstStyle/>
                    <a:p>
                      <a:pPr marL="0" marR="0" algn="ctr">
                        <a:lnSpc>
                          <a:spcPct val="115000"/>
                        </a:lnSpc>
                        <a:spcBef>
                          <a:spcPts val="0"/>
                        </a:spcBef>
                        <a:spcAft>
                          <a:spcPts val="0"/>
                        </a:spcAft>
                      </a:pPr>
                      <a:r>
                        <a:rPr lang="en-US" sz="2400" b="1" dirty="0" smtClean="0">
                          <a:effectLst/>
                          <a:latin typeface="Times New Roman" panose="02020603050405020304" pitchFamily="18" charset="0"/>
                          <a:cs typeface="Times New Roman" panose="02020603050405020304" pitchFamily="18" charset="0"/>
                        </a:rPr>
                        <a:t>T2</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0.4523</a:t>
                      </a:r>
                    </a:p>
                  </a:txBody>
                  <a:tcPr marL="3810" marR="3810" marT="3810" marB="0" anchor="ctr"/>
                </a:tc>
                <a:tc>
                  <a:txBody>
                    <a:bodyPr/>
                    <a:lstStyle/>
                    <a:p>
                      <a:pPr algn="ct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0.6821</a:t>
                      </a:r>
                    </a:p>
                  </a:txBody>
                  <a:tcPr marL="3810" marR="3810" marT="3810" marB="0" anchor="ctr"/>
                </a:tc>
                <a:tc>
                  <a:txBody>
                    <a:bodyPr/>
                    <a:lstStyle/>
                    <a:p>
                      <a:pPr algn="ctr" fontAlgn="b"/>
                      <a:r>
                        <a:rPr lang="en-US" sz="2400" b="1" i="0" u="none" strike="noStrike">
                          <a:solidFill>
                            <a:srgbClr val="000000"/>
                          </a:solidFill>
                          <a:effectLst/>
                          <a:latin typeface="Times New Roman" panose="02020603050405020304" pitchFamily="18" charset="0"/>
                          <a:cs typeface="Times New Roman" panose="02020603050405020304" pitchFamily="18" charset="0"/>
                        </a:rPr>
                        <a:t>0.4562</a:t>
                      </a:r>
                    </a:p>
                  </a:txBody>
                  <a:tcPr marL="3810" marR="3810" marT="3810" marB="0" anchor="ctr"/>
                </a:tc>
                <a:tc>
                  <a:txBody>
                    <a:bodyPr/>
                    <a:lstStyle/>
                    <a:p>
                      <a:pPr algn="ctr" fontAlgn="b"/>
                      <a:r>
                        <a:rPr lang="en-US" sz="2400" b="1" i="0" u="none" strike="noStrike">
                          <a:solidFill>
                            <a:srgbClr val="000000"/>
                          </a:solidFill>
                          <a:effectLst/>
                          <a:latin typeface="Times New Roman" panose="02020603050405020304" pitchFamily="18" charset="0"/>
                          <a:cs typeface="Times New Roman" panose="02020603050405020304" pitchFamily="18" charset="0"/>
                        </a:rPr>
                        <a:t>0.7897</a:t>
                      </a:r>
                    </a:p>
                  </a:txBody>
                  <a:tcPr marL="3810" marR="3810" marT="3810" marB="0" anchor="ctr"/>
                </a:tc>
                <a:extLst>
                  <a:ext uri="{0D108BD9-81ED-4DB2-BD59-A6C34878D82A}">
                    <a16:rowId xmlns:a16="http://schemas.microsoft.com/office/drawing/2014/main" xmlns="" val="2010420274"/>
                  </a:ext>
                </a:extLst>
              </a:tr>
              <a:tr h="469561">
                <a:tc>
                  <a:txBody>
                    <a:bodyPr/>
                    <a:lstStyle/>
                    <a:p>
                      <a:pPr marL="0" marR="0" algn="ctr">
                        <a:lnSpc>
                          <a:spcPct val="115000"/>
                        </a:lnSpc>
                        <a:spcBef>
                          <a:spcPts val="0"/>
                        </a:spcBef>
                        <a:spcAft>
                          <a:spcPts val="0"/>
                        </a:spcAft>
                      </a:pPr>
                      <a:r>
                        <a:rPr lang="en-US" sz="2400" b="1" dirty="0" smtClean="0">
                          <a:effectLst/>
                          <a:latin typeface="Times New Roman" panose="02020603050405020304" pitchFamily="18" charset="0"/>
                          <a:cs typeface="Times New Roman" panose="02020603050405020304" pitchFamily="18" charset="0"/>
                        </a:rPr>
                        <a:t>T3</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0.3506</a:t>
                      </a:r>
                    </a:p>
                  </a:txBody>
                  <a:tcPr marL="3810" marR="3810" marT="3810" marB="0" anchor="ctr"/>
                </a:tc>
                <a:tc>
                  <a:txBody>
                    <a:bodyPr/>
                    <a:lstStyle/>
                    <a:p>
                      <a:pPr algn="ct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0.6452</a:t>
                      </a:r>
                    </a:p>
                  </a:txBody>
                  <a:tcPr marL="3810" marR="3810" marT="3810" marB="0" anchor="ctr"/>
                </a:tc>
                <a:tc>
                  <a:txBody>
                    <a:bodyPr/>
                    <a:lstStyle/>
                    <a:p>
                      <a:pPr algn="ct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0.4575</a:t>
                      </a:r>
                    </a:p>
                  </a:txBody>
                  <a:tcPr marL="3810" marR="3810" marT="3810" marB="0" anchor="ctr"/>
                </a:tc>
                <a:tc>
                  <a:txBody>
                    <a:bodyPr/>
                    <a:lstStyle/>
                    <a:p>
                      <a:pPr algn="ctr" fontAlgn="b"/>
                      <a:r>
                        <a:rPr lang="en-US" sz="2400" b="1" i="0" u="none" strike="noStrike">
                          <a:solidFill>
                            <a:srgbClr val="000000"/>
                          </a:solidFill>
                          <a:effectLst/>
                          <a:latin typeface="Times New Roman" panose="02020603050405020304" pitchFamily="18" charset="0"/>
                          <a:cs typeface="Times New Roman" panose="02020603050405020304" pitchFamily="18" charset="0"/>
                        </a:rPr>
                        <a:t>0.6023</a:t>
                      </a:r>
                    </a:p>
                  </a:txBody>
                  <a:tcPr marL="3810" marR="3810" marT="3810" marB="0" anchor="ctr"/>
                </a:tc>
                <a:extLst>
                  <a:ext uri="{0D108BD9-81ED-4DB2-BD59-A6C34878D82A}">
                    <a16:rowId xmlns:a16="http://schemas.microsoft.com/office/drawing/2014/main" xmlns="" val="1357133876"/>
                  </a:ext>
                </a:extLst>
              </a:tr>
              <a:tr h="469561">
                <a:tc>
                  <a:txBody>
                    <a:bodyPr/>
                    <a:lstStyle/>
                    <a:p>
                      <a:pPr marL="0" marR="0" algn="ctr">
                        <a:lnSpc>
                          <a:spcPct val="115000"/>
                        </a:lnSpc>
                        <a:spcBef>
                          <a:spcPts val="0"/>
                        </a:spcBef>
                        <a:spcAft>
                          <a:spcPts val="0"/>
                        </a:spcAft>
                      </a:pPr>
                      <a:r>
                        <a:rPr lang="en-US" sz="2400" b="1" dirty="0" smtClean="0">
                          <a:effectLst/>
                          <a:latin typeface="Times New Roman" panose="02020603050405020304" pitchFamily="18" charset="0"/>
                          <a:cs typeface="Times New Roman" panose="02020603050405020304" pitchFamily="18" charset="0"/>
                        </a:rPr>
                        <a:t>T4</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2400" b="1" i="0" u="none" strike="noStrike">
                          <a:solidFill>
                            <a:srgbClr val="000000"/>
                          </a:solidFill>
                          <a:effectLst/>
                          <a:latin typeface="Times New Roman" panose="02020603050405020304" pitchFamily="18" charset="0"/>
                          <a:cs typeface="Times New Roman" panose="02020603050405020304" pitchFamily="18" charset="0"/>
                        </a:rPr>
                        <a:t>0.5468</a:t>
                      </a:r>
                    </a:p>
                  </a:txBody>
                  <a:tcPr marL="3810" marR="3810" marT="3810" marB="0" anchor="ctr"/>
                </a:tc>
                <a:tc>
                  <a:txBody>
                    <a:bodyPr/>
                    <a:lstStyle/>
                    <a:p>
                      <a:pPr algn="ct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0.7443</a:t>
                      </a:r>
                    </a:p>
                  </a:txBody>
                  <a:tcPr marL="3810" marR="3810" marT="3810" marB="0" anchor="ctr"/>
                </a:tc>
                <a:tc>
                  <a:txBody>
                    <a:bodyPr/>
                    <a:lstStyle/>
                    <a:p>
                      <a:pPr algn="ct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0.5253</a:t>
                      </a:r>
                    </a:p>
                  </a:txBody>
                  <a:tcPr marL="3810" marR="3810" marT="3810" marB="0" anchor="ctr"/>
                </a:tc>
                <a:tc>
                  <a:txBody>
                    <a:bodyPr/>
                    <a:lstStyle/>
                    <a:p>
                      <a:pPr algn="ct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1.1043</a:t>
                      </a:r>
                    </a:p>
                  </a:txBody>
                  <a:tcPr marL="3810" marR="3810" marT="3810" marB="0" anchor="ctr"/>
                </a:tc>
                <a:extLst>
                  <a:ext uri="{0D108BD9-81ED-4DB2-BD59-A6C34878D82A}">
                    <a16:rowId xmlns:a16="http://schemas.microsoft.com/office/drawing/2014/main" xmlns="" val="3792791988"/>
                  </a:ext>
                </a:extLst>
              </a:tr>
              <a:tr h="469561">
                <a:tc>
                  <a:txBody>
                    <a:bodyPr/>
                    <a:lstStyle/>
                    <a:p>
                      <a:pPr marL="0" marR="0" algn="ctr">
                        <a:lnSpc>
                          <a:spcPct val="115000"/>
                        </a:lnSpc>
                        <a:spcBef>
                          <a:spcPts val="0"/>
                        </a:spcBef>
                        <a:spcAft>
                          <a:spcPts val="0"/>
                        </a:spcAft>
                      </a:pP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T5</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2400" b="1" i="0" u="none" strike="noStrike">
                          <a:solidFill>
                            <a:srgbClr val="000000"/>
                          </a:solidFill>
                          <a:effectLst/>
                          <a:latin typeface="Times New Roman" panose="02020603050405020304" pitchFamily="18" charset="0"/>
                          <a:cs typeface="Times New Roman" panose="02020603050405020304" pitchFamily="18" charset="0"/>
                        </a:rPr>
                        <a:t>0.4774</a:t>
                      </a:r>
                    </a:p>
                  </a:txBody>
                  <a:tcPr marL="3810" marR="3810" marT="3810" marB="0" anchor="ctr"/>
                </a:tc>
                <a:tc>
                  <a:txBody>
                    <a:bodyPr/>
                    <a:lstStyle/>
                    <a:p>
                      <a:pPr algn="ctr" fontAlgn="b"/>
                      <a:r>
                        <a:rPr lang="en-US" sz="2400" b="1" i="0" u="none" strike="noStrike">
                          <a:solidFill>
                            <a:srgbClr val="000000"/>
                          </a:solidFill>
                          <a:effectLst/>
                          <a:latin typeface="Times New Roman" panose="02020603050405020304" pitchFamily="18" charset="0"/>
                          <a:cs typeface="Times New Roman" panose="02020603050405020304" pitchFamily="18" charset="0"/>
                        </a:rPr>
                        <a:t>0.6841</a:t>
                      </a:r>
                    </a:p>
                  </a:txBody>
                  <a:tcPr marL="3810" marR="3810" marT="3810" marB="0" anchor="ctr"/>
                </a:tc>
                <a:tc>
                  <a:txBody>
                    <a:bodyPr/>
                    <a:lstStyle/>
                    <a:p>
                      <a:pPr algn="ctr" fontAlgn="b"/>
                      <a:r>
                        <a:rPr lang="en-US" sz="2400" b="1" i="0" u="none" strike="noStrike">
                          <a:solidFill>
                            <a:srgbClr val="000000"/>
                          </a:solidFill>
                          <a:effectLst/>
                          <a:latin typeface="Times New Roman" panose="02020603050405020304" pitchFamily="18" charset="0"/>
                          <a:cs typeface="Times New Roman" panose="02020603050405020304" pitchFamily="18" charset="0"/>
                        </a:rPr>
                        <a:t>0.4222</a:t>
                      </a:r>
                    </a:p>
                  </a:txBody>
                  <a:tcPr marL="3810" marR="3810" marT="3810" marB="0" anchor="ctr"/>
                </a:tc>
                <a:tc>
                  <a:txBody>
                    <a:bodyPr/>
                    <a:lstStyle/>
                    <a:p>
                      <a:pPr algn="ct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0.4765</a:t>
                      </a:r>
                    </a:p>
                  </a:txBody>
                  <a:tcPr marL="3810" marR="3810" marT="3810" marB="0" anchor="ctr"/>
                </a:tc>
              </a:tr>
            </a:tbl>
          </a:graphicData>
        </a:graphic>
      </p:graphicFrame>
      <p:sp>
        <p:nvSpPr>
          <p:cNvPr id="11" name="Rectangle 5"/>
          <p:cNvSpPr txBox="1">
            <a:spLocks noChangeArrowheads="1"/>
          </p:cNvSpPr>
          <p:nvPr/>
        </p:nvSpPr>
        <p:spPr bwMode="auto">
          <a:xfrm>
            <a:off x="1461155" y="1295400"/>
            <a:ext cx="6221691" cy="55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buClrTx/>
              <a:buFontTx/>
            </a:pPr>
            <a:r>
              <a:rPr lang="en-US" altLang="en-US" sz="2800" b="1" dirty="0" smtClean="0">
                <a:solidFill>
                  <a:srgbClr val="FF9900"/>
                </a:solidFill>
                <a:effectLst/>
                <a:latin typeface="Times New Roman" panose="02020603050405020304" pitchFamily="18" charset="0"/>
              </a:rPr>
              <a:t>GOES-19 LUT update</a:t>
            </a:r>
          </a:p>
        </p:txBody>
      </p:sp>
      <p:sp>
        <p:nvSpPr>
          <p:cNvPr id="12" name="Text Placeholder 9">
            <a:extLst>
              <a:ext uri="{FF2B5EF4-FFF2-40B4-BE49-F238E27FC236}">
                <a16:creationId xmlns:a16="http://schemas.microsoft.com/office/drawing/2014/main" xmlns="" id="{DDC00831-19D3-EB46-98E7-277FB1EBD9E5}"/>
              </a:ext>
            </a:extLst>
          </p:cNvPr>
          <p:cNvSpPr>
            <a:spLocks noGrp="1"/>
          </p:cNvSpPr>
          <p:nvPr>
            <p:ph type="body" sz="quarter" idx="3"/>
          </p:nvPr>
        </p:nvSpPr>
        <p:spPr>
          <a:xfrm>
            <a:off x="325507" y="2016700"/>
            <a:ext cx="8492987" cy="726500"/>
          </a:xfrm>
        </p:spPr>
        <p:txBody>
          <a:bodyPr/>
          <a:lstStyle/>
          <a:p>
            <a:pPr algn="ctr"/>
            <a:r>
              <a:rPr lang="en-US" sz="2000" dirty="0">
                <a:latin typeface="Times New Roman" panose="02020603050405020304" pitchFamily="18" charset="0"/>
                <a:cs typeface="Times New Roman" panose="02020603050405020304" pitchFamily="18" charset="0"/>
              </a:rPr>
              <a:t>Gamma correction coefficient calculated for </a:t>
            </a:r>
            <a:r>
              <a:rPr lang="en-US" sz="2000" dirty="0" smtClean="0">
                <a:solidFill>
                  <a:srgbClr val="FFFF00"/>
                </a:solidFill>
                <a:latin typeface="Times New Roman" panose="02020603050405020304" pitchFamily="18" charset="0"/>
                <a:cs typeface="Times New Roman" panose="02020603050405020304" pitchFamily="18" charset="0"/>
              </a:rPr>
              <a:t>GOES-19</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MPS-HI </a:t>
            </a:r>
            <a:r>
              <a:rPr lang="en-US" sz="2000" dirty="0" smtClean="0">
                <a:latin typeface="Times New Roman" panose="02020603050405020304" pitchFamily="18" charset="0"/>
                <a:cs typeface="Times New Roman" panose="02020603050405020304" pitchFamily="18" charset="0"/>
              </a:rPr>
              <a:t>E9-E11,</a:t>
            </a:r>
          </a:p>
          <a:p>
            <a:pPr algn="ctr"/>
            <a:r>
              <a:rPr lang="en-US" sz="2000" dirty="0" smtClean="0">
                <a:latin typeface="Times New Roman" panose="02020603050405020304" pitchFamily="18" charset="0"/>
                <a:cs typeface="Times New Roman" panose="02020603050405020304" pitchFamily="18" charset="0"/>
              </a:rPr>
              <a:t>incorporated </a:t>
            </a:r>
            <a:r>
              <a:rPr lang="en-US" sz="2000" dirty="0">
                <a:latin typeface="Times New Roman" panose="02020603050405020304" pitchFamily="18" charset="0"/>
                <a:cs typeface="Times New Roman" panose="02020603050405020304" pitchFamily="18" charset="0"/>
              </a:rPr>
              <a:t>into revised MPS-HI </a:t>
            </a:r>
            <a:r>
              <a:rPr lang="en-US" sz="2000" dirty="0" smtClean="0">
                <a:latin typeface="Times New Roman" panose="02020603050405020304" pitchFamily="18" charset="0"/>
                <a:cs typeface="Times New Roman" panose="02020603050405020304" pitchFamily="18" charset="0"/>
              </a:rPr>
              <a:t>LUT on November 27, 2024 (ADR 1517)</a:t>
            </a:r>
            <a:endParaRPr lang="en-US" sz="2000" dirty="0">
              <a:latin typeface="Times New Roman" panose="02020603050405020304" pitchFamily="18" charset="0"/>
              <a:cs typeface="Times New Roman" panose="02020603050405020304" pitchFamily="18" charset="0"/>
            </a:endParaRPr>
          </a:p>
        </p:txBody>
      </p:sp>
      <p:sp>
        <p:nvSpPr>
          <p:cNvPr id="14" name="Footer Placeholder 5"/>
          <p:cNvSpPr txBox="1">
            <a:spLocks/>
          </p:cNvSpPr>
          <p:nvPr/>
        </p:nvSpPr>
        <p:spPr>
          <a:xfrm>
            <a:off x="1287379" y="62484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15" name="TextBox 14"/>
          <p:cNvSpPr txBox="1"/>
          <p:nvPr/>
        </p:nvSpPr>
        <p:spPr>
          <a:xfrm>
            <a:off x="1828800" y="152400"/>
            <a:ext cx="5410200" cy="892552"/>
          </a:xfrm>
          <a:prstGeom prst="rect">
            <a:avLst/>
          </a:prstGeom>
          <a:noFill/>
        </p:spPr>
        <p:txBody>
          <a:bodyPr wrap="square" rtlCol="0">
            <a:spAutoFit/>
          </a:bodyPr>
          <a:lstStyle/>
          <a:p>
            <a:pPr algn="ctr"/>
            <a:r>
              <a:rPr lang="en-US" sz="2600" b="1" dirty="0" smtClean="0">
                <a:solidFill>
                  <a:srgbClr val="FFFF00"/>
                </a:solidFill>
                <a:latin typeface="Times New Roman" panose="02020603050405020304" pitchFamily="18" charset="0"/>
                <a:cs typeface="Times New Roman" panose="02020603050405020304" pitchFamily="18" charset="0"/>
              </a:rPr>
              <a:t>PLPT-SEI-006</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smtClean="0">
                <a:solidFill>
                  <a:srgbClr val="FFFF00"/>
                </a:solidFill>
                <a:latin typeface="Times New Roman" panose="02020603050405020304" pitchFamily="18" charset="0"/>
                <a:cs typeface="Times New Roman" panose="02020603050405020304" pitchFamily="18" charset="0"/>
              </a:rPr>
              <a:t>Backgrounds Trending: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4716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6617" y="1213209"/>
            <a:ext cx="6629400" cy="4972050"/>
          </a:xfrm>
        </p:spPr>
      </p:pic>
      <p:sp>
        <p:nvSpPr>
          <p:cNvPr id="18" name="TextBox 17"/>
          <p:cNvSpPr txBox="1"/>
          <p:nvPr/>
        </p:nvSpPr>
        <p:spPr>
          <a:xfrm>
            <a:off x="72736" y="3886200"/>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T2</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72736" y="3124200"/>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T4</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72736" y="2337860"/>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T1</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72736" y="1535668"/>
            <a:ext cx="4572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T3</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0" y="5486400"/>
            <a:ext cx="602673" cy="307777"/>
          </a:xfrm>
          <a:prstGeom prst="rect">
            <a:avLst/>
          </a:prstGeom>
          <a:noFill/>
        </p:spPr>
        <p:txBody>
          <a:bodyPr wrap="square" rtlCol="0">
            <a:spAutoFit/>
          </a:bodyPr>
          <a:lstStyle/>
          <a:p>
            <a:pPr algn="ctr"/>
            <a:r>
              <a:rPr lang="en-US" sz="1400" b="1" dirty="0" smtClean="0">
                <a:solidFill>
                  <a:srgbClr val="FFFF00"/>
                </a:solidFill>
                <a:latin typeface="Times New Roman" panose="02020603050405020304" pitchFamily="18" charset="0"/>
                <a:cs typeface="Times New Roman" panose="02020603050405020304" pitchFamily="18" charset="0"/>
              </a:rPr>
              <a:t>DOS</a:t>
            </a:r>
            <a:endParaRPr lang="en-US" sz="1400" b="1" dirty="0">
              <a:solidFill>
                <a:srgbClr val="FFFF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4636" y="4695876"/>
            <a:ext cx="533400"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T5</a:t>
            </a:r>
            <a:endParaRPr lang="en-US" b="1" dirty="0">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Box 29"/>
              <p:cNvSpPr txBox="1"/>
              <p:nvPr/>
            </p:nvSpPr>
            <p:spPr>
              <a:xfrm>
                <a:off x="7391400" y="1447800"/>
                <a:ext cx="1676400" cy="923330"/>
              </a:xfrm>
              <a:prstGeom prst="rect">
                <a:avLst/>
              </a:prstGeom>
              <a:solidFill>
                <a:srgbClr val="57D3FF"/>
              </a:solidFill>
            </p:spPr>
            <p:txBody>
              <a:bodyPr wrap="square" rtlCol="0">
                <a:spAutoFit/>
              </a:bodyPr>
              <a:lstStyle/>
              <a:p>
                <a:pPr algn="ctr"/>
                <a:r>
                  <a:rPr lang="en-US" b="1" dirty="0" smtClean="0">
                    <a:solidFill>
                      <a:schemeClr val="tx1"/>
                    </a:solidFill>
                    <a:latin typeface="Times New Roman" panose="02020603050405020304" pitchFamily="18" charset="0"/>
                    <a:cs typeface="Times New Roman" panose="02020603050405020304" pitchFamily="18" charset="0"/>
                  </a:rPr>
                  <a:t>GOES-19 channel E11 </a:t>
                </a:r>
                <a14:m>
                  <m:oMath xmlns:m="http://schemas.openxmlformats.org/officeDocument/2006/math">
                    <m:r>
                      <a:rPr lang="en-US" b="1" i="1" dirty="0" smtClean="0">
                        <a:solidFill>
                          <a:schemeClr val="tx1"/>
                        </a:solidFill>
                        <a:latin typeface="Cambria Math" panose="02040503050406030204" pitchFamily="18" charset="0"/>
                        <a:cs typeface="Times New Roman" panose="02020603050405020304" pitchFamily="18" charset="0"/>
                      </a:rPr>
                      <m:t>(&gt;</m:t>
                    </m:r>
                    <m:r>
                      <a:rPr lang="en-US" b="1" i="1" dirty="0" smtClean="0">
                        <a:solidFill>
                          <a:schemeClr val="tx1"/>
                        </a:solidFill>
                        <a:latin typeface="Cambria Math" panose="02040503050406030204" pitchFamily="18" charset="0"/>
                        <a:cs typeface="Times New Roman" panose="02020603050405020304" pitchFamily="18" charset="0"/>
                      </a:rPr>
                      <m:t>𝟐</m:t>
                    </m:r>
                  </m:oMath>
                </a14:m>
                <a:r>
                  <a:rPr lang="en-US" b="1" dirty="0" smtClean="0">
                    <a:solidFill>
                      <a:schemeClr val="tx1"/>
                    </a:solidFill>
                    <a:latin typeface="Times New Roman" panose="02020603050405020304" pitchFamily="18" charset="0"/>
                    <a:cs typeface="Times New Roman" panose="02020603050405020304" pitchFamily="18" charset="0"/>
                  </a:rPr>
                  <a:t> MeV)</a:t>
                </a:r>
                <a:endParaRPr lang="en-US"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391400" y="1447800"/>
                <a:ext cx="1676400" cy="923330"/>
              </a:xfrm>
              <a:prstGeom prst="rect">
                <a:avLst/>
              </a:prstGeom>
              <a:blipFill rotWithShape="0">
                <a:blip r:embed="rId4"/>
                <a:stretch>
                  <a:fillRect t="-3974" b="-9272"/>
                </a:stretch>
              </a:blipFill>
            </p:spPr>
            <p:txBody>
              <a:bodyPr/>
              <a:lstStyle/>
              <a:p>
                <a:r>
                  <a:rPr lang="en-US">
                    <a:noFill/>
                  </a:rPr>
                  <a:t> </a:t>
                </a:r>
              </a:p>
            </p:txBody>
          </p:sp>
        </mc:Fallback>
      </mc:AlternateContent>
      <p:sp>
        <p:nvSpPr>
          <p:cNvPr id="31" name="TextBox 30"/>
          <p:cNvSpPr txBox="1"/>
          <p:nvPr/>
        </p:nvSpPr>
        <p:spPr>
          <a:xfrm>
            <a:off x="7391400" y="3570982"/>
            <a:ext cx="1676400" cy="1077218"/>
          </a:xfrm>
          <a:prstGeom prst="rect">
            <a:avLst/>
          </a:prstGeom>
          <a:solidFill>
            <a:schemeClr val="bg1"/>
          </a:solidFill>
          <a:ln w="12700">
            <a:noFill/>
          </a:ln>
        </p:spPr>
        <p:txBody>
          <a:bodyPr wrap="square" rtlCol="0">
            <a:spAutoFit/>
          </a:bodyPr>
          <a:lstStyle/>
          <a:p>
            <a:pPr algn="ctr"/>
            <a:r>
              <a:rPr lang="en-US" sz="1600" b="1" i="1" dirty="0" smtClean="0">
                <a:latin typeface="Times New Roman" panose="02020603050405020304" pitchFamily="18" charset="0"/>
                <a:cs typeface="Times New Roman" panose="02020603050405020304" pitchFamily="18" charset="0"/>
              </a:rPr>
              <a:t>SWPC alert level very close to uncorrected backgrounds</a:t>
            </a:r>
            <a:endParaRPr lang="en-US" sz="1600" b="1"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51</a:t>
            </a:fld>
            <a:endParaRPr lang="en-US" altLang="en-US" dirty="0"/>
          </a:p>
        </p:txBody>
      </p:sp>
      <p:sp>
        <p:nvSpPr>
          <p:cNvPr id="14" name="TextBox 13"/>
          <p:cNvSpPr txBox="1"/>
          <p:nvPr/>
        </p:nvSpPr>
        <p:spPr>
          <a:xfrm>
            <a:off x="1828800" y="152400"/>
            <a:ext cx="5410200" cy="892552"/>
          </a:xfrm>
          <a:prstGeom prst="rect">
            <a:avLst/>
          </a:prstGeom>
          <a:noFill/>
        </p:spPr>
        <p:txBody>
          <a:bodyPr wrap="square" rtlCol="0">
            <a:spAutoFit/>
          </a:bodyPr>
          <a:lstStyle/>
          <a:p>
            <a:pPr algn="ctr"/>
            <a:r>
              <a:rPr lang="en-US" sz="2600" b="1" dirty="0" smtClean="0">
                <a:solidFill>
                  <a:srgbClr val="FFFF00"/>
                </a:solidFill>
                <a:latin typeface="Times New Roman" panose="02020603050405020304" pitchFamily="18" charset="0"/>
                <a:cs typeface="Times New Roman" panose="02020603050405020304" pitchFamily="18" charset="0"/>
              </a:rPr>
              <a:t>PLPT-SEI-006</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smtClean="0">
                <a:solidFill>
                  <a:srgbClr val="FFFF00"/>
                </a:solidFill>
                <a:latin typeface="Times New Roman" panose="02020603050405020304" pitchFamily="18" charset="0"/>
                <a:cs typeface="Times New Roman" panose="02020603050405020304" pitchFamily="18" charset="0"/>
              </a:rPr>
              <a:t>Backgrounds Trending: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6" name="Footer Placeholder 5"/>
          <p:cNvSpPr txBox="1">
            <a:spLocks/>
          </p:cNvSpPr>
          <p:nvPr/>
        </p:nvSpPr>
        <p:spPr>
          <a:xfrm>
            <a:off x="1287379" y="62484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cxnSp>
        <p:nvCxnSpPr>
          <p:cNvPr id="17" name="Straight Arrow Connector 16"/>
          <p:cNvCxnSpPr/>
          <p:nvPr/>
        </p:nvCxnSpPr>
        <p:spPr>
          <a:xfrm flipH="1">
            <a:off x="7086600" y="3093525"/>
            <a:ext cx="391134" cy="23745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391400" y="5110924"/>
            <a:ext cx="1676400" cy="954107"/>
          </a:xfrm>
          <a:prstGeom prst="rect">
            <a:avLst/>
          </a:prstGeom>
          <a:solidFill>
            <a:srgbClr val="FFFF00"/>
          </a:solidFill>
          <a:ln w="12700">
            <a:noFill/>
          </a:ln>
        </p:spPr>
        <p:txBody>
          <a:bodyPr wrap="square" rtlCol="0">
            <a:spAutoFit/>
          </a:bodyPr>
          <a:lstStyle/>
          <a:p>
            <a:pPr algn="ctr"/>
            <a:r>
              <a:rPr lang="en-US" sz="1400" b="1" i="1" dirty="0">
                <a:latin typeface="Times New Roman" panose="02020603050405020304" pitchFamily="18" charset="0"/>
                <a:cs typeface="Times New Roman" panose="02020603050405020304" pitchFamily="18" charset="0"/>
              </a:rPr>
              <a:t>C</a:t>
            </a:r>
            <a:r>
              <a:rPr lang="en-US" sz="1400" b="1" i="1" dirty="0" smtClean="0">
                <a:latin typeface="Times New Roman" panose="02020603050405020304" pitchFamily="18" charset="0"/>
                <a:cs typeface="Times New Roman" panose="02020603050405020304" pitchFamily="18" charset="0"/>
              </a:rPr>
              <a:t>orrected backgrounds more representative of the GCR spectrum</a:t>
            </a:r>
            <a:endParaRPr lang="en-US" sz="1400" b="1" i="1" dirty="0">
              <a:latin typeface="Times New Roman" panose="02020603050405020304" pitchFamily="18" charset="0"/>
              <a:cs typeface="Times New Roman" panose="02020603050405020304" pitchFamily="18" charset="0"/>
            </a:endParaRPr>
          </a:p>
        </p:txBody>
      </p:sp>
      <p:cxnSp>
        <p:nvCxnSpPr>
          <p:cNvPr id="25" name="Straight Arrow Connector 24"/>
          <p:cNvCxnSpPr/>
          <p:nvPr/>
        </p:nvCxnSpPr>
        <p:spPr>
          <a:xfrm flipH="1" flipV="1">
            <a:off x="6498934" y="5110924"/>
            <a:ext cx="943716" cy="250628"/>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6510353" y="4284334"/>
            <a:ext cx="905997" cy="1036008"/>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6472253" y="3521482"/>
            <a:ext cx="955517" cy="1840071"/>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6434153" y="2707192"/>
            <a:ext cx="1005481" cy="2643280"/>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flipV="1">
            <a:off x="6457373" y="1964257"/>
            <a:ext cx="958977" cy="3356085"/>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7391400" y="2438400"/>
            <a:ext cx="1658987" cy="646331"/>
          </a:xfrm>
          <a:prstGeom prst="rect">
            <a:avLst/>
          </a:prstGeom>
          <a:solidFill>
            <a:srgbClr val="57D3FF"/>
          </a:solidFill>
        </p:spPr>
        <p:txBody>
          <a:bodyPr wrap="square">
            <a:spAutoFit/>
          </a:bodyPr>
          <a:lstStyle/>
          <a:p>
            <a:r>
              <a:rPr lang="en-US" b="1" dirty="0">
                <a:latin typeface="Times New Roman" panose="02020603050405020304" pitchFamily="18" charset="0"/>
                <a:cs typeface="Times New Roman" panose="02020603050405020304" pitchFamily="18" charset="0"/>
              </a:rPr>
              <a:t>1000 </a:t>
            </a:r>
            <a:r>
              <a:rPr lang="en-US" b="1" dirty="0" smtClean="0">
                <a:latin typeface="Times New Roman" panose="02020603050405020304" pitchFamily="18" charset="0"/>
                <a:cs typeface="Times New Roman" panose="02020603050405020304" pitchFamily="18" charset="0"/>
              </a:rPr>
              <a:t>electrons per (cm</a:t>
            </a:r>
            <a:r>
              <a:rPr lang="en-US" b="1" baseline="30000" dirty="0" smtClean="0">
                <a:latin typeface="Times New Roman" panose="02020603050405020304" pitchFamily="18" charset="0"/>
                <a:cs typeface="Times New Roman" panose="02020603050405020304" pitchFamily="18" charset="0"/>
              </a:rPr>
              <a:t>2</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sr s) </a:t>
            </a:r>
            <a:endParaRPr lang="en-US" b="1" dirty="0"/>
          </a:p>
        </p:txBody>
      </p:sp>
      <p:sp>
        <p:nvSpPr>
          <p:cNvPr id="43" name="Rounded Rectangle 42"/>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62405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382000" cy="5218671"/>
          </a:xfrm>
        </p:spPr>
        <p:txBody>
          <a:bodyPr/>
          <a:lstStyle/>
          <a:p>
            <a:pPr>
              <a:buFont typeface="Wingdings" panose="05000000000000000000" pitchFamily="2" charset="2"/>
              <a:buChar char="q"/>
            </a:pPr>
            <a:r>
              <a:rPr lang="en-US" sz="2000" b="1" dirty="0" smtClean="0">
                <a:latin typeface="Times New Roman" panose="02020603050405020304" pitchFamily="18" charset="0"/>
                <a:cs typeface="Times New Roman" panose="02020603050405020304" pitchFamily="18" charset="0"/>
              </a:rPr>
              <a:t>The baseline algorithm underestimates the backgrounds</a:t>
            </a:r>
          </a:p>
          <a:p>
            <a:pPr marL="640080" lvl="1">
              <a:buFont typeface="Wingdings" panose="05000000000000000000" pitchFamily="2" charset="2"/>
              <a:buChar char="Ø"/>
            </a:pPr>
            <a:r>
              <a:rPr lang="en-US" sz="1600" b="1" dirty="0" smtClean="0">
                <a:latin typeface="Times New Roman" panose="02020603050405020304" pitchFamily="18" charset="0"/>
                <a:cs typeface="Times New Roman" panose="02020603050405020304" pitchFamily="18" charset="0"/>
              </a:rPr>
              <a:t>It is </a:t>
            </a:r>
            <a:r>
              <a:rPr lang="en-US" sz="1600" b="1" dirty="0">
                <a:latin typeface="Times New Roman" panose="02020603050405020304" pitchFamily="18" charset="0"/>
                <a:cs typeface="Times New Roman" panose="02020603050405020304" pitchFamily="18" charset="0"/>
              </a:rPr>
              <a:t>inadequate to correct for the observed slowly-varying </a:t>
            </a:r>
            <a:r>
              <a:rPr lang="en-US" sz="1600" b="1" dirty="0" smtClean="0">
                <a:latin typeface="Times New Roman" panose="02020603050405020304" pitchFamily="18" charset="0"/>
                <a:cs typeface="Times New Roman" panose="02020603050405020304" pitchFamily="18" charset="0"/>
              </a:rPr>
              <a:t>GCRs</a:t>
            </a:r>
          </a:p>
          <a:p>
            <a:pPr marL="640080" lvl="1">
              <a:buFont typeface="Wingdings" panose="05000000000000000000" pitchFamily="2" charset="2"/>
              <a:buChar char="Ø"/>
            </a:pPr>
            <a:r>
              <a:rPr lang="en-US" sz="1600" b="1" dirty="0" smtClean="0">
                <a:latin typeface="Times New Roman" panose="02020603050405020304" pitchFamily="18" charset="0"/>
                <a:cs typeface="Times New Roman" panose="02020603050405020304" pitchFamily="18" charset="0"/>
              </a:rPr>
              <a:t>After the correction, the background level is still too close to the SWPC E11 (&gt; 2 MeV) alert level</a:t>
            </a:r>
          </a:p>
          <a:p>
            <a:pPr>
              <a:buFont typeface="Wingdings" panose="05000000000000000000" pitchFamily="2" charset="2"/>
              <a:buChar char="q"/>
            </a:pPr>
            <a:r>
              <a:rPr lang="en-US" sz="2000" b="1" dirty="0" smtClean="0">
                <a:latin typeface="Times New Roman" panose="02020603050405020304" pitchFamily="18" charset="0"/>
                <a:cs typeface="Times New Roman" panose="02020603050405020304" pitchFamily="18" charset="0"/>
              </a:rPr>
              <a:t>Revision of the algorithm performed for G16/G17/G18 can be applied to GOES-19</a:t>
            </a:r>
          </a:p>
          <a:p>
            <a:pPr>
              <a:buFont typeface="Wingdings" panose="05000000000000000000" pitchFamily="2" charset="2"/>
              <a:buChar char="q"/>
            </a:pPr>
            <a:r>
              <a:rPr lang="en-US" sz="2000" b="1" dirty="0" smtClean="0">
                <a:latin typeface="Times New Roman" panose="02020603050405020304" pitchFamily="18" charset="0"/>
                <a:cs typeface="Times New Roman" panose="02020603050405020304" pitchFamily="18" charset="0"/>
              </a:rPr>
              <a:t>The revised algorithm is successful in reducing the backgrounds to appropriate levels</a:t>
            </a:r>
          </a:p>
          <a:p>
            <a:pPr>
              <a:buFont typeface="Wingdings" panose="05000000000000000000" pitchFamily="2" charset="2"/>
              <a:buChar char="q"/>
            </a:pPr>
            <a:r>
              <a:rPr lang="en-US" sz="2000" b="1" dirty="0" smtClean="0">
                <a:solidFill>
                  <a:srgbClr val="FFFF00"/>
                </a:solidFill>
                <a:latin typeface="Times New Roman" panose="02020603050405020304" pitchFamily="18" charset="0"/>
                <a:cs typeface="Times New Roman" panose="02020603050405020304" pitchFamily="18" charset="0"/>
              </a:rPr>
              <a:t>Caveat: the space environment is changing (impacting all spacecraft!)</a:t>
            </a:r>
          </a:p>
          <a:p>
            <a:pPr lvl="1">
              <a:buFont typeface="Wingdings" panose="05000000000000000000" pitchFamily="2" charset="2"/>
              <a:buChar char="Ø"/>
            </a:pPr>
            <a:r>
              <a:rPr lang="en-US" sz="1600" b="1" dirty="0" smtClean="0">
                <a:solidFill>
                  <a:srgbClr val="FFFF00"/>
                </a:solidFill>
                <a:latin typeface="Times New Roman" panose="02020603050405020304" pitchFamily="18" charset="0"/>
                <a:cs typeface="Times New Roman" panose="02020603050405020304" pitchFamily="18" charset="0"/>
              </a:rPr>
              <a:t>The SGPS-X P11 fluxes, that the correction is based on, are decreasing</a:t>
            </a:r>
          </a:p>
          <a:p>
            <a:pPr lvl="1">
              <a:buFont typeface="Wingdings" panose="05000000000000000000" pitchFamily="2" charset="2"/>
              <a:buChar char="Ø"/>
            </a:pPr>
            <a:r>
              <a:rPr lang="en-US" sz="1600" b="1" dirty="0" smtClean="0">
                <a:solidFill>
                  <a:srgbClr val="FFFF00"/>
                </a:solidFill>
                <a:latin typeface="Times New Roman" panose="02020603050405020304" pitchFamily="18" charset="0"/>
                <a:cs typeface="Times New Roman" panose="02020603050405020304" pitchFamily="18" charset="0"/>
              </a:rPr>
              <a:t>Gamma correction factors are increasing, leading to enhanced background removal. This might be an issue with GOES-19. NCEI will keep monitoring</a:t>
            </a:r>
          </a:p>
          <a:p>
            <a:pPr lvl="1">
              <a:buFont typeface="Wingdings" panose="05000000000000000000" pitchFamily="2" charset="2"/>
              <a:buChar char="Ø"/>
            </a:pPr>
            <a:r>
              <a:rPr lang="en-US" sz="1600" b="1" dirty="0" smtClean="0">
                <a:solidFill>
                  <a:srgbClr val="FFFF00"/>
                </a:solidFill>
                <a:latin typeface="Times New Roman" panose="02020603050405020304" pitchFamily="18" charset="0"/>
                <a:cs typeface="Times New Roman" panose="02020603050405020304" pitchFamily="18" charset="0"/>
              </a:rPr>
              <a:t>NCEI is actively investigating the correlation between the MPS-HI backgrounds and the SGPS proton fluxes, and will report to the program any findings</a:t>
            </a:r>
          </a:p>
          <a:p>
            <a:pPr>
              <a:buFont typeface="Wingdings" panose="05000000000000000000" pitchFamily="2" charset="2"/>
              <a:buChar char="q"/>
            </a:pPr>
            <a:r>
              <a:rPr lang="en-US" sz="2000" b="1" dirty="0" smtClean="0">
                <a:latin typeface="Times New Roman" panose="02020603050405020304" pitchFamily="18" charset="0"/>
                <a:cs typeface="Times New Roman" panose="02020603050405020304" pitchFamily="18" charset="0"/>
              </a:rPr>
              <a:t>PLPT-SEI-006 is deemed a </a:t>
            </a:r>
            <a:endParaRPr lang="en-US" sz="20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52</a:t>
            </a:fld>
            <a:endParaRPr lang="en-US" altLang="en-US" dirty="0"/>
          </a:p>
        </p:txBody>
      </p:sp>
      <p:sp>
        <p:nvSpPr>
          <p:cNvPr id="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10" name="TextBox 9"/>
          <p:cNvSpPr txBox="1"/>
          <p:nvPr/>
        </p:nvSpPr>
        <p:spPr>
          <a:xfrm>
            <a:off x="1828800" y="152400"/>
            <a:ext cx="5410200" cy="892552"/>
          </a:xfrm>
          <a:prstGeom prst="rect">
            <a:avLst/>
          </a:prstGeom>
          <a:noFill/>
        </p:spPr>
        <p:txBody>
          <a:bodyPr wrap="square" rtlCol="0">
            <a:spAutoFit/>
          </a:bodyPr>
          <a:lstStyle/>
          <a:p>
            <a:pPr algn="ctr"/>
            <a:r>
              <a:rPr lang="en-US" sz="2600" b="1" dirty="0" smtClean="0">
                <a:solidFill>
                  <a:srgbClr val="FFFF00"/>
                </a:solidFill>
                <a:latin typeface="Times New Roman" panose="02020603050405020304" pitchFamily="18" charset="0"/>
                <a:cs typeface="Times New Roman" panose="02020603050405020304" pitchFamily="18" charset="0"/>
              </a:rPr>
              <a:t>PLPT-SEI-006</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smtClean="0">
                <a:solidFill>
                  <a:srgbClr val="FFFF00"/>
                </a:solidFill>
                <a:latin typeface="Times New Roman" panose="02020603050405020304" pitchFamily="18" charset="0"/>
                <a:cs typeface="Times New Roman" panose="02020603050405020304" pitchFamily="18" charset="0"/>
              </a:rPr>
              <a:t>Backgrounds Trending: Summary</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3810000" y="5562600"/>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3157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53</a:t>
            </a:fld>
            <a:endParaRPr lang="en-US" altLang="en-US" dirty="0"/>
          </a:p>
        </p:txBody>
      </p:sp>
      <p:sp>
        <p:nvSpPr>
          <p:cNvPr id="6" name="Shape 403"/>
          <p:cNvSpPr txBox="1">
            <a:spLocks noGrp="1"/>
          </p:cNvSpPr>
          <p:nvPr>
            <p:ph type="title"/>
          </p:nvPr>
        </p:nvSpPr>
        <p:spPr>
          <a:xfrm>
            <a:off x="1540042" y="237584"/>
            <a:ext cx="6063916" cy="693441"/>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2600" b="1" i="0" u="none" strike="noStrike" cap="none" dirty="0" smtClean="0">
                <a:solidFill>
                  <a:srgbClr val="FFFF00"/>
                </a:solidFill>
                <a:latin typeface="Times New Roman" panose="02020603050405020304" pitchFamily="18" charset="0"/>
                <a:ea typeface="Calibri"/>
                <a:cs typeface="Times New Roman" panose="02020603050405020304" pitchFamily="18" charset="0"/>
                <a:sym typeface="Calibri"/>
              </a:rPr>
              <a:t>GOES-19 Provisional PLPTs: Summary</a:t>
            </a:r>
            <a:endParaRPr lang="en-US" sz="2600" b="1" i="0" u="none" strike="noStrike" cap="none" dirty="0">
              <a:solidFill>
                <a:srgbClr val="FFFF00"/>
              </a:solidFill>
              <a:latin typeface="Times New Roman" panose="02020603050405020304" pitchFamily="18" charset="0"/>
              <a:ea typeface="Calibri"/>
              <a:cs typeface="Times New Roman" panose="02020603050405020304" pitchFamily="18" charset="0"/>
              <a:sym typeface="Calibri"/>
            </a:endParaRPr>
          </a:p>
        </p:txBody>
      </p:sp>
      <p:sp>
        <p:nvSpPr>
          <p:cNvPr id="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8" name="Content Placeholder 2"/>
          <p:cNvSpPr>
            <a:spLocks noGrp="1"/>
          </p:cNvSpPr>
          <p:nvPr>
            <p:ph idx="1"/>
          </p:nvPr>
        </p:nvSpPr>
        <p:spPr>
          <a:xfrm>
            <a:off x="76200" y="1219201"/>
            <a:ext cx="8991600" cy="5029200"/>
          </a:xfrm>
        </p:spPr>
        <p:txBody>
          <a:bodyPr/>
          <a:lstStyle/>
          <a:p>
            <a:pPr marL="274320" indent="-274320">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PLPT-SEI-002: </a:t>
            </a:r>
            <a:r>
              <a:rPr lang="en-US" sz="2000" b="1" dirty="0">
                <a:solidFill>
                  <a:srgbClr val="FFFF00"/>
                </a:solidFill>
                <a:latin typeface="Times New Roman" panose="02020603050405020304" pitchFamily="18" charset="0"/>
                <a:cs typeface="Times New Roman" panose="02020603050405020304" pitchFamily="18" charset="0"/>
              </a:rPr>
              <a:t>MPS-HI Telescope </a:t>
            </a:r>
            <a:r>
              <a:rPr lang="en-US" sz="2000" b="1" dirty="0" smtClean="0">
                <a:solidFill>
                  <a:srgbClr val="FFFF00"/>
                </a:solidFill>
                <a:latin typeface="Times New Roman" panose="02020603050405020304" pitchFamily="18" charset="0"/>
                <a:cs typeface="Times New Roman" panose="02020603050405020304" pitchFamily="18" charset="0"/>
              </a:rPr>
              <a:t>Cross-Comparison</a:t>
            </a:r>
            <a:endParaRPr lang="en-US" sz="2000" b="1" dirty="0" smtClean="0">
              <a:latin typeface="Times New Roman" panose="02020603050405020304" pitchFamily="18" charset="0"/>
              <a:cs typeface="Times New Roman" panose="02020603050405020304" pitchFamily="18" charset="0"/>
            </a:endParaRPr>
          </a:p>
          <a:p>
            <a:pPr marL="548640" lvl="1" indent="-274320">
              <a:buFont typeface="Wingdings" panose="05000000000000000000" pitchFamily="2" charset="2"/>
              <a:buChar char="v"/>
            </a:pPr>
            <a:r>
              <a:rPr lang="en-US" sz="1600" b="1" dirty="0" smtClean="0">
                <a:latin typeface="Times New Roman" panose="02020603050405020304" pitchFamily="18" charset="0"/>
                <a:cs typeface="Times New Roman" panose="02020603050405020304" pitchFamily="18" charset="0"/>
              </a:rPr>
              <a:t>Calculated </a:t>
            </a:r>
            <a:r>
              <a:rPr lang="en-US" sz="1600" b="1" dirty="0">
                <a:latin typeface="Times New Roman" panose="02020603050405020304" pitchFamily="18" charset="0"/>
                <a:cs typeface="Times New Roman" panose="02020603050405020304" pitchFamily="18" charset="0"/>
              </a:rPr>
              <a:t>scale factors for all </a:t>
            </a:r>
            <a:r>
              <a:rPr lang="en-US" sz="1600" b="1" dirty="0" smtClean="0">
                <a:latin typeface="Times New Roman" panose="02020603050405020304" pitchFamily="18" charset="0"/>
                <a:cs typeface="Times New Roman" panose="02020603050405020304" pitchFamily="18" charset="0"/>
              </a:rPr>
              <a:t>energy </a:t>
            </a:r>
            <a:r>
              <a:rPr lang="en-US" sz="1600" b="1" dirty="0">
                <a:latin typeface="Times New Roman" panose="02020603050405020304" pitchFamily="18" charset="0"/>
                <a:cs typeface="Times New Roman" panose="02020603050405020304" pitchFamily="18" charset="0"/>
              </a:rPr>
              <a:t>and </a:t>
            </a:r>
            <a:r>
              <a:rPr lang="en-US" sz="1600" b="1" dirty="0" smtClean="0">
                <a:latin typeface="Times New Roman" panose="02020603050405020304" pitchFamily="18" charset="0"/>
                <a:cs typeface="Times New Roman" panose="02020603050405020304" pitchFamily="18" charset="0"/>
              </a:rPr>
              <a:t>telescope pairs, during pitch matches with significant flux levels [Rowland </a:t>
            </a:r>
            <a:r>
              <a:rPr lang="en-US" sz="1600" b="1" dirty="0">
                <a:latin typeface="Times New Roman" panose="02020603050405020304" pitchFamily="18" charset="0"/>
                <a:cs typeface="Times New Roman" panose="02020603050405020304" pitchFamily="18" charset="0"/>
              </a:rPr>
              <a:t>and </a:t>
            </a:r>
            <a:r>
              <a:rPr lang="en-US" sz="1600" b="1" dirty="0" smtClean="0">
                <a:latin typeface="Times New Roman" panose="02020603050405020304" pitchFamily="18" charset="0"/>
                <a:cs typeface="Times New Roman" panose="02020603050405020304" pitchFamily="18" charset="0"/>
              </a:rPr>
              <a:t>Weigel, 2012]</a:t>
            </a:r>
          </a:p>
          <a:p>
            <a:pPr marL="548640" lvl="1" indent="-274320">
              <a:buFont typeface="Wingdings" panose="05000000000000000000" pitchFamily="2" charset="2"/>
              <a:buChar char="v"/>
            </a:pPr>
            <a:r>
              <a:rPr lang="en-US" sz="1600" b="1" dirty="0" smtClean="0">
                <a:latin typeface="Times New Roman" panose="02020603050405020304" pitchFamily="18" charset="0"/>
                <a:cs typeface="Times New Roman" panose="02020603050405020304" pitchFamily="18" charset="0"/>
              </a:rPr>
              <a:t>Most electron energy/telescope pairs are within 25% accuracy</a:t>
            </a:r>
          </a:p>
          <a:p>
            <a:pPr marL="548640" lvl="1" indent="-274320">
              <a:buFont typeface="Wingdings" panose="05000000000000000000" pitchFamily="2" charset="2"/>
              <a:buChar char="v"/>
            </a:pPr>
            <a:r>
              <a:rPr lang="en-US" sz="1600" b="1" dirty="0" smtClean="0">
                <a:latin typeface="Times New Roman" panose="02020603050405020304" pitchFamily="18" charset="0"/>
                <a:cs typeface="Times New Roman" panose="02020603050405020304" pitchFamily="18" charset="0"/>
              </a:rPr>
              <a:t>PTels 1-2 are in agreement but PTels 3-5 report low. Requires further investigation</a:t>
            </a:r>
            <a:endParaRPr lang="en-US" sz="1600" b="1" dirty="0">
              <a:latin typeface="Times New Roman" panose="02020603050405020304" pitchFamily="18" charset="0"/>
              <a:cs typeface="Times New Roman" panose="02020603050405020304" pitchFamily="18" charset="0"/>
            </a:endParaRPr>
          </a:p>
          <a:p>
            <a:pPr marL="274320" indent="-274320">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PLPT-SEI-004: </a:t>
            </a:r>
            <a:r>
              <a:rPr lang="en-US" sz="2000" b="1" dirty="0">
                <a:solidFill>
                  <a:srgbClr val="FFFF00"/>
                </a:solidFill>
                <a:latin typeface="Times New Roman" panose="02020603050405020304" pitchFamily="18" charset="0"/>
                <a:cs typeface="Times New Roman" panose="02020603050405020304" pitchFamily="18" charset="0"/>
              </a:rPr>
              <a:t>Solar Energetic Particle (SEP) </a:t>
            </a:r>
            <a:r>
              <a:rPr lang="en-US" sz="2000" b="1" dirty="0" smtClean="0">
                <a:solidFill>
                  <a:srgbClr val="FFFF00"/>
                </a:solidFill>
                <a:latin typeface="Times New Roman" panose="02020603050405020304" pitchFamily="18" charset="0"/>
                <a:cs typeface="Times New Roman" panose="02020603050405020304" pitchFamily="18" charset="0"/>
              </a:rPr>
              <a:t>Cross-Comparison</a:t>
            </a:r>
            <a:endParaRPr lang="en-US" sz="2000" b="1" dirty="0" smtClean="0">
              <a:latin typeface="Times New Roman" panose="02020603050405020304" pitchFamily="18" charset="0"/>
              <a:cs typeface="Times New Roman" panose="02020603050405020304" pitchFamily="18" charset="0"/>
            </a:endParaRPr>
          </a:p>
          <a:p>
            <a:pPr marL="548640" lvl="1" indent="-274320">
              <a:buFont typeface="Wingdings" panose="05000000000000000000" pitchFamily="2" charset="2"/>
              <a:buChar char="v"/>
            </a:pPr>
            <a:r>
              <a:rPr lang="en-US" sz="1600" b="1" dirty="0" smtClean="0">
                <a:latin typeface="Times New Roman" panose="02020603050405020304" pitchFamily="18" charset="0"/>
                <a:cs typeface="Times New Roman" panose="02020603050405020304" pitchFamily="18" charset="0"/>
              </a:rPr>
              <a:t>Compared G19 SGPS and MPS-HI units during a high dynamic pressure event (isotropy of fluxes has been achieved)</a:t>
            </a:r>
          </a:p>
          <a:p>
            <a:pPr marL="548640" lvl="1" indent="-274320">
              <a:buFont typeface="Wingdings" panose="05000000000000000000" pitchFamily="2" charset="2"/>
              <a:buChar char="v"/>
            </a:pPr>
            <a:r>
              <a:rPr lang="en-US" sz="1600" b="1" dirty="0" smtClean="0">
                <a:latin typeface="Times New Roman" panose="02020603050405020304" pitchFamily="18" charset="0"/>
                <a:cs typeface="Times New Roman" panose="02020603050405020304" pitchFamily="18" charset="0"/>
              </a:rPr>
              <a:t>G19 MPS-HI PTels 1-2 P8-P11 are in agreement with SGPS P1-P4</a:t>
            </a:r>
          </a:p>
          <a:p>
            <a:pPr marL="548640" lvl="1" indent="-274320">
              <a:buFont typeface="Wingdings" panose="05000000000000000000" pitchFamily="2" charset="2"/>
              <a:buChar char="v"/>
            </a:pPr>
            <a:r>
              <a:rPr lang="en-US" sz="1600" b="1" dirty="0" smtClean="0">
                <a:latin typeface="Times New Roman" panose="02020603050405020304" pitchFamily="18" charset="0"/>
                <a:cs typeface="Times New Roman" panose="02020603050405020304" pitchFamily="18" charset="0"/>
              </a:rPr>
              <a:t>MPS-HI PTels </a:t>
            </a:r>
            <a:r>
              <a:rPr lang="en-US" sz="1600" b="1" dirty="0">
                <a:latin typeface="Times New Roman" panose="02020603050405020304" pitchFamily="18" charset="0"/>
                <a:cs typeface="Times New Roman" panose="02020603050405020304" pitchFamily="18" charset="0"/>
              </a:rPr>
              <a:t>3-5 </a:t>
            </a:r>
            <a:r>
              <a:rPr lang="en-US" sz="1600" b="1" dirty="0" smtClean="0">
                <a:latin typeface="Times New Roman" panose="02020603050405020304" pitchFamily="18" charset="0"/>
                <a:cs typeface="Times New Roman" panose="02020603050405020304" pitchFamily="18" charset="0"/>
              </a:rPr>
              <a:t>P8-P11 report low with respect to SGPS P1-P4, and MPS-HI </a:t>
            </a:r>
            <a:r>
              <a:rPr lang="en-US" sz="1600" b="1" dirty="0">
                <a:latin typeface="Times New Roman" panose="02020603050405020304" pitchFamily="18" charset="0"/>
                <a:cs typeface="Times New Roman" panose="02020603050405020304" pitchFamily="18" charset="0"/>
              </a:rPr>
              <a:t>PTels 1-2 </a:t>
            </a:r>
            <a:endParaRPr lang="en-US" sz="1600" b="1" dirty="0" smtClean="0">
              <a:latin typeface="Times New Roman" panose="02020603050405020304" pitchFamily="18" charset="0"/>
              <a:cs typeface="Times New Roman" panose="02020603050405020304" pitchFamily="18" charset="0"/>
            </a:endParaRPr>
          </a:p>
          <a:p>
            <a:pPr marL="274320" indent="-27432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PLPT-SEI-005:  </a:t>
            </a:r>
            <a:r>
              <a:rPr lang="en-US" sz="2000" b="1" dirty="0" smtClean="0">
                <a:solidFill>
                  <a:srgbClr val="FFFF00"/>
                </a:solidFill>
                <a:latin typeface="Times New Roman" panose="02020603050405020304" pitchFamily="18" charset="0"/>
                <a:cs typeface="Times New Roman" panose="02020603050405020304" pitchFamily="18" charset="0"/>
              </a:rPr>
              <a:t>Cross-Satellite Comparison of Trapped Particles</a:t>
            </a:r>
            <a:endParaRPr lang="en-US" sz="2000" b="1" dirty="0" smtClean="0">
              <a:latin typeface="Times New Roman" panose="02020603050405020304" pitchFamily="18" charset="0"/>
              <a:cs typeface="Times New Roman" panose="02020603050405020304" pitchFamily="18" charset="0"/>
            </a:endParaRPr>
          </a:p>
          <a:p>
            <a:pPr marL="548640" lvl="1" indent="-274320">
              <a:buFont typeface="Wingdings" panose="05000000000000000000" pitchFamily="2" charset="2"/>
              <a:buChar char="v"/>
            </a:pPr>
            <a:r>
              <a:rPr lang="en-US" sz="1600" b="1" dirty="0" smtClean="0">
                <a:latin typeface="Times New Roman" panose="02020603050405020304" pitchFamily="18" charset="0"/>
                <a:cs typeface="Times New Roman" panose="02020603050405020304" pitchFamily="18" charset="0"/>
              </a:rPr>
              <a:t>Compared GOES-19 </a:t>
            </a:r>
            <a:r>
              <a:rPr lang="en-US" sz="1600" b="1" dirty="0">
                <a:latin typeface="Times New Roman" panose="02020603050405020304" pitchFamily="18" charset="0"/>
                <a:cs typeface="Times New Roman" panose="02020603050405020304" pitchFamily="18" charset="0"/>
              </a:rPr>
              <a:t>to </a:t>
            </a:r>
            <a:r>
              <a:rPr lang="en-US" sz="1600" b="1" dirty="0" smtClean="0">
                <a:latin typeface="Times New Roman" panose="02020603050405020304" pitchFamily="18" charset="0"/>
                <a:cs typeface="Times New Roman" panose="02020603050405020304" pitchFamily="18" charset="0"/>
              </a:rPr>
              <a:t>GOES-16 by calculating flux </a:t>
            </a:r>
            <a:r>
              <a:rPr lang="en-US" sz="1600" b="1" dirty="0">
                <a:latin typeface="Times New Roman" panose="02020603050405020304" pitchFamily="18" charset="0"/>
                <a:cs typeface="Times New Roman" panose="02020603050405020304" pitchFamily="18" charset="0"/>
              </a:rPr>
              <a:t>percentile </a:t>
            </a:r>
            <a:r>
              <a:rPr lang="en-US" sz="1600" b="1" dirty="0" smtClean="0">
                <a:latin typeface="Times New Roman" panose="02020603050405020304" pitchFamily="18" charset="0"/>
                <a:cs typeface="Times New Roman" panose="02020603050405020304" pitchFamily="18" charset="0"/>
              </a:rPr>
              <a:t>spectra</a:t>
            </a:r>
          </a:p>
          <a:p>
            <a:pPr marL="548640" lvl="1" indent="-274320">
              <a:buFont typeface="Wingdings" panose="05000000000000000000" pitchFamily="2" charset="2"/>
              <a:buChar char="v"/>
            </a:pPr>
            <a:r>
              <a:rPr lang="en-US" sz="1600" b="1" dirty="0" smtClean="0">
                <a:latin typeface="Times New Roman" panose="02020603050405020304" pitchFamily="18" charset="0"/>
                <a:cs typeface="Times New Roman" panose="02020603050405020304" pitchFamily="18" charset="0"/>
              </a:rPr>
              <a:t>Electron spectra agree well with a few exceptions. Low high-energy fluxes hinder the effort</a:t>
            </a:r>
          </a:p>
          <a:p>
            <a:pPr marL="548640" lvl="1" indent="-274320">
              <a:buFont typeface="Wingdings" panose="05000000000000000000" pitchFamily="2" charset="2"/>
              <a:buChar char="v"/>
            </a:pPr>
            <a:r>
              <a:rPr lang="en-US" sz="1600" b="1" dirty="0" smtClean="0">
                <a:latin typeface="Times New Roman" panose="02020603050405020304" pitchFamily="18" charset="0"/>
                <a:cs typeface="Times New Roman" panose="02020603050405020304" pitchFamily="18" charset="0"/>
              </a:rPr>
              <a:t>G16 proton spectra are much lower in P1-P5, lower in P6-P7. Known issue with older units</a:t>
            </a:r>
            <a:endParaRPr lang="en-US" sz="1600" b="1" dirty="0">
              <a:latin typeface="Times New Roman" panose="02020603050405020304" pitchFamily="18" charset="0"/>
              <a:cs typeface="Times New Roman" panose="02020603050405020304" pitchFamily="18" charset="0"/>
            </a:endParaRPr>
          </a:p>
          <a:p>
            <a:pPr marL="274320" indent="-274320">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PLPT-SEI-006: </a:t>
            </a:r>
            <a:r>
              <a:rPr lang="en-US" sz="2000" b="1" dirty="0">
                <a:solidFill>
                  <a:srgbClr val="FFFF00"/>
                </a:solidFill>
                <a:latin typeface="Times New Roman" panose="02020603050405020304" pitchFamily="18" charset="0"/>
                <a:cs typeface="Times New Roman" panose="02020603050405020304" pitchFamily="18" charset="0"/>
              </a:rPr>
              <a:t>Backgrounds </a:t>
            </a:r>
            <a:r>
              <a:rPr lang="en-US" sz="2000" b="1" dirty="0" smtClean="0">
                <a:solidFill>
                  <a:srgbClr val="FFFF00"/>
                </a:solidFill>
                <a:latin typeface="Times New Roman" panose="02020603050405020304" pitchFamily="18" charset="0"/>
                <a:cs typeface="Times New Roman" panose="02020603050405020304" pitchFamily="18" charset="0"/>
              </a:rPr>
              <a:t>Trending</a:t>
            </a:r>
            <a:endParaRPr lang="en-US" sz="2000" b="1" dirty="0" smtClean="0">
              <a:latin typeface="Times New Roman" panose="02020603050405020304" pitchFamily="18" charset="0"/>
              <a:cs typeface="Times New Roman" panose="02020603050405020304" pitchFamily="18" charset="0"/>
            </a:endParaRPr>
          </a:p>
          <a:p>
            <a:pPr marL="548640" lvl="1" indent="-274320">
              <a:buFont typeface="Wingdings" panose="05000000000000000000" pitchFamily="2" charset="2"/>
              <a:buChar char="v"/>
            </a:pPr>
            <a:r>
              <a:rPr lang="en-US" sz="1600" b="1" dirty="0" smtClean="0">
                <a:latin typeface="Times New Roman" panose="02020603050405020304" pitchFamily="18" charset="0"/>
                <a:cs typeface="Times New Roman" panose="02020603050405020304" pitchFamily="18" charset="0"/>
              </a:rPr>
              <a:t>Calculated gamma correction factors. Correction leads to appropriate background levels</a:t>
            </a:r>
            <a:endParaRPr lang="en-US" sz="1600" b="1"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7682162" y="2723104"/>
            <a:ext cx="1143000" cy="34499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anose="02020603050405020304" pitchFamily="18" charset="0"/>
                <a:cs typeface="Times New Roman" panose="02020603050405020304" pitchFamily="18" charset="0"/>
              </a:rPr>
              <a:t>Pass</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7603958" y="4211674"/>
            <a:ext cx="1143000" cy="34499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anose="02020603050405020304" pitchFamily="18" charset="0"/>
                <a:cs typeface="Times New Roman" panose="02020603050405020304" pitchFamily="18" charset="0"/>
              </a:rPr>
              <a:t>Pass</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4800600" y="5466304"/>
            <a:ext cx="1143000" cy="34499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anose="02020603050405020304" pitchFamily="18" charset="0"/>
                <a:cs typeface="Times New Roman" panose="02020603050405020304" pitchFamily="18" charset="0"/>
              </a:rPr>
              <a:t>Pass</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6424862" y="1219200"/>
            <a:ext cx="1828800"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anose="02020603050405020304" pitchFamily="18" charset="0"/>
                <a:cs typeface="Times New Roman" panose="02020603050405020304" pitchFamily="18" charset="0"/>
              </a:rPr>
              <a:t>Partial Pass</a:t>
            </a:r>
            <a:endParaRPr 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8790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590" y="228600"/>
            <a:ext cx="6408821" cy="685800"/>
          </a:xfrm>
        </p:spPr>
        <p:txBody>
          <a:bodyPr/>
          <a:lstStyle/>
          <a:p>
            <a:r>
              <a:rPr lang="en-US" sz="2400" b="1" dirty="0" smtClean="0">
                <a:latin typeface="Times New Roman" panose="02020603050405020304" pitchFamily="18" charset="0"/>
                <a:cs typeface="Times New Roman" panose="02020603050405020304" pitchFamily="18" charset="0"/>
              </a:rPr>
              <a:t>GOES-19: Status at Provisional Review</a:t>
            </a:r>
            <a:endParaRPr lang="en-US" sz="2400"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15882192"/>
              </p:ext>
            </p:extLst>
          </p:nvPr>
        </p:nvGraphicFramePr>
        <p:xfrm>
          <a:off x="157847" y="1402080"/>
          <a:ext cx="8836326" cy="4648200"/>
        </p:xfrm>
        <a:graphic>
          <a:graphicData uri="http://schemas.openxmlformats.org/drawingml/2006/table">
            <a:tbl>
              <a:tblPr firstRow="1" bandRow="1">
                <a:tableStyleId>{5C22544A-7EE6-4342-B048-85BDC9FD1C3A}</a:tableStyleId>
              </a:tblPr>
              <a:tblGrid>
                <a:gridCol w="1497684">
                  <a:extLst>
                    <a:ext uri="{9D8B030D-6E8A-4147-A177-3AD203B41FA5}">
                      <a16:colId xmlns:a16="http://schemas.microsoft.com/office/drawing/2014/main" xmlns="" val="20000"/>
                    </a:ext>
                  </a:extLst>
                </a:gridCol>
                <a:gridCol w="2535469">
                  <a:extLst>
                    <a:ext uri="{9D8B030D-6E8A-4147-A177-3AD203B41FA5}">
                      <a16:colId xmlns:a16="http://schemas.microsoft.com/office/drawing/2014/main" xmlns="" val="20002"/>
                    </a:ext>
                  </a:extLst>
                </a:gridCol>
                <a:gridCol w="2438400"/>
                <a:gridCol w="2364773">
                  <a:extLst>
                    <a:ext uri="{9D8B030D-6E8A-4147-A177-3AD203B41FA5}">
                      <a16:colId xmlns:a16="http://schemas.microsoft.com/office/drawing/2014/main" xmlns="" val="20003"/>
                    </a:ext>
                  </a:extLst>
                </a:gridCol>
              </a:tblGrid>
              <a:tr h="329553">
                <a:tc>
                  <a:txBody>
                    <a:bodyPr/>
                    <a:lstStyle/>
                    <a:p>
                      <a:pPr algn="ctr"/>
                      <a:endParaRPr lang="en-US" sz="16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Times New Roman" panose="02020603050405020304" pitchFamily="18" charset="0"/>
                          <a:cs typeface="Times New Roman" panose="02020603050405020304" pitchFamily="18" charset="0"/>
                        </a:rPr>
                        <a:t>Observed Issue</a:t>
                      </a:r>
                      <a:endParaRPr lang="en-US"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Times New Roman" panose="02020603050405020304" pitchFamily="18" charset="0"/>
                          <a:cs typeface="Times New Roman" panose="02020603050405020304" pitchFamily="18" charset="0"/>
                        </a:rPr>
                        <a:t>Current Status</a:t>
                      </a:r>
                      <a:endParaRPr lang="en-US"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Times New Roman" panose="02020603050405020304" pitchFamily="18" charset="0"/>
                          <a:cs typeface="Times New Roman" panose="02020603050405020304" pitchFamily="18" charset="0"/>
                        </a:rPr>
                        <a:t>Future Outlook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082040">
                <a:tc>
                  <a:txBody>
                    <a:bodyPr/>
                    <a:lstStyle/>
                    <a:p>
                      <a:pPr algn="ctr"/>
                      <a:r>
                        <a:rPr lang="en-US" sz="1600" b="1" dirty="0">
                          <a:latin typeface="Times New Roman" panose="02020603050405020304" pitchFamily="18" charset="0"/>
                          <a:cs typeface="Times New Roman" panose="02020603050405020304" pitchFamily="18" charset="0"/>
                        </a:rPr>
                        <a:t>Electron differential</a:t>
                      </a:r>
                      <a:r>
                        <a:rPr lang="en-US" sz="1600" b="1" baseline="0" dirty="0">
                          <a:latin typeface="Times New Roman" panose="02020603050405020304" pitchFamily="18" charset="0"/>
                          <a:cs typeface="Times New Roman" panose="02020603050405020304" pitchFamily="18" charset="0"/>
                        </a:rPr>
                        <a:t> flux</a:t>
                      </a:r>
                      <a:endParaRPr lang="en-US" sz="16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111125" algn="l">
                        <a:buFont typeface="Arial" pitchFamily="34" charset="0"/>
                        <a:buChar char="•"/>
                      </a:pPr>
                      <a:r>
                        <a:rPr lang="en-US" sz="1200" b="1" dirty="0">
                          <a:solidFill>
                            <a:schemeClr val="bg1"/>
                          </a:solidFill>
                          <a:latin typeface="Times New Roman" panose="02020603050405020304" pitchFamily="18" charset="0"/>
                          <a:cs typeface="Times New Roman" panose="02020603050405020304" pitchFamily="18" charset="0"/>
                        </a:rPr>
                        <a:t>Dropouts due to inversion </a:t>
                      </a:r>
                      <a:r>
                        <a:rPr lang="en-US" sz="1200" b="1" dirty="0" smtClean="0">
                          <a:solidFill>
                            <a:schemeClr val="bg1"/>
                          </a:solidFill>
                          <a:latin typeface="Times New Roman" panose="02020603050405020304" pitchFamily="18" charset="0"/>
                          <a:cs typeface="Times New Roman" panose="02020603050405020304" pitchFamily="18" charset="0"/>
                        </a:rPr>
                        <a:t>matrix</a:t>
                      </a:r>
                      <a:endParaRPr lang="en-US" sz="1200" b="1" dirty="0">
                        <a:solidFill>
                          <a:schemeClr val="bg1"/>
                        </a:solidFill>
                        <a:latin typeface="Times New Roman" panose="02020603050405020304" pitchFamily="18" charset="0"/>
                        <a:cs typeface="Times New Roman" panose="02020603050405020304" pitchFamily="18" charset="0"/>
                      </a:endParaRPr>
                    </a:p>
                    <a:p>
                      <a:pPr marL="111125" indent="-111125" algn="l">
                        <a:buFont typeface="Arial" pitchFamily="34" charset="0"/>
                        <a:buChar char="•"/>
                      </a:pPr>
                      <a:r>
                        <a:rPr lang="en-US" sz="1200" b="1" dirty="0">
                          <a:solidFill>
                            <a:schemeClr val="bg1"/>
                          </a:solidFill>
                          <a:latin typeface="Times New Roman" panose="02020603050405020304" pitchFamily="18" charset="0"/>
                          <a:cs typeface="Times New Roman" panose="02020603050405020304" pitchFamily="18" charset="0"/>
                        </a:rPr>
                        <a:t>Problem</a:t>
                      </a:r>
                      <a:r>
                        <a:rPr lang="en-US" sz="1200" b="1" baseline="0" dirty="0">
                          <a:solidFill>
                            <a:schemeClr val="bg1"/>
                          </a:solidFill>
                          <a:latin typeface="Times New Roman" panose="02020603050405020304" pitchFamily="18" charset="0"/>
                          <a:cs typeface="Times New Roman" panose="02020603050405020304" pitchFamily="18" charset="0"/>
                        </a:rPr>
                        <a:t> anticipated </a:t>
                      </a:r>
                      <a:r>
                        <a:rPr lang="en-US" sz="1200" b="1" baseline="0" dirty="0" smtClean="0">
                          <a:solidFill>
                            <a:schemeClr val="bg1"/>
                          </a:solidFill>
                          <a:latin typeface="Times New Roman" panose="02020603050405020304" pitchFamily="18" charset="0"/>
                          <a:cs typeface="Times New Roman" panose="02020603050405020304" pitchFamily="18" charset="0"/>
                        </a:rPr>
                        <a:t>before the launch of the GOES-R satellites</a:t>
                      </a:r>
                      <a:endParaRPr lang="en-US" sz="1200" b="1" baseline="0" dirty="0">
                        <a:solidFill>
                          <a:schemeClr val="bg1"/>
                        </a:solidFill>
                        <a:latin typeface="Times New Roman" panose="02020603050405020304" pitchFamily="18" charset="0"/>
                        <a:cs typeface="Times New Roman" panose="02020603050405020304" pitchFamily="18" charset="0"/>
                      </a:endParaRPr>
                    </a:p>
                    <a:p>
                      <a:pPr marL="111125" indent="-111125" algn="l">
                        <a:buFont typeface="Arial" pitchFamily="34" charset="0"/>
                        <a:buChar char="•"/>
                      </a:pPr>
                      <a:r>
                        <a:rPr lang="en-US" sz="1200" b="1" baseline="0" dirty="0">
                          <a:solidFill>
                            <a:schemeClr val="bg1"/>
                          </a:solidFill>
                          <a:latin typeface="Times New Roman" panose="02020603050405020304" pitchFamily="18" charset="0"/>
                          <a:cs typeface="Times New Roman" panose="02020603050405020304" pitchFamily="18" charset="0"/>
                        </a:rPr>
                        <a:t>Waiver (Feb 2015) led to NCEI being funded to develop new LUT with SWPC’s concurrence</a:t>
                      </a:r>
                      <a:endParaRPr lang="en-US" sz="1200" b="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111125" indent="-111125" algn="l">
                        <a:buFont typeface="Arial" pitchFamily="34" charset="0"/>
                        <a:buChar char="•"/>
                      </a:pPr>
                      <a:r>
                        <a:rPr lang="en-US" sz="1200" b="1" dirty="0">
                          <a:solidFill>
                            <a:schemeClr val="bg1"/>
                          </a:solidFill>
                          <a:latin typeface="Times New Roman" panose="02020603050405020304" pitchFamily="18" charset="0"/>
                          <a:cs typeface="Times New Roman" panose="02020603050405020304" pitchFamily="18" charset="0"/>
                        </a:rPr>
                        <a:t>Modified MPS-HI LUT installed </a:t>
                      </a:r>
                      <a:r>
                        <a:rPr lang="en-US" sz="1200" b="1" dirty="0" smtClean="0">
                          <a:solidFill>
                            <a:schemeClr val="bg1"/>
                          </a:solidFill>
                          <a:latin typeface="Times New Roman" panose="02020603050405020304" pitchFamily="18" charset="0"/>
                          <a:cs typeface="Times New Roman" panose="02020603050405020304" pitchFamily="18" charset="0"/>
                        </a:rPr>
                        <a:t>on 11/27/2024 is </a:t>
                      </a:r>
                      <a:r>
                        <a:rPr lang="en-US" sz="1200" b="1" dirty="0">
                          <a:solidFill>
                            <a:schemeClr val="bg1"/>
                          </a:solidFill>
                          <a:latin typeface="Times New Roman" panose="02020603050405020304" pitchFamily="18" charset="0"/>
                          <a:cs typeface="Times New Roman" panose="02020603050405020304" pitchFamily="18" charset="0"/>
                        </a:rPr>
                        <a:t>working properly</a:t>
                      </a:r>
                      <a:r>
                        <a:rPr lang="en-US" sz="1200" b="1" baseline="0" dirty="0">
                          <a:solidFill>
                            <a:schemeClr val="bg1"/>
                          </a:solidFill>
                          <a:latin typeface="Times New Roman" panose="02020603050405020304" pitchFamily="18" charset="0"/>
                          <a:cs typeface="Times New Roman" panose="02020603050405020304" pitchFamily="18" charset="0"/>
                        </a:rPr>
                        <a:t> in OE</a:t>
                      </a:r>
                    </a:p>
                    <a:p>
                      <a:pPr marL="111125" indent="-111125" algn="l">
                        <a:buFont typeface="Arial" pitchFamily="34" charset="0"/>
                        <a:buChar char="•"/>
                      </a:pPr>
                      <a:r>
                        <a:rPr lang="en-US" sz="1200" b="1" baseline="0" dirty="0">
                          <a:solidFill>
                            <a:schemeClr val="bg1"/>
                          </a:solidFill>
                          <a:latin typeface="Times New Roman" panose="02020603050405020304" pitchFamily="18" charset="0"/>
                          <a:cs typeface="Times New Roman" panose="02020603050405020304" pitchFamily="18" charset="0"/>
                        </a:rPr>
                        <a:t>Comparison with </a:t>
                      </a:r>
                      <a:r>
                        <a:rPr lang="en-US" sz="1200" b="1" baseline="0" dirty="0" smtClean="0">
                          <a:solidFill>
                            <a:schemeClr val="bg1"/>
                          </a:solidFill>
                          <a:latin typeface="Times New Roman" panose="02020603050405020304" pitchFamily="18" charset="0"/>
                          <a:cs typeface="Times New Roman" panose="02020603050405020304" pitchFamily="18" charset="0"/>
                        </a:rPr>
                        <a:t>GOES-16 </a:t>
                      </a:r>
                      <a:r>
                        <a:rPr lang="en-US" sz="1200" b="1" baseline="0" dirty="0">
                          <a:solidFill>
                            <a:schemeClr val="bg1"/>
                          </a:solidFill>
                          <a:latin typeface="Times New Roman" panose="02020603050405020304" pitchFamily="18" charset="0"/>
                          <a:cs typeface="Times New Roman" panose="02020603050405020304" pitchFamily="18" charset="0"/>
                        </a:rPr>
                        <a:t>indicates reasonable </a:t>
                      </a:r>
                      <a:r>
                        <a:rPr lang="en-US" sz="1200" b="1" baseline="0" dirty="0" smtClean="0">
                          <a:solidFill>
                            <a:schemeClr val="bg1"/>
                          </a:solidFill>
                          <a:latin typeface="Times New Roman" panose="02020603050405020304" pitchFamily="18" charset="0"/>
                          <a:cs typeface="Times New Roman" panose="02020603050405020304" pitchFamily="18" charset="0"/>
                        </a:rPr>
                        <a:t>agreement</a:t>
                      </a:r>
                      <a:endParaRPr lang="en-US" b="1"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111125" indent="-111125" algn="l">
                        <a:buFont typeface="Arial" pitchFamily="34" charset="0"/>
                        <a:buChar char="•"/>
                      </a:pPr>
                      <a:r>
                        <a:rPr lang="en-US" sz="1200" b="1" dirty="0">
                          <a:solidFill>
                            <a:schemeClr val="tx1"/>
                          </a:solidFill>
                          <a:latin typeface="Times New Roman" panose="02020603050405020304" pitchFamily="18" charset="0"/>
                          <a:cs typeface="Times New Roman" panose="02020603050405020304" pitchFamily="18" charset="0"/>
                        </a:rPr>
                        <a:t>Intra-calibration results will be </a:t>
                      </a:r>
                      <a:r>
                        <a:rPr lang="en-US" sz="1200" b="1" dirty="0" smtClean="0">
                          <a:solidFill>
                            <a:schemeClr val="tx1"/>
                          </a:solidFill>
                          <a:latin typeface="Times New Roman" panose="02020603050405020304" pitchFamily="18" charset="0"/>
                          <a:cs typeface="Times New Roman" panose="02020603050405020304" pitchFamily="18" charset="0"/>
                        </a:rPr>
                        <a:t>used</a:t>
                      </a:r>
                      <a:r>
                        <a:rPr lang="en-US" sz="1200" b="1" baseline="0" dirty="0" smtClean="0">
                          <a:solidFill>
                            <a:schemeClr val="tx1"/>
                          </a:solidFill>
                          <a:latin typeface="Times New Roman" panose="02020603050405020304" pitchFamily="18" charset="0"/>
                          <a:cs typeface="Times New Roman" panose="02020603050405020304" pitchFamily="18" charset="0"/>
                        </a:rPr>
                        <a:t> (if necessary) to </a:t>
                      </a:r>
                      <a:r>
                        <a:rPr lang="en-US" sz="1200" b="1" baseline="0" dirty="0">
                          <a:solidFill>
                            <a:schemeClr val="tx1"/>
                          </a:solidFill>
                          <a:latin typeface="Times New Roman" panose="02020603050405020304" pitchFamily="18" charset="0"/>
                          <a:cs typeface="Times New Roman" panose="02020603050405020304" pitchFamily="18" charset="0"/>
                        </a:rPr>
                        <a:t>adjust </a:t>
                      </a:r>
                      <a:r>
                        <a:rPr lang="en-US" sz="1200" b="1" baseline="0" dirty="0" smtClean="0">
                          <a:solidFill>
                            <a:schemeClr val="tx1"/>
                          </a:solidFill>
                          <a:latin typeface="Times New Roman" panose="02020603050405020304" pitchFamily="18" charset="0"/>
                          <a:cs typeface="Times New Roman" panose="02020603050405020304" pitchFamily="18" charset="0"/>
                        </a:rPr>
                        <a:t>calibration coefficients </a:t>
                      </a:r>
                      <a:r>
                        <a:rPr lang="en-US" sz="1200" b="1" baseline="0" dirty="0">
                          <a:solidFill>
                            <a:schemeClr val="tx1"/>
                          </a:solidFill>
                          <a:latin typeface="Times New Roman" panose="02020603050405020304" pitchFamily="18" charset="0"/>
                          <a:cs typeface="Times New Roman" panose="02020603050405020304" pitchFamily="18" charset="0"/>
                        </a:rPr>
                        <a:t>in future LUT for Full </a:t>
                      </a:r>
                      <a:r>
                        <a:rPr lang="en-US" sz="1200" b="1" baseline="0" dirty="0" smtClean="0">
                          <a:solidFill>
                            <a:schemeClr val="tx1"/>
                          </a:solidFill>
                          <a:latin typeface="Times New Roman" panose="02020603050405020304" pitchFamily="18" charset="0"/>
                          <a:cs typeface="Times New Roman" panose="02020603050405020304" pitchFamily="18" charset="0"/>
                        </a:rPr>
                        <a:t>validation</a:t>
                      </a:r>
                    </a:p>
                    <a:p>
                      <a:pPr marL="111125" indent="-111125" algn="l">
                        <a:buFont typeface="Arial" pitchFamily="34" charset="0"/>
                        <a:buChar char="•"/>
                      </a:pPr>
                      <a:r>
                        <a:rPr lang="en-US" sz="1200" b="1" baseline="0" dirty="0" smtClean="0">
                          <a:solidFill>
                            <a:schemeClr val="tx1"/>
                          </a:solidFill>
                          <a:latin typeface="Times New Roman" panose="02020603050405020304" pitchFamily="18" charset="0"/>
                          <a:cs typeface="Times New Roman" panose="02020603050405020304" pitchFamily="18" charset="0"/>
                        </a:rPr>
                        <a:t>NCEI will keep monitoring</a:t>
                      </a:r>
                      <a:endParaRPr lang="en-US" sz="1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tr>
              <a:tr h="1082040">
                <a:tc>
                  <a:txBody>
                    <a:bodyPr/>
                    <a:lstStyle/>
                    <a:p>
                      <a:pPr algn="ctr"/>
                      <a:r>
                        <a:rPr lang="en-US" sz="1600" b="1" dirty="0">
                          <a:latin typeface="Times New Roman" panose="02020603050405020304" pitchFamily="18" charset="0"/>
                          <a:cs typeface="Times New Roman" panose="02020603050405020304" pitchFamily="18" charset="0"/>
                        </a:rPr>
                        <a:t>Backgrounds (E9-E11)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111125" algn="l">
                        <a:buFont typeface="Arial" pitchFamily="34" charset="0"/>
                        <a:buChar char="•"/>
                      </a:pPr>
                      <a:r>
                        <a:rPr lang="en-US" sz="1200" b="1" dirty="0">
                          <a:solidFill>
                            <a:schemeClr val="bg1"/>
                          </a:solidFill>
                          <a:latin typeface="Times New Roman" panose="02020603050405020304" pitchFamily="18" charset="0"/>
                          <a:cs typeface="Times New Roman" panose="02020603050405020304" pitchFamily="18" charset="0"/>
                        </a:rPr>
                        <a:t>Backgrounds too high in E11 for SWPC to use this channel for &gt;2 MeV alerts</a:t>
                      </a:r>
                    </a:p>
                    <a:p>
                      <a:pPr marL="111125" indent="-111125" algn="l">
                        <a:buFont typeface="Arial" pitchFamily="34" charset="0"/>
                        <a:buChar char="•"/>
                      </a:pPr>
                      <a:r>
                        <a:rPr lang="en-US" sz="1200" b="1" dirty="0">
                          <a:solidFill>
                            <a:schemeClr val="bg1"/>
                          </a:solidFill>
                          <a:latin typeface="Times New Roman" panose="02020603050405020304" pitchFamily="18" charset="0"/>
                          <a:cs typeface="Times New Roman" panose="02020603050405020304" pitchFamily="18" charset="0"/>
                        </a:rPr>
                        <a:t>Existing contamination</a:t>
                      </a:r>
                      <a:r>
                        <a:rPr lang="en-US" sz="1200" b="1" baseline="0" dirty="0">
                          <a:solidFill>
                            <a:schemeClr val="bg1"/>
                          </a:solidFill>
                          <a:latin typeface="Times New Roman" panose="02020603050405020304" pitchFamily="18" charset="0"/>
                          <a:cs typeface="Times New Roman" panose="02020603050405020304" pitchFamily="18" charset="0"/>
                        </a:rPr>
                        <a:t> correction coefficients are too small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111125" indent="-111125" algn="l">
                        <a:buFont typeface="Arial" pitchFamily="34" charset="0"/>
                        <a:buChar char="•"/>
                      </a:pPr>
                      <a:r>
                        <a:rPr lang="en-US" sz="1200" b="1" dirty="0">
                          <a:solidFill>
                            <a:schemeClr val="tx1"/>
                          </a:solidFill>
                          <a:latin typeface="Times New Roman" panose="02020603050405020304" pitchFamily="18" charset="0"/>
                          <a:cs typeface="Times New Roman" panose="02020603050405020304" pitchFamily="18" charset="0"/>
                        </a:rPr>
                        <a:t>Modified MPS-HI LUT installed </a:t>
                      </a:r>
                      <a:r>
                        <a:rPr lang="en-US" sz="1200" b="1" dirty="0" smtClean="0">
                          <a:solidFill>
                            <a:schemeClr val="tx1"/>
                          </a:solidFill>
                          <a:latin typeface="Times New Roman" panose="02020603050405020304" pitchFamily="18" charset="0"/>
                          <a:cs typeface="Times New Roman" panose="02020603050405020304" pitchFamily="18" charset="0"/>
                        </a:rPr>
                        <a:t>on</a:t>
                      </a:r>
                      <a:r>
                        <a:rPr lang="en-US" sz="1200" b="1" baseline="0" dirty="0" smtClean="0">
                          <a:solidFill>
                            <a:schemeClr val="tx1"/>
                          </a:solidFill>
                          <a:latin typeface="Times New Roman" panose="02020603050405020304" pitchFamily="18" charset="0"/>
                          <a:cs typeface="Times New Roman" panose="02020603050405020304" pitchFamily="18" charset="0"/>
                        </a:rPr>
                        <a:t> 11/27/2024 is</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a:solidFill>
                            <a:schemeClr val="tx1"/>
                          </a:solidFill>
                          <a:latin typeface="Times New Roman" panose="02020603050405020304" pitchFamily="18" charset="0"/>
                          <a:cs typeface="Times New Roman" panose="02020603050405020304" pitchFamily="18" charset="0"/>
                        </a:rPr>
                        <a:t>working properly</a:t>
                      </a:r>
                      <a:r>
                        <a:rPr lang="en-US" sz="1200" b="1" baseline="0" dirty="0">
                          <a:solidFill>
                            <a:schemeClr val="tx1"/>
                          </a:solidFill>
                          <a:latin typeface="Times New Roman" panose="02020603050405020304" pitchFamily="18" charset="0"/>
                          <a:cs typeface="Times New Roman" panose="02020603050405020304" pitchFamily="18" charset="0"/>
                        </a:rPr>
                        <a:t> in OE</a:t>
                      </a:r>
                    </a:p>
                    <a:p>
                      <a:pPr marL="111125" indent="-111125" algn="l">
                        <a:buFont typeface="Arial" pitchFamily="34" charset="0"/>
                        <a:buChar char="•"/>
                      </a:pPr>
                      <a:r>
                        <a:rPr lang="en-US" sz="1200" b="1" baseline="0" dirty="0">
                          <a:solidFill>
                            <a:schemeClr val="tx1"/>
                          </a:solidFill>
                          <a:latin typeface="Times New Roman" panose="02020603050405020304" pitchFamily="18" charset="0"/>
                          <a:cs typeface="Times New Roman" panose="02020603050405020304" pitchFamily="18" charset="0"/>
                        </a:rPr>
                        <a:t>Modified LUT provides adequate background correction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tc>
                  <a:txBody>
                    <a:bodyPr/>
                    <a:lstStyle/>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solidFill>
                            <a:schemeClr val="tx1"/>
                          </a:solidFill>
                          <a:latin typeface="Times New Roman" panose="02020603050405020304" pitchFamily="18" charset="0"/>
                          <a:cs typeface="Times New Roman" panose="02020603050405020304" pitchFamily="18" charset="0"/>
                        </a:rPr>
                        <a:t>Changing space environment will determine if modified </a:t>
                      </a:r>
                      <a:r>
                        <a:rPr lang="en-US" sz="1200" b="1" baseline="0" dirty="0">
                          <a:solidFill>
                            <a:schemeClr val="tx1"/>
                          </a:solidFill>
                          <a:latin typeface="Times New Roman" panose="02020603050405020304" pitchFamily="18" charset="0"/>
                          <a:cs typeface="Times New Roman" panose="02020603050405020304" pitchFamily="18" charset="0"/>
                        </a:rPr>
                        <a:t>correction continues to track E9-E11 </a:t>
                      </a:r>
                      <a:r>
                        <a:rPr lang="en-US" sz="1200" b="1" baseline="0" dirty="0" smtClean="0">
                          <a:solidFill>
                            <a:schemeClr val="tx1"/>
                          </a:solidFill>
                          <a:latin typeface="Times New Roman" panose="02020603050405020304" pitchFamily="18" charset="0"/>
                          <a:cs typeface="Times New Roman" panose="02020603050405020304" pitchFamily="18" charset="0"/>
                        </a:rPr>
                        <a:t>backgrounds</a:t>
                      </a:r>
                    </a:p>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solidFill>
                            <a:schemeClr val="tx1"/>
                          </a:solidFill>
                          <a:latin typeface="Times New Roman" panose="02020603050405020304" pitchFamily="18" charset="0"/>
                          <a:cs typeface="Times New Roman" panose="02020603050405020304" pitchFamily="18" charset="0"/>
                        </a:rPr>
                        <a:t>NCEI will keep monitoring</a:t>
                      </a:r>
                      <a:endParaRPr lang="en-US" sz="1200" b="1" baseline="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tr>
              <a:tr h="1082040">
                <a:tc>
                  <a:txBody>
                    <a:bodyPr/>
                    <a:lstStyle/>
                    <a:p>
                      <a:pPr algn="ctr"/>
                      <a:r>
                        <a:rPr lang="en-US" sz="1600" b="1" dirty="0">
                          <a:latin typeface="Times New Roman" panose="02020603050405020304" pitchFamily="18" charset="0"/>
                          <a:cs typeface="Times New Roman" panose="02020603050405020304" pitchFamily="18" charset="0"/>
                        </a:rPr>
                        <a:t>Proton differential </a:t>
                      </a:r>
                      <a:r>
                        <a:rPr lang="en-US" sz="1600" b="1" dirty="0" smtClean="0">
                          <a:latin typeface="Times New Roman" panose="02020603050405020304" pitchFamily="18" charset="0"/>
                          <a:cs typeface="Times New Roman" panose="02020603050405020304" pitchFamily="18" charset="0"/>
                        </a:rPr>
                        <a:t>flux (P1-P7)</a:t>
                      </a:r>
                      <a:endParaRPr lang="en-US" sz="16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111125" algn="l">
                        <a:buFont typeface="Arial" pitchFamily="34" charset="0"/>
                        <a:buChar char="•"/>
                      </a:pPr>
                      <a:r>
                        <a:rPr lang="en-US" sz="1200" b="1" baseline="0" dirty="0">
                          <a:latin typeface="Times New Roman" panose="02020603050405020304" pitchFamily="18" charset="0"/>
                          <a:cs typeface="Times New Roman" panose="02020603050405020304" pitchFamily="18" charset="0"/>
                        </a:rPr>
                        <a:t>No issues evident upon initial inspection of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tc>
                  <a:txBody>
                    <a:bodyPr/>
                    <a:lstStyle/>
                    <a:p>
                      <a:pPr marL="111125" indent="-111125" algn="l">
                        <a:buFont typeface="Arial" pitchFamily="34" charset="0"/>
                        <a:buChar char="•"/>
                      </a:pPr>
                      <a:r>
                        <a:rPr lang="en-US" sz="1200" b="1" baseline="0" dirty="0" smtClean="0">
                          <a:solidFill>
                            <a:schemeClr val="tx1"/>
                          </a:solidFill>
                          <a:latin typeface="Times New Roman" panose="02020603050405020304" pitchFamily="18" charset="0"/>
                          <a:cs typeface="Times New Roman" panose="02020603050405020304" pitchFamily="18" charset="0"/>
                        </a:rPr>
                        <a:t>Comparisons </a:t>
                      </a:r>
                      <a:r>
                        <a:rPr lang="en-US" sz="1200" b="1" baseline="0" dirty="0">
                          <a:solidFill>
                            <a:schemeClr val="tx1"/>
                          </a:solidFill>
                          <a:latin typeface="Times New Roman" panose="02020603050405020304" pitchFamily="18" charset="0"/>
                          <a:cs typeface="Times New Roman" panose="02020603050405020304" pitchFamily="18" charset="0"/>
                        </a:rPr>
                        <a:t>with </a:t>
                      </a:r>
                      <a:r>
                        <a:rPr lang="en-US" sz="1200" b="1" baseline="0" dirty="0" smtClean="0">
                          <a:solidFill>
                            <a:schemeClr val="tx1"/>
                          </a:solidFill>
                          <a:latin typeface="Times New Roman" panose="02020603050405020304" pitchFamily="18" charset="0"/>
                          <a:cs typeface="Times New Roman" panose="02020603050405020304" pitchFamily="18" charset="0"/>
                        </a:rPr>
                        <a:t>G16 </a:t>
                      </a:r>
                      <a:r>
                        <a:rPr lang="en-US" sz="1200" b="1" baseline="0" dirty="0">
                          <a:solidFill>
                            <a:schemeClr val="tx1"/>
                          </a:solidFill>
                          <a:latin typeface="Times New Roman" panose="02020603050405020304" pitchFamily="18" charset="0"/>
                          <a:cs typeface="Times New Roman" panose="02020603050405020304" pitchFamily="18" charset="0"/>
                        </a:rPr>
                        <a:t>indicates that </a:t>
                      </a:r>
                      <a:r>
                        <a:rPr lang="en-US" sz="1200" b="1" baseline="0" dirty="0" smtClean="0">
                          <a:solidFill>
                            <a:schemeClr val="tx1"/>
                          </a:solidFill>
                          <a:latin typeface="Times New Roman" panose="02020603050405020304" pitchFamily="18" charset="0"/>
                          <a:cs typeface="Times New Roman" panose="02020603050405020304" pitchFamily="18" charset="0"/>
                        </a:rPr>
                        <a:t>G16 </a:t>
                      </a:r>
                      <a:r>
                        <a:rPr lang="en-US" sz="1200" b="1" baseline="0" dirty="0">
                          <a:solidFill>
                            <a:schemeClr val="tx1"/>
                          </a:solidFill>
                          <a:latin typeface="Times New Roman" panose="02020603050405020304" pitchFamily="18" charset="0"/>
                          <a:cs typeface="Times New Roman" panose="02020603050405020304" pitchFamily="18" charset="0"/>
                        </a:rPr>
                        <a:t>may have degraded on-orbit due to radiation damage</a:t>
                      </a:r>
                    </a:p>
                    <a:p>
                      <a:pPr marL="111125" indent="-111125" algn="l">
                        <a:buFont typeface="Arial" pitchFamily="34" charset="0"/>
                        <a:buChar char="•"/>
                      </a:pPr>
                      <a:r>
                        <a:rPr lang="en-US" sz="1200" b="1" baseline="0" dirty="0" smtClean="0">
                          <a:solidFill>
                            <a:schemeClr val="tx1"/>
                          </a:solidFill>
                          <a:latin typeface="Times New Roman" panose="02020603050405020304" pitchFamily="18" charset="0"/>
                          <a:cs typeface="Times New Roman" panose="02020603050405020304" pitchFamily="18" charset="0"/>
                        </a:rPr>
                        <a:t>Expect G19 </a:t>
                      </a:r>
                      <a:r>
                        <a:rPr lang="en-US" sz="1200" b="1" baseline="0" dirty="0">
                          <a:solidFill>
                            <a:schemeClr val="tx1"/>
                          </a:solidFill>
                          <a:latin typeface="Times New Roman" panose="02020603050405020304" pitchFamily="18" charset="0"/>
                          <a:cs typeface="Times New Roman" panose="02020603050405020304" pitchFamily="18" charset="0"/>
                        </a:rPr>
                        <a:t>to degrade as </a:t>
                      </a:r>
                      <a:r>
                        <a:rPr lang="en-US" sz="1200" b="1" baseline="0" dirty="0" smtClean="0">
                          <a:solidFill>
                            <a:schemeClr val="tx1"/>
                          </a:solidFill>
                          <a:latin typeface="Times New Roman" panose="02020603050405020304" pitchFamily="18" charset="0"/>
                          <a:cs typeface="Times New Roman" panose="02020603050405020304" pitchFamily="18" charset="0"/>
                        </a:rPr>
                        <a:t>well?</a:t>
                      </a:r>
                    </a:p>
                    <a:p>
                      <a:pPr marL="111125" indent="-111125" algn="l">
                        <a:buFont typeface="Arial" pitchFamily="34" charset="0"/>
                        <a:buChar char="•"/>
                      </a:pPr>
                      <a:r>
                        <a:rPr lang="en-US" sz="1200" b="1" baseline="0" dirty="0" smtClean="0">
                          <a:solidFill>
                            <a:schemeClr val="tx1"/>
                          </a:solidFill>
                          <a:latin typeface="Times New Roman" panose="02020603050405020304" pitchFamily="18" charset="0"/>
                          <a:cs typeface="Times New Roman" panose="02020603050405020304" pitchFamily="18" charset="0"/>
                        </a:rPr>
                        <a:t>Source of the problem: upward shift in channel energy</a:t>
                      </a:r>
                      <a:endParaRPr lang="en-US" sz="1200" b="1" baseline="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solidFill>
                            <a:schemeClr val="tx1"/>
                          </a:solidFill>
                          <a:latin typeface="Times New Roman" panose="02020603050405020304" pitchFamily="18" charset="0"/>
                          <a:cs typeface="Times New Roman" panose="02020603050405020304" pitchFamily="18" charset="0"/>
                        </a:rPr>
                        <a:t>NCEI will devise methodology for determining the new </a:t>
                      </a:r>
                      <a:r>
                        <a:rPr lang="en-US" sz="1200" b="1" baseline="0" dirty="0">
                          <a:solidFill>
                            <a:schemeClr val="tx1"/>
                          </a:solidFill>
                          <a:latin typeface="Times New Roman" panose="02020603050405020304" pitchFamily="18" charset="0"/>
                          <a:cs typeface="Times New Roman" panose="02020603050405020304" pitchFamily="18" charset="0"/>
                        </a:rPr>
                        <a:t>effective </a:t>
                      </a:r>
                      <a:r>
                        <a:rPr lang="en-US" sz="1200" b="1" baseline="0" dirty="0" smtClean="0">
                          <a:solidFill>
                            <a:schemeClr val="tx1"/>
                          </a:solidFill>
                          <a:latin typeface="Times New Roman" panose="02020603050405020304" pitchFamily="18" charset="0"/>
                          <a:cs typeface="Times New Roman" panose="02020603050405020304" pitchFamily="18" charset="0"/>
                        </a:rPr>
                        <a:t>energies, and any necessary adjustment to real-time or past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tr>
              <a:tr h="822960">
                <a:tc>
                  <a:txBody>
                    <a:bodyPr/>
                    <a:lstStyle/>
                    <a:p>
                      <a:pPr algn="ctr"/>
                      <a:r>
                        <a:rPr lang="en-US" sz="1600" b="1" dirty="0" smtClean="0">
                          <a:latin typeface="Times New Roman" panose="02020603050405020304" pitchFamily="18" charset="0"/>
                          <a:cs typeface="Times New Roman" panose="02020603050405020304" pitchFamily="18" charset="0"/>
                        </a:rPr>
                        <a:t>Proton differential flux (P1-P11)</a:t>
                      </a:r>
                      <a:endParaRPr lang="en-US" sz="16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111125" algn="l">
                        <a:buFont typeface="Arial" pitchFamily="34" charset="0"/>
                        <a:buChar char="•"/>
                      </a:pPr>
                      <a:r>
                        <a:rPr lang="en-US" sz="1200" b="1" baseline="0" dirty="0" smtClean="0">
                          <a:solidFill>
                            <a:schemeClr val="tx1"/>
                          </a:solidFill>
                          <a:latin typeface="Times New Roman" panose="02020603050405020304" pitchFamily="18" charset="0"/>
                          <a:cs typeface="Times New Roman" panose="02020603050405020304" pitchFamily="18" charset="0"/>
                        </a:rPr>
                        <a:t>MPS-HI PTels 3-5 report lower flux than PTels 1-2 and SGPS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smtClean="0">
                          <a:solidFill>
                            <a:schemeClr val="tx1"/>
                          </a:solidFill>
                          <a:latin typeface="Times New Roman" panose="02020603050405020304" pitchFamily="18" charset="0"/>
                          <a:cs typeface="Times New Roman" panose="02020603050405020304" pitchFamily="18" charset="0"/>
                        </a:rPr>
                        <a:t>Root cause unknown</a:t>
                      </a:r>
                    </a:p>
                    <a:p>
                      <a:pPr marL="111125" indent="-111125" algn="l">
                        <a:buFont typeface="Arial" pitchFamily="34" charset="0"/>
                        <a:buChar char="•"/>
                      </a:pPr>
                      <a:r>
                        <a:rPr lang="en-US" sz="1200" b="1" baseline="0" dirty="0" smtClean="0">
                          <a:solidFill>
                            <a:schemeClr val="tx1"/>
                          </a:solidFill>
                          <a:latin typeface="Times New Roman" panose="02020603050405020304" pitchFamily="18" charset="0"/>
                          <a:cs typeface="Times New Roman" panose="02020603050405020304" pitchFamily="18" charset="0"/>
                        </a:rPr>
                        <a:t>Under investigation</a:t>
                      </a:r>
                      <a:endParaRPr lang="en-US" sz="1200" b="1" baseline="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11125" indent="-111125" algn="l">
                        <a:buFont typeface="Arial" pitchFamily="34" charset="0"/>
                        <a:buChar char="•"/>
                      </a:pPr>
                      <a:r>
                        <a:rPr lang="en-US" sz="1200" b="1" baseline="0" dirty="0" smtClean="0">
                          <a:solidFill>
                            <a:schemeClr val="tx1"/>
                          </a:solidFill>
                          <a:latin typeface="Times New Roman" panose="02020603050405020304" pitchFamily="18" charset="0"/>
                          <a:cs typeface="Times New Roman" panose="02020603050405020304" pitchFamily="18" charset="0"/>
                        </a:rPr>
                        <a:t>NCEI will investigate with the help of the instrument vendor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66"/>
                    </a:solidFill>
                  </a:tcPr>
                </a:tc>
              </a:tr>
            </a:tbl>
          </a:graphicData>
        </a:graphic>
      </p:graphicFrame>
      <p:sp>
        <p:nvSpPr>
          <p:cNvPr id="4" name="Slide Number Placeholder 3"/>
          <p:cNvSpPr>
            <a:spLocks noGrp="1"/>
          </p:cNvSpPr>
          <p:nvPr>
            <p:ph type="sldNum" sz="quarter" idx="12"/>
          </p:nvPr>
        </p:nvSpPr>
        <p:spPr/>
        <p:txBody>
          <a:bodyPr/>
          <a:lstStyle/>
          <a:p>
            <a:fld id="{615ADB79-25D6-47C0-AB51-22A13A0BBB50}" type="slidenum">
              <a:rPr lang="en-US" altLang="en-US" smtClean="0"/>
              <a:pPr/>
              <a:t>54</a:t>
            </a:fld>
            <a:endParaRPr lang="en-US" altLang="en-US" dirty="0"/>
          </a:p>
        </p:txBody>
      </p:sp>
      <p:sp>
        <p:nvSpPr>
          <p:cNvPr id="6"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4773715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3F7B00-1FAD-C245-89EE-199C66B4B7E8}"/>
              </a:ext>
            </a:extLst>
          </p:cNvPr>
          <p:cNvSpPr>
            <a:spLocks noGrp="1"/>
          </p:cNvSpPr>
          <p:nvPr>
            <p:ph idx="1"/>
          </p:nvPr>
        </p:nvSpPr>
        <p:spPr>
          <a:xfrm>
            <a:off x="266700" y="1524000"/>
            <a:ext cx="8610600" cy="4419600"/>
          </a:xfrm>
        </p:spPr>
        <p:txBody>
          <a:bodyPr/>
          <a:lstStyle/>
          <a:p>
            <a:pPr marL="365760" indent="-365760"/>
            <a:r>
              <a:rPr lang="en-US" sz="2400" b="1" dirty="0" smtClean="0">
                <a:solidFill>
                  <a:srgbClr val="FFFF00"/>
                </a:solidFill>
                <a:latin typeface="Times New Roman" panose="02020603050405020304" pitchFamily="18" charset="0"/>
                <a:cs typeface="Times New Roman" panose="02020603050405020304" pitchFamily="18" charset="0"/>
              </a:rPr>
              <a:t>Proton channels</a:t>
            </a:r>
          </a:p>
          <a:p>
            <a:pPr marL="640080" lvl="1" indent="-274320">
              <a:buFont typeface="Wingdings" panose="05000000000000000000" pitchFamily="2" charset="2"/>
              <a:buChar char="§"/>
            </a:pPr>
            <a:r>
              <a:rPr lang="en-US" sz="1800" b="1" dirty="0" smtClean="0">
                <a:latin typeface="Times New Roman" panose="02020603050405020304" pitchFamily="18" charset="0"/>
                <a:cs typeface="Times New Roman" panose="02020603050405020304" pitchFamily="18" charset="0"/>
              </a:rPr>
              <a:t>GOES-19 MPS-HI proton telescopes 3-5 report lower fluxes than telescopes 1-2</a:t>
            </a:r>
          </a:p>
          <a:p>
            <a:pPr marL="925830" lvl="1">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Intra-telescope scale factors high for PTels 3-5, P1-P7 channels</a:t>
            </a:r>
            <a:endParaRPr lang="en-US" sz="1600" b="1" dirty="0">
              <a:latin typeface="Times New Roman" panose="02020603050405020304" pitchFamily="18" charset="0"/>
              <a:cs typeface="Times New Roman" panose="02020603050405020304" pitchFamily="18" charset="0"/>
            </a:endParaRPr>
          </a:p>
          <a:p>
            <a:pPr marL="925830" lvl="1">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SEP channels P8-P11 report lower fluxes than </a:t>
            </a:r>
            <a:r>
              <a:rPr lang="en-US" sz="1600" b="1" dirty="0">
                <a:latin typeface="Times New Roman" panose="02020603050405020304" pitchFamily="18" charset="0"/>
                <a:cs typeface="Times New Roman" panose="02020603050405020304" pitchFamily="18" charset="0"/>
              </a:rPr>
              <a:t>PTels </a:t>
            </a:r>
            <a:r>
              <a:rPr lang="en-US" sz="1600" b="1" dirty="0" smtClean="0">
                <a:latin typeface="Times New Roman" panose="02020603050405020304" pitchFamily="18" charset="0"/>
                <a:cs typeface="Times New Roman" panose="02020603050405020304" pitchFamily="18" charset="0"/>
              </a:rPr>
              <a:t>1-2 and SGPS</a:t>
            </a:r>
          </a:p>
          <a:p>
            <a:pPr marL="925830" lvl="1">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Issue also evident in cross-satellite comparisons with GOES-16</a:t>
            </a:r>
          </a:p>
          <a:p>
            <a:pPr marL="925830" lvl="2" indent="-285750"/>
            <a:r>
              <a:rPr lang="en-US" sz="1600" b="1" dirty="0" smtClean="0">
                <a:latin typeface="Times New Roman" panose="02020603050405020304" pitchFamily="18" charset="0"/>
                <a:cs typeface="Times New Roman" panose="02020603050405020304" pitchFamily="18" charset="0"/>
              </a:rPr>
              <a:t>NCEI will investigate with the help of the instrument vendor, ATC</a:t>
            </a:r>
          </a:p>
          <a:p>
            <a:pPr marL="365760" indent="-365760"/>
            <a:r>
              <a:rPr lang="en-US" sz="2400" b="1" dirty="0" smtClean="0">
                <a:solidFill>
                  <a:srgbClr val="FFFF00"/>
                </a:solidFill>
                <a:latin typeface="Times New Roman" panose="02020603050405020304" pitchFamily="18" charset="0"/>
                <a:cs typeface="Times New Roman" panose="02020603050405020304" pitchFamily="18" charset="0"/>
              </a:rPr>
              <a:t>Electron channels</a:t>
            </a:r>
            <a:endParaRPr lang="en-US" sz="2400" b="1" dirty="0">
              <a:solidFill>
                <a:srgbClr val="FFFF00"/>
              </a:solidFill>
              <a:latin typeface="Times New Roman" panose="02020603050405020304" pitchFamily="18" charset="0"/>
              <a:cs typeface="Times New Roman" panose="02020603050405020304" pitchFamily="18" charset="0"/>
            </a:endParaRPr>
          </a:p>
          <a:p>
            <a:pPr marL="640080" lvl="1" indent="-274320">
              <a:buFont typeface="Wingdings" panose="05000000000000000000" pitchFamily="2" charset="2"/>
              <a:buChar char="§"/>
            </a:pPr>
            <a:r>
              <a:rPr lang="en-US" sz="1800" b="1" dirty="0">
                <a:latin typeface="Times New Roman" panose="02020603050405020304" pitchFamily="18" charset="0"/>
                <a:cs typeface="Times New Roman" panose="02020603050405020304" pitchFamily="18" charset="0"/>
              </a:rPr>
              <a:t>Low high-energy electron fluxes, channels </a:t>
            </a:r>
            <a:r>
              <a:rPr lang="en-US" sz="1800" b="1" dirty="0" smtClean="0">
                <a:latin typeface="Times New Roman" panose="02020603050405020304" pitchFamily="18" charset="0"/>
                <a:cs typeface="Times New Roman" panose="02020603050405020304" pitchFamily="18" charset="0"/>
              </a:rPr>
              <a:t>E9-E11</a:t>
            </a:r>
          </a:p>
          <a:p>
            <a:pPr marL="914400" lvl="2" indent="-274320">
              <a:buFont typeface="Wingdings" panose="05000000000000000000" pitchFamily="2" charset="2"/>
              <a:buChar char="§"/>
            </a:pPr>
            <a:r>
              <a:rPr lang="en-US" sz="1600" b="1" dirty="0" smtClean="0">
                <a:latin typeface="Times New Roman" panose="02020603050405020304" pitchFamily="18" charset="0"/>
                <a:cs typeface="Times New Roman" panose="02020603050405020304" pitchFamily="18" charset="0"/>
              </a:rPr>
              <a:t>Hinder calibration efforts</a:t>
            </a:r>
          </a:p>
          <a:p>
            <a:pPr marL="914400" lvl="2" indent="-274320">
              <a:buFont typeface="Wingdings" panose="05000000000000000000" pitchFamily="2" charset="2"/>
              <a:buChar char="§"/>
            </a:pPr>
            <a:r>
              <a:rPr lang="en-US" sz="1600" b="1" dirty="0" smtClean="0">
                <a:latin typeface="Times New Roman" panose="02020603050405020304" pitchFamily="18" charset="0"/>
                <a:cs typeface="Times New Roman" panose="02020603050405020304" pitchFamily="18" charset="0"/>
              </a:rPr>
              <a:t>NCEI will keep monitoring in anticipation of higher electron radiation belt fluxes</a:t>
            </a:r>
            <a:endParaRPr lang="en-US" sz="1600" b="1" dirty="0">
              <a:latin typeface="Times New Roman" panose="02020603050405020304" pitchFamily="18" charset="0"/>
              <a:cs typeface="Times New Roman" panose="02020603050405020304" pitchFamily="18" charset="0"/>
            </a:endParaRPr>
          </a:p>
          <a:p>
            <a:pPr marL="640080" lvl="1" indent="-274320">
              <a:buFont typeface="Wingdings" panose="05000000000000000000" pitchFamily="2" charset="2"/>
              <a:buChar char="§"/>
            </a:pPr>
            <a:r>
              <a:rPr lang="en-US" sz="1800" b="1" dirty="0" smtClean="0">
                <a:latin typeface="Times New Roman" panose="02020603050405020304" pitchFamily="18" charset="0"/>
                <a:cs typeface="Times New Roman" panose="02020603050405020304" pitchFamily="18" charset="0"/>
              </a:rPr>
              <a:t>Background correction: the space environment is changing</a:t>
            </a:r>
            <a:endParaRPr lang="en-US" sz="1800" b="1" dirty="0">
              <a:latin typeface="Times New Roman" panose="02020603050405020304" pitchFamily="18" charset="0"/>
              <a:cs typeface="Times New Roman" panose="02020603050405020304" pitchFamily="18" charset="0"/>
            </a:endParaRPr>
          </a:p>
          <a:p>
            <a:pPr marL="914400" lvl="2" indent="-274320"/>
            <a:r>
              <a:rPr lang="en-US" sz="1600" b="1" dirty="0" smtClean="0">
                <a:latin typeface="Times New Roman" panose="02020603050405020304" pitchFamily="18" charset="0"/>
                <a:cs typeface="Times New Roman" panose="02020603050405020304" pitchFamily="18" charset="0"/>
              </a:rPr>
              <a:t>Requires continued monitoring of E9-E11 background removal</a:t>
            </a:r>
          </a:p>
          <a:p>
            <a:pPr marL="914400" lvl="2" indent="-274320"/>
            <a:r>
              <a:rPr lang="en-US" sz="1600" b="1" dirty="0" smtClean="0">
                <a:latin typeface="Times New Roman" panose="02020603050405020304" pitchFamily="18" charset="0"/>
                <a:cs typeface="Times New Roman" panose="02020603050405020304" pitchFamily="18" charset="0"/>
              </a:rPr>
              <a:t>Possible revision of the background removal coefficients in the future</a:t>
            </a:r>
            <a:endParaRPr lang="en-US" sz="16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ADC6D270-91FD-5549-8854-7EDBC81B7140}"/>
              </a:ext>
            </a:extLst>
          </p:cNvPr>
          <p:cNvSpPr>
            <a:spLocks noGrp="1"/>
          </p:cNvSpPr>
          <p:nvPr>
            <p:ph type="sldNum" sz="quarter" idx="12"/>
          </p:nvPr>
        </p:nvSpPr>
        <p:spPr/>
        <p:txBody>
          <a:bodyPr/>
          <a:lstStyle/>
          <a:p>
            <a:fld id="{615ADB79-25D6-47C0-AB51-22A13A0BBB50}" type="slidenum">
              <a:rPr lang="en-US" altLang="en-US" smtClean="0"/>
              <a:pPr/>
              <a:t>55</a:t>
            </a:fld>
            <a:endParaRPr lang="en-US" altLang="en-US" dirty="0"/>
          </a:p>
        </p:txBody>
      </p:sp>
      <p:sp>
        <p:nvSpPr>
          <p:cNvPr id="5" name="Title 1"/>
          <p:cNvSpPr txBox="1">
            <a:spLocks/>
          </p:cNvSpPr>
          <p:nvPr/>
        </p:nvSpPr>
        <p:spPr bwMode="auto">
          <a:xfrm>
            <a:off x="1367590" y="228600"/>
            <a:ext cx="640882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b="1" dirty="0" smtClean="0">
                <a:latin typeface="Times New Roman" panose="02020603050405020304" pitchFamily="18" charset="0"/>
                <a:cs typeface="Times New Roman" panose="02020603050405020304" pitchFamily="18" charset="0"/>
              </a:rPr>
              <a:t>GOES-19: Remaining issues</a:t>
            </a:r>
            <a:endParaRPr lang="en-US" sz="28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bwMode="auto">
          <a:xfrm>
            <a:off x="1371600" y="990600"/>
            <a:ext cx="6408821" cy="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400" b="1" dirty="0" smtClean="0">
                <a:solidFill>
                  <a:srgbClr val="FFFF00"/>
                </a:solidFill>
                <a:latin typeface="Times New Roman" panose="02020603050405020304" pitchFamily="18" charset="0"/>
                <a:cs typeface="Times New Roman" panose="02020603050405020304" pitchFamily="18" charset="0"/>
              </a:rPr>
              <a:t>Summary</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6"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41908495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06900"/>
            <a:ext cx="8402053" cy="1362075"/>
          </a:xfrm>
        </p:spPr>
        <p:txBody>
          <a:bodyPr/>
          <a:lstStyle/>
          <a:p>
            <a:r>
              <a:rPr lang="en-US" dirty="0" smtClean="0"/>
              <a:t>Provisional </a:t>
            </a:r>
            <a:r>
              <a:rPr lang="en-US" dirty="0"/>
              <a:t>Maturity Assessment</a:t>
            </a:r>
          </a:p>
        </p:txBody>
      </p:sp>
      <p:sp>
        <p:nvSpPr>
          <p:cNvPr id="3" name="Text Placeholder 2"/>
          <p:cNvSpPr>
            <a:spLocks noGrp="1"/>
          </p:cNvSpPr>
          <p:nvPr>
            <p:ph type="body" idx="1"/>
          </p:nvPr>
        </p:nvSpPr>
        <p:spPr>
          <a:xfrm>
            <a:off x="533400" y="2906713"/>
            <a:ext cx="7772400" cy="1500187"/>
          </a:xfrm>
        </p:spPr>
        <p:txBody>
          <a:bodyPr/>
          <a:lstStyle/>
          <a:p>
            <a:r>
              <a:rPr lang="en-US" dirty="0" smtClean="0"/>
              <a:t>GOES-19 MPS-HI </a:t>
            </a:r>
            <a:r>
              <a:rPr lang="en-US" dirty="0"/>
              <a:t>L1b Products </a:t>
            </a:r>
            <a:r>
              <a:rPr lang="en-US" dirty="0" smtClean="0"/>
              <a:t>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56</a:t>
            </a:fld>
            <a:endParaRPr lang="en-US"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99862" y="226429"/>
            <a:ext cx="5961300" cy="853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3600" b="1" dirty="0" smtClean="0">
                <a:latin typeface="Times New Roman" panose="02020603050405020304" pitchFamily="18" charset="0"/>
                <a:cs typeface="Times New Roman" panose="02020603050405020304" pitchFamily="18" charset="0"/>
              </a:rPr>
              <a:t>Provisional</a:t>
            </a:r>
            <a:r>
              <a:rPr lang="en" sz="3600" b="1" i="0" u="none" strike="noStrike" cap="none" dirty="0" smtClean="0">
                <a:solidFill>
                  <a:srgbClr val="FFFFFF"/>
                </a:solidFill>
                <a:latin typeface="Times New Roman" panose="02020603050405020304" pitchFamily="18" charset="0"/>
                <a:cs typeface="Times New Roman" panose="02020603050405020304" pitchFamily="18" charset="0"/>
                <a:sym typeface="Arial"/>
              </a:rPr>
              <a:t> </a:t>
            </a:r>
            <a:r>
              <a:rPr lang="en" sz="3600" b="1" i="0" u="none" strike="noStrike" cap="none" dirty="0">
                <a:solidFill>
                  <a:srgbClr val="FFFFFF"/>
                </a:solidFill>
                <a:latin typeface="Times New Roman" panose="02020603050405020304" pitchFamily="18" charset="0"/>
                <a:cs typeface="Times New Roman" panose="02020603050405020304" pitchFamily="18" charset="0"/>
                <a:sym typeface="Arial"/>
              </a:rPr>
              <a:t>Validation</a:t>
            </a:r>
          </a:p>
        </p:txBody>
      </p:sp>
      <p:graphicFrame>
        <p:nvGraphicFramePr>
          <p:cNvPr id="202" name="Shape 202"/>
          <p:cNvGraphicFramePr/>
          <p:nvPr>
            <p:extLst>
              <p:ext uri="{D42A27DB-BD31-4B8C-83A1-F6EECF244321}">
                <p14:modId xmlns:p14="http://schemas.microsoft.com/office/powerpoint/2010/main" val="2525510014"/>
              </p:ext>
            </p:extLst>
          </p:nvPr>
        </p:nvGraphicFramePr>
        <p:xfrm>
          <a:off x="228600" y="1295400"/>
          <a:ext cx="8686800" cy="4663490"/>
        </p:xfrm>
        <a:graphic>
          <a:graphicData uri="http://schemas.openxmlformats.org/drawingml/2006/table">
            <a:tbl>
              <a:tblPr>
                <a:noFill/>
              </a:tblPr>
              <a:tblGrid>
                <a:gridCol w="4343400">
                  <a:extLst>
                    <a:ext uri="{9D8B030D-6E8A-4147-A177-3AD203B41FA5}">
                      <a16:colId xmlns:a16="http://schemas.microsoft.com/office/drawing/2014/main" xmlns="" val="20000"/>
                    </a:ext>
                  </a:extLst>
                </a:gridCol>
                <a:gridCol w="4343400">
                  <a:extLst>
                    <a:ext uri="{9D8B030D-6E8A-4147-A177-3AD203B41FA5}">
                      <a16:colId xmlns:a16="http://schemas.microsoft.com/office/drawing/2014/main" xmlns="" val="20001"/>
                    </a:ext>
                  </a:extLst>
                </a:gridCol>
              </a:tblGrid>
              <a:tr h="409100">
                <a:tc>
                  <a:txBody>
                    <a:bodyPr/>
                    <a:lstStyle/>
                    <a:p>
                      <a:pPr marL="0" marR="0" lvl="0" indent="0" algn="ctr" rtl="0">
                        <a:lnSpc>
                          <a:spcPct val="100000"/>
                        </a:lnSpc>
                        <a:spcBef>
                          <a:spcPts val="0"/>
                        </a:spcBef>
                        <a:spcAft>
                          <a:spcPts val="0"/>
                        </a:spcAft>
                        <a:buClr>
                          <a:srgbClr val="000000"/>
                        </a:buClr>
                        <a:buSzPct val="25000"/>
                        <a:buFont typeface="Arial"/>
                        <a:buNone/>
                      </a:pPr>
                      <a:r>
                        <a:rPr lang="en" sz="2400" b="1" u="none" strike="noStrike" cap="none" dirty="0">
                          <a:solidFill>
                            <a:srgbClr val="FFFFFF"/>
                          </a:solidFill>
                          <a:latin typeface="Times New Roman" panose="02020603050405020304" pitchFamily="18" charset="0"/>
                          <a:cs typeface="Times New Roman" panose="02020603050405020304" pitchFamily="18" charset="0"/>
                        </a:rPr>
                        <a:t>Preparation Activities</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4F81BD"/>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 sz="2400" b="1" u="none" strike="noStrike" cap="none" dirty="0">
                          <a:solidFill>
                            <a:srgbClr val="FFFFFF"/>
                          </a:solidFill>
                          <a:latin typeface="Times New Roman" panose="02020603050405020304" pitchFamily="18" charset="0"/>
                          <a:cs typeface="Times New Roman" panose="02020603050405020304" pitchFamily="18" charset="0"/>
                        </a:rPr>
                        <a:t>Assessment</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470744">
                <a:tc>
                  <a:txBody>
                    <a:bodyPr/>
                    <a:lstStyle/>
                    <a:p>
                      <a:pPr marL="0" marR="0" lvl="0" indent="0" algn="l" rtl="0">
                        <a:lnSpc>
                          <a:spcPct val="100000"/>
                        </a:lnSpc>
                        <a:spcBef>
                          <a:spcPts val="0"/>
                        </a:spcBef>
                        <a:spcAft>
                          <a:spcPts val="0"/>
                        </a:spcAft>
                        <a:buClr>
                          <a:srgbClr val="000000"/>
                        </a:buClr>
                        <a:buSzPct val="25000"/>
                        <a:buFont typeface="Arial"/>
                        <a:buNone/>
                      </a:pPr>
                      <a:r>
                        <a:rPr lang="en" sz="18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Validation and quality assurance activities are ongoing,</a:t>
                      </a:r>
                      <a:r>
                        <a:rPr lang="en" sz="18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 </a:t>
                      </a:r>
                      <a:r>
                        <a:rPr lang="en-US" sz="18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and the general research community is now encouraged to participate.</a:t>
                      </a:r>
                      <a:endParaRPr lang="en" sz="1800" u="none" strike="noStrike" cap="none" dirty="0">
                        <a:solidFill>
                          <a:schemeClr val="tx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 sz="18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Validation activities are ongoing.</a:t>
                      </a:r>
                      <a:r>
                        <a:rPr lang="en" sz="18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 Results have been discussed with SWPC.</a:t>
                      </a:r>
                      <a:r>
                        <a:rPr lang="en-US" sz="18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 Release of data by NCEI will enable research community participation.</a:t>
                      </a:r>
                      <a:endParaRPr lang="en" sz="1800" u="none" strike="noStrike" cap="none" dirty="0">
                        <a:solidFill>
                          <a:schemeClr val="tx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xmlns="" val="10001"/>
                  </a:ext>
                </a:extLst>
              </a:tr>
              <a:tr h="470744">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8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Severe algorithm anomalies are identified and under analysis. Solutions to anomalies are in development and testing.</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800" u="none" strike="noStrike" cap="none" dirty="0" smtClean="0">
                          <a:solidFill>
                            <a:schemeClr val="tx1"/>
                          </a:solidFill>
                          <a:latin typeface="Times New Roman" panose="02020603050405020304" pitchFamily="18" charset="0"/>
                          <a:cs typeface="Times New Roman" panose="02020603050405020304" pitchFamily="18" charset="0"/>
                        </a:rPr>
                        <a:t>Major anomalies fixed through LUT modification (ADR</a:t>
                      </a:r>
                      <a:r>
                        <a:rPr lang="en-US" sz="1800" u="none" strike="noStrike" cap="none" baseline="0" dirty="0" smtClean="0">
                          <a:solidFill>
                            <a:schemeClr val="tx1"/>
                          </a:solidFill>
                          <a:latin typeface="Times New Roman" panose="02020603050405020304" pitchFamily="18" charset="0"/>
                          <a:cs typeface="Times New Roman" panose="02020603050405020304" pitchFamily="18" charset="0"/>
                        </a:rPr>
                        <a:t> 1517</a:t>
                      </a:r>
                      <a:r>
                        <a:rPr lang="en-US" sz="1800" u="none" strike="noStrike" cap="none" dirty="0" smtClean="0">
                          <a:solidFill>
                            <a:schemeClr val="tx1"/>
                          </a:solidFill>
                          <a:latin typeface="Times New Roman" panose="02020603050405020304" pitchFamily="18" charset="0"/>
                          <a:cs typeface="Times New Roman" panose="02020603050405020304" pitchFamily="18" charset="0"/>
                        </a:rPr>
                        <a:t>). Correct performance of LUT verified in OE.</a:t>
                      </a:r>
                    </a:p>
                  </a:txBody>
                  <a:tcPr marL="91450" marR="91450" marT="45725" marB="45725">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tr>
              <a:tr h="470744">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Incremental</a:t>
                      </a:r>
                      <a:r>
                        <a:rPr lang="en" sz="18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 product improvements may still be occurring.</a:t>
                      </a:r>
                      <a:endParaRPr lang="en" sz="18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endParaRP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Incremental product improvements are expected,</a:t>
                      </a:r>
                      <a:r>
                        <a:rPr lang="en" sz="18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 primarily through updated LUTs incorporating results of cross-cal.</a:t>
                      </a:r>
                      <a:endParaRPr lang="en" sz="1800" u="none" strike="noStrike" cap="none" dirty="0" smtClean="0">
                        <a:solidFill>
                          <a:schemeClr val="tx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xmlns="" val="10002"/>
                  </a:ext>
                </a:extLst>
              </a:tr>
              <a:tr h="40910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Users are engaged in the Customer Forums, and user feedback is assessed.</a:t>
                      </a:r>
                      <a:endParaRPr lang="en" sz="1800" u="none" strike="noStrike" cap="none" dirty="0">
                        <a:solidFill>
                          <a:schemeClr val="tx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u="none" strike="noStrike" cap="none" dirty="0" smtClean="0">
                          <a:solidFill>
                            <a:schemeClr val="tx1"/>
                          </a:solidFill>
                          <a:latin typeface="Times New Roman" panose="02020603050405020304" pitchFamily="18" charset="0"/>
                          <a:cs typeface="Times New Roman" panose="02020603050405020304" pitchFamily="18" charset="0"/>
                        </a:rPr>
                        <a:t>Engagement</a:t>
                      </a:r>
                      <a:r>
                        <a:rPr lang="en" sz="1800" u="none" strike="noStrike" cap="none" baseline="0" dirty="0" smtClean="0">
                          <a:solidFill>
                            <a:schemeClr val="tx1"/>
                          </a:solidFill>
                          <a:latin typeface="Times New Roman" panose="02020603050405020304" pitchFamily="18" charset="0"/>
                          <a:cs typeface="Times New Roman" panose="02020603050405020304" pitchFamily="18" charset="0"/>
                        </a:rPr>
                        <a:t> with the operational and scientific community is on an ongoing basis. User concerns and questions are routinely addressed.</a:t>
                      </a:r>
                      <a:endParaRPr lang="en" sz="1800" u="none" strike="noStrike" cap="none" dirty="0">
                        <a:solidFill>
                          <a:schemeClr val="tx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xmlns="" val="10003"/>
                  </a:ext>
                </a:extLst>
              </a:tr>
            </a:tbl>
          </a:graphicData>
        </a:graphic>
      </p:graphicFrame>
      <p:sp>
        <p:nvSpPr>
          <p:cNvPr id="7" name="TextBox 6"/>
          <p:cNvSpPr txBox="1"/>
          <p:nvPr/>
        </p:nvSpPr>
        <p:spPr>
          <a:xfrm>
            <a:off x="228600" y="6182380"/>
            <a:ext cx="5105400" cy="523220"/>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F</a:t>
            </a:r>
            <a:r>
              <a:rPr lang="en-US" sz="1400" dirty="0" smtClean="0">
                <a:solidFill>
                  <a:schemeClr val="bg1"/>
                </a:solidFill>
                <a:latin typeface="Times New Roman" panose="02020603050405020304" pitchFamily="18" charset="0"/>
                <a:cs typeface="Times New Roman" panose="02020603050405020304" pitchFamily="18" charset="0"/>
              </a:rPr>
              <a:t>rom 410-R-RIMP-0318  Version 2.0 07/09/2021,</a:t>
            </a:r>
            <a:endParaRPr lang="en-US" sz="1400" dirty="0">
              <a:solidFill>
                <a:schemeClr val="bg1"/>
              </a:solidFill>
              <a:latin typeface="Times New Roman" panose="02020603050405020304" pitchFamily="18" charset="0"/>
              <a:cs typeface="Times New Roman" panose="02020603050405020304" pitchFamily="18" charset="0"/>
            </a:endParaRPr>
          </a:p>
          <a:p>
            <a:r>
              <a:rPr lang="en-US" sz="1400" dirty="0">
                <a:solidFill>
                  <a:schemeClr val="bg1"/>
                </a:solidFill>
                <a:latin typeface="Times New Roman" panose="02020603050405020304" pitchFamily="18" charset="0"/>
                <a:cs typeface="Times New Roman" panose="02020603050405020304" pitchFamily="18" charset="0"/>
              </a:rPr>
              <a:t>Responsible Organization: </a:t>
            </a:r>
            <a:r>
              <a:rPr lang="en-US" sz="1400" dirty="0" smtClean="0">
                <a:solidFill>
                  <a:schemeClr val="bg1"/>
                </a:solidFill>
                <a:latin typeface="Times New Roman" panose="02020603050405020304" pitchFamily="18" charset="0"/>
                <a:cs typeface="Times New Roman" panose="02020603050405020304" pitchFamily="18" charset="0"/>
              </a:rPr>
              <a:t>GOES-R </a:t>
            </a:r>
            <a:r>
              <a:rPr lang="en-US" sz="1400" dirty="0">
                <a:solidFill>
                  <a:schemeClr val="bg1"/>
                </a:solidFill>
                <a:latin typeface="Times New Roman" panose="02020603050405020304" pitchFamily="18" charset="0"/>
                <a:cs typeface="Times New Roman" panose="02020603050405020304" pitchFamily="18" charset="0"/>
              </a:rPr>
              <a:t>Program/Code 410 </a:t>
            </a:r>
          </a:p>
        </p:txBody>
      </p:sp>
      <p:sp>
        <p:nvSpPr>
          <p:cNvPr id="3" name="Slide Number Placeholder 2"/>
          <p:cNvSpPr>
            <a:spLocks noGrp="1"/>
          </p:cNvSpPr>
          <p:nvPr>
            <p:ph type="sldNum" idx="12"/>
          </p:nvPr>
        </p:nvSpPr>
        <p:spPr>
          <a:xfrm>
            <a:off x="8229600" y="6364588"/>
            <a:ext cx="715357" cy="341520"/>
          </a:xfrm>
        </p:spPr>
        <p:txBody>
          <a:bodyPr/>
          <a:lstStyle/>
          <a:p>
            <a:pPr marL="0" marR="0" lvl="0" indent="0" rtl="0">
              <a:lnSpc>
                <a:spcPct val="100000"/>
              </a:lnSpc>
              <a:spcBef>
                <a:spcPts val="0"/>
              </a:spcBef>
              <a:spcAft>
                <a:spcPts val="0"/>
              </a:spcAft>
              <a:buClr>
                <a:srgbClr val="000000"/>
              </a:buClr>
              <a:buSzPct val="25000"/>
              <a:buFont typeface="Arial"/>
              <a:buNone/>
            </a:pPr>
            <a:fld id="{00000000-1234-1234-1234-123412341234}" type="slidenum">
              <a:rPr lang="en" b="0" i="0" u="none" strike="noStrike" cap="none" smtClean="0">
                <a:ea typeface="Arial"/>
                <a:cs typeface="Arial"/>
                <a:sym typeface="Arial"/>
              </a:rPr>
              <a:pPr marL="0" marR="0" lvl="0" indent="0" rtl="0">
                <a:lnSpc>
                  <a:spcPct val="100000"/>
                </a:lnSpc>
                <a:spcBef>
                  <a:spcPts val="0"/>
                </a:spcBef>
                <a:spcAft>
                  <a:spcPts val="0"/>
                </a:spcAft>
                <a:buClr>
                  <a:srgbClr val="000000"/>
                </a:buClr>
                <a:buSzPct val="25000"/>
                <a:buFont typeface="Arial"/>
                <a:buNone/>
              </a:pPr>
              <a:t>57</a:t>
            </a:fld>
            <a:endParaRPr lang="en" b="0" i="0" u="none" strike="noStrike" cap="none" dirty="0">
              <a:ea typeface="Arial"/>
              <a:cs typeface="Arial"/>
              <a:sym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99862" y="228600"/>
            <a:ext cx="5961300" cy="7775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3600" b="1" dirty="0" smtClean="0">
                <a:latin typeface="Times New Roman" panose="02020603050405020304" pitchFamily="18" charset="0"/>
                <a:cs typeface="Times New Roman" panose="02020603050405020304" pitchFamily="18" charset="0"/>
              </a:rPr>
              <a:t>Provisional</a:t>
            </a:r>
            <a:r>
              <a:rPr lang="en" sz="3600" b="1" i="0" u="none" strike="noStrike" cap="none" dirty="0" smtClean="0">
                <a:solidFill>
                  <a:srgbClr val="FFFFFF"/>
                </a:solidFill>
                <a:latin typeface="Times New Roman" panose="02020603050405020304" pitchFamily="18" charset="0"/>
                <a:cs typeface="Times New Roman" panose="02020603050405020304" pitchFamily="18" charset="0"/>
                <a:sym typeface="Arial"/>
              </a:rPr>
              <a:t> </a:t>
            </a:r>
            <a:r>
              <a:rPr lang="en" sz="3600" b="1" i="0" u="none" strike="noStrike" cap="none" dirty="0">
                <a:solidFill>
                  <a:srgbClr val="FFFFFF"/>
                </a:solidFill>
                <a:latin typeface="Times New Roman" panose="02020603050405020304" pitchFamily="18" charset="0"/>
                <a:cs typeface="Times New Roman" panose="02020603050405020304" pitchFamily="18" charset="0"/>
                <a:sym typeface="Arial"/>
              </a:rPr>
              <a:t>Validation</a:t>
            </a:r>
          </a:p>
        </p:txBody>
      </p:sp>
      <p:graphicFrame>
        <p:nvGraphicFramePr>
          <p:cNvPr id="202" name="Shape 202"/>
          <p:cNvGraphicFramePr/>
          <p:nvPr>
            <p:extLst>
              <p:ext uri="{D42A27DB-BD31-4B8C-83A1-F6EECF244321}">
                <p14:modId xmlns:p14="http://schemas.microsoft.com/office/powerpoint/2010/main" val="3532349361"/>
              </p:ext>
            </p:extLst>
          </p:nvPr>
        </p:nvGraphicFramePr>
        <p:xfrm>
          <a:off x="228600" y="1252010"/>
          <a:ext cx="8686800" cy="4767790"/>
        </p:xfrm>
        <a:graphic>
          <a:graphicData uri="http://schemas.openxmlformats.org/drawingml/2006/table">
            <a:tbl>
              <a:tblPr>
                <a:noFill/>
              </a:tblPr>
              <a:tblGrid>
                <a:gridCol w="548640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409100">
                <a:tc>
                  <a:txBody>
                    <a:bodyPr/>
                    <a:lstStyle/>
                    <a:p>
                      <a:pPr marL="0" marR="0" lvl="0" indent="0" algn="ctr" rtl="0">
                        <a:lnSpc>
                          <a:spcPct val="100000"/>
                        </a:lnSpc>
                        <a:spcBef>
                          <a:spcPts val="0"/>
                        </a:spcBef>
                        <a:spcAft>
                          <a:spcPts val="0"/>
                        </a:spcAft>
                        <a:buClr>
                          <a:schemeClr val="lt1"/>
                        </a:buClr>
                        <a:buSzPct val="25000"/>
                        <a:buFont typeface="Arial"/>
                        <a:buNone/>
                      </a:pPr>
                      <a:r>
                        <a:rPr lang="en" sz="2000" b="1" u="none" strike="noStrike" cap="none" dirty="0">
                          <a:solidFill>
                            <a:schemeClr val="lt1"/>
                          </a:solidFill>
                          <a:latin typeface="Times New Roman" panose="02020603050405020304" pitchFamily="18" charset="0"/>
                          <a:cs typeface="Times New Roman" panose="02020603050405020304" pitchFamily="18" charset="0"/>
                        </a:rPr>
                        <a:t>End State</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4F81BD"/>
                    </a:solidFill>
                  </a:tcPr>
                </a:tc>
                <a:tc>
                  <a:txBody>
                    <a:bodyPr/>
                    <a:lstStyle/>
                    <a:p>
                      <a:pPr marL="0" marR="0" lvl="0" indent="0" algn="ctr" rtl="0">
                        <a:lnSpc>
                          <a:spcPct val="100000"/>
                        </a:lnSpc>
                        <a:spcBef>
                          <a:spcPts val="0"/>
                        </a:spcBef>
                        <a:spcAft>
                          <a:spcPts val="0"/>
                        </a:spcAft>
                        <a:buClr>
                          <a:schemeClr val="lt1"/>
                        </a:buClr>
                        <a:buSzPct val="25000"/>
                        <a:buFont typeface="Arial"/>
                        <a:buNone/>
                      </a:pPr>
                      <a:r>
                        <a:rPr lang="en" sz="2000" b="1" u="none" strike="noStrike" cap="none" dirty="0">
                          <a:solidFill>
                            <a:schemeClr val="lt1"/>
                          </a:solidFill>
                          <a:latin typeface="Times New Roman" panose="02020603050405020304" pitchFamily="18" charset="0"/>
                          <a:cs typeface="Times New Roman" panose="02020603050405020304" pitchFamily="18" charset="0"/>
                        </a:rPr>
                        <a:t>Assessment</a:t>
                      </a: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655675">
                <a:tc>
                  <a:txBody>
                    <a:bodyPr/>
                    <a:lstStyle/>
                    <a:p>
                      <a:pPr marL="0" marR="0" lvl="0" indent="0" algn="l" rtl="0">
                        <a:lnSpc>
                          <a:spcPct val="100000"/>
                        </a:lnSpc>
                        <a:spcBef>
                          <a:spcPts val="0"/>
                        </a:spcBef>
                        <a:spcAft>
                          <a:spcPts val="0"/>
                        </a:spcAft>
                        <a:buClr>
                          <a:schemeClr val="lt1"/>
                        </a:buClr>
                        <a:buSzPct val="100000"/>
                        <a:buFont typeface="Arial"/>
                        <a:buNone/>
                      </a:pPr>
                      <a:r>
                        <a:rPr lang="en-US" sz="16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Product performance has been demonstrated through analysis of a small number of independent measurements obtained from selected locations, periods, and associated ground-truth/field program</a:t>
                      </a:r>
                      <a:r>
                        <a:rPr lang="en-US" sz="16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 </a:t>
                      </a:r>
                      <a:r>
                        <a:rPr lang="en-US" sz="16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 efforts.</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tc>
                  <a:txBody>
                    <a:bodyPr/>
                    <a:lstStyle/>
                    <a:p>
                      <a:pPr marL="0" marR="0" lvl="0" indent="0" algn="l" rtl="0">
                        <a:lnSpc>
                          <a:spcPct val="100000"/>
                        </a:lnSpc>
                        <a:spcBef>
                          <a:spcPts val="0"/>
                        </a:spcBef>
                        <a:spcAft>
                          <a:spcPts val="0"/>
                        </a:spcAft>
                        <a:buClr>
                          <a:schemeClr val="lt1"/>
                        </a:buClr>
                        <a:buSzPct val="100000"/>
                        <a:buFont typeface="Arial"/>
                        <a:buNone/>
                      </a:pPr>
                      <a:r>
                        <a:rPr lang="en" sz="16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PLPTs</a:t>
                      </a:r>
                      <a:r>
                        <a:rPr lang="en" sz="1600" b="0" i="0" u="none" strike="noStrike" cap="none" baseline="0" dirty="0">
                          <a:solidFill>
                            <a:schemeClr val="tx1"/>
                          </a:solidFill>
                          <a:latin typeface="Times New Roman" panose="02020603050405020304" pitchFamily="18" charset="0"/>
                          <a:ea typeface="Arial"/>
                          <a:cs typeface="Times New Roman" panose="02020603050405020304" pitchFamily="18" charset="0"/>
                          <a:sym typeface="Arial"/>
                        </a:rPr>
                        <a:t> performed </a:t>
                      </a:r>
                      <a:r>
                        <a:rPr lang="en" sz="16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on reprocessed MPS-HI fluxes from post-launch to present.</a:t>
                      </a:r>
                      <a:endParaRPr lang="en" sz="16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xmlns="" val="10001"/>
                  </a:ext>
                </a:extLst>
              </a:tr>
              <a:tr h="470744">
                <a:tc>
                  <a:txBody>
                    <a:body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dirty="0" smtClean="0">
                          <a:solidFill>
                            <a:schemeClr val="tx1"/>
                          </a:solidFill>
                          <a:latin typeface="Times New Roman" panose="02020603050405020304" pitchFamily="18" charset="0"/>
                          <a:cs typeface="Times New Roman" panose="02020603050405020304" pitchFamily="18" charset="0"/>
                        </a:rPr>
                        <a:t>Product analysis is sufficient to communicate product performance to users relative to expectations.</a:t>
                      </a:r>
                      <a:endParaRPr lang="en" sz="1600" u="none" strike="noStrike" cap="none" dirty="0">
                        <a:solidFill>
                          <a:schemeClr val="tx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 sz="1600" u="none" strike="noStrike" cap="none" dirty="0">
                          <a:solidFill>
                            <a:schemeClr val="tx1"/>
                          </a:solidFill>
                          <a:latin typeface="Times New Roman" panose="02020603050405020304" pitchFamily="18" charset="0"/>
                          <a:cs typeface="Times New Roman" panose="02020603050405020304" pitchFamily="18" charset="0"/>
                        </a:rPr>
                        <a:t>Yes,</a:t>
                      </a:r>
                      <a:r>
                        <a:rPr lang="en" sz="1600" u="none" strike="noStrike" cap="none" baseline="0" dirty="0">
                          <a:solidFill>
                            <a:schemeClr val="tx1"/>
                          </a:solidFill>
                          <a:latin typeface="Times New Roman" panose="02020603050405020304" pitchFamily="18" charset="0"/>
                          <a:cs typeface="Times New Roman" panose="02020603050405020304" pitchFamily="18" charset="0"/>
                        </a:rPr>
                        <a:t> to the limited extent </a:t>
                      </a:r>
                      <a:r>
                        <a:rPr lang="en" sz="1600" u="none" strike="noStrike" cap="none" baseline="0" dirty="0" smtClean="0">
                          <a:solidFill>
                            <a:schemeClr val="tx1"/>
                          </a:solidFill>
                          <a:latin typeface="Times New Roman" panose="02020603050405020304" pitchFamily="18" charset="0"/>
                          <a:cs typeface="Times New Roman" panose="02020603050405020304" pitchFamily="18" charset="0"/>
                        </a:rPr>
                        <a:t>of available resources and time, prioritized based on customer needs.</a:t>
                      </a:r>
                      <a:endParaRPr lang="en" sz="1600" u="none" strike="noStrike" cap="none" dirty="0">
                        <a:solidFill>
                          <a:schemeClr val="tx1"/>
                        </a:solidFill>
                        <a:latin typeface="Times New Roman" panose="02020603050405020304" pitchFamily="18" charset="0"/>
                        <a:cs typeface="Times New Roman" panose="02020603050405020304" pitchFamily="18" charset="0"/>
                      </a:endParaRPr>
                    </a:p>
                  </a:txBody>
                  <a:tcPr marL="91450" marR="91450" marT="45725" marB="45725">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xmlns="" val="10002"/>
                  </a:ext>
                </a:extLst>
              </a:tr>
              <a:tr h="409100">
                <a:tc>
                  <a:txBody>
                    <a:bodyPr/>
                    <a:lstStyle/>
                    <a:p>
                      <a:pPr marL="0" marR="0" lvl="0" indent="0" algn="l" rtl="0">
                        <a:lnSpc>
                          <a:spcPct val="100000"/>
                        </a:lnSpc>
                        <a:spcBef>
                          <a:spcPts val="0"/>
                        </a:spcBef>
                        <a:spcAft>
                          <a:spcPts val="0"/>
                        </a:spcAft>
                        <a:buClr>
                          <a:schemeClr val="lt1"/>
                        </a:buClr>
                        <a:buSzPct val="100000"/>
                        <a:buFont typeface="Arial"/>
                        <a:buNone/>
                      </a:pPr>
                      <a:r>
                        <a:rPr lang="en-US" sz="16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Documentation of product performance exists that includes recommended remediation strategies for all anomalies and weaknesses. Any algorithm changes associated with severe anomalies have been documented, implemented, tested, and shared with the user community.</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rtl="0">
                        <a:lnSpc>
                          <a:spcPct val="100000"/>
                        </a:lnSpc>
                        <a:spcBef>
                          <a:spcPts val="0"/>
                        </a:spcBef>
                        <a:spcAft>
                          <a:spcPts val="0"/>
                        </a:spcAft>
                        <a:buClr>
                          <a:schemeClr val="lt1"/>
                        </a:buClr>
                        <a:buSzPct val="100000"/>
                        <a:buFont typeface="Arial"/>
                        <a:buNone/>
                      </a:pPr>
                      <a:r>
                        <a:rPr lang="en" sz="16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This </a:t>
                      </a:r>
                      <a:r>
                        <a:rPr lang="en" sz="16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presentation,</a:t>
                      </a:r>
                      <a:r>
                        <a:rPr lang="en" sz="16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 the L1b Readme files, the memos </a:t>
                      </a:r>
                      <a:r>
                        <a:rPr lang="en" sz="1600" b="0" i="0" u="none" strike="noStrike" cap="none" baseline="0" dirty="0">
                          <a:solidFill>
                            <a:schemeClr val="tx1"/>
                          </a:solidFill>
                          <a:latin typeface="Times New Roman" panose="02020603050405020304" pitchFamily="18" charset="0"/>
                          <a:ea typeface="Arial"/>
                          <a:cs typeface="Times New Roman" panose="02020603050405020304" pitchFamily="18" charset="0"/>
                          <a:sym typeface="Arial"/>
                        </a:rPr>
                        <a:t>on background </a:t>
                      </a:r>
                      <a:r>
                        <a:rPr lang="en" sz="16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correction, and article by Boudouridis et al. [2020] in </a:t>
                      </a:r>
                      <a:r>
                        <a:rPr lang="en" sz="1600" b="0" i="1"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Space Weather</a:t>
                      </a:r>
                      <a:r>
                        <a:rPr lang="en" sz="1600" b="0" i="0" u="none" strike="noStrike" cap="none" baseline="0" dirty="0" smtClean="0">
                          <a:solidFill>
                            <a:schemeClr val="tx1"/>
                          </a:solidFill>
                          <a:latin typeface="Times New Roman" panose="02020603050405020304" pitchFamily="18" charset="0"/>
                          <a:ea typeface="Arial"/>
                          <a:cs typeface="Times New Roman" panose="02020603050405020304" pitchFamily="18" charset="0"/>
                          <a:sym typeface="Arial"/>
                        </a:rPr>
                        <a:t>.</a:t>
                      </a:r>
                      <a:endParaRPr lang="en" sz="16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endParaRPr>
                    </a:p>
                  </a:txBody>
                  <a:tcPr marL="91450" marR="91450" marT="45725" marB="45725">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xmlns="" val="10004"/>
                  </a:ext>
                </a:extLst>
              </a:tr>
              <a:tr h="409100">
                <a:tc>
                  <a:txBody>
                    <a:bodyPr/>
                    <a:lstStyle/>
                    <a:p>
                      <a:pPr marL="0" marR="0" lvl="0" indent="0" algn="l" rtl="0">
                        <a:lnSpc>
                          <a:spcPct val="100000"/>
                        </a:lnSpc>
                        <a:spcBef>
                          <a:spcPts val="0"/>
                        </a:spcBef>
                        <a:spcAft>
                          <a:spcPts val="0"/>
                        </a:spcAft>
                        <a:buClr>
                          <a:schemeClr val="lt1"/>
                        </a:buClr>
                        <a:buSzPct val="100000"/>
                        <a:buFont typeface="Arial"/>
                        <a:buNone/>
                      </a:pPr>
                      <a:r>
                        <a:rPr lang="en-US" sz="16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Testing has been fully documented.</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chemeClr val="lt1"/>
                        </a:buClr>
                        <a:buSzPct val="100000"/>
                        <a:buFont typeface="Arial"/>
                        <a:buNone/>
                      </a:pPr>
                      <a:r>
                        <a:rPr lang="en-US" sz="16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This presentation; memo on background correction.</a:t>
                      </a:r>
                    </a:p>
                  </a:txBody>
                  <a:tcPr marL="91450" marR="91450" marT="45725" marB="45725">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r>
              <a:tr h="470744">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6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Product is ready for operational use and for use in comprehensive cal/</a:t>
                      </a:r>
                      <a:r>
                        <a:rPr lang="en-US" sz="1600" b="0" i="0" u="none" strike="noStrike" cap="none" dirty="0" err="1" smtClean="0">
                          <a:solidFill>
                            <a:schemeClr val="tx1"/>
                          </a:solidFill>
                          <a:latin typeface="Times New Roman" panose="02020603050405020304" pitchFamily="18" charset="0"/>
                          <a:ea typeface="Arial"/>
                          <a:cs typeface="Times New Roman" panose="02020603050405020304" pitchFamily="18" charset="0"/>
                          <a:sym typeface="Arial"/>
                        </a:rPr>
                        <a:t>val</a:t>
                      </a:r>
                      <a:r>
                        <a:rPr lang="en-US" sz="1600" b="0" i="0" u="none" strike="noStrike" cap="none" dirty="0" smtClean="0">
                          <a:solidFill>
                            <a:schemeClr val="tx1"/>
                          </a:solidFill>
                          <a:latin typeface="Times New Roman" panose="02020603050405020304" pitchFamily="18" charset="0"/>
                          <a:ea typeface="Arial"/>
                          <a:cs typeface="Times New Roman" panose="02020603050405020304" pitchFamily="18" charset="0"/>
                          <a:sym typeface="Arial"/>
                        </a:rPr>
                        <a:t> activities and product optimization.</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6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NCEI:</a:t>
                      </a:r>
                      <a:r>
                        <a:rPr lang="en" sz="1600" b="0" i="0" u="none" strike="noStrike" cap="none" baseline="0" dirty="0">
                          <a:solidFill>
                            <a:schemeClr val="tx1"/>
                          </a:solidFill>
                          <a:latin typeface="Times New Roman" panose="02020603050405020304" pitchFamily="18" charset="0"/>
                          <a:ea typeface="Arial"/>
                          <a:cs typeface="Times New Roman" panose="02020603050405020304" pitchFamily="18" charset="0"/>
                          <a:sym typeface="Arial"/>
                        </a:rPr>
                        <a:t> yes.</a:t>
                      </a:r>
                      <a:endParaRPr lang="en" sz="16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228600" y="6182380"/>
            <a:ext cx="5334000" cy="523220"/>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F</a:t>
            </a:r>
            <a:r>
              <a:rPr lang="en-US" sz="1400" dirty="0" smtClean="0">
                <a:solidFill>
                  <a:schemeClr val="bg1"/>
                </a:solidFill>
                <a:latin typeface="Times New Roman" panose="02020603050405020304" pitchFamily="18" charset="0"/>
                <a:cs typeface="Times New Roman" panose="02020603050405020304" pitchFamily="18" charset="0"/>
              </a:rPr>
              <a:t>rom 410-R-RIMP-0318  Version 2.0 07/09/2021,</a:t>
            </a:r>
            <a:endParaRPr lang="en-US" sz="1400" dirty="0">
              <a:solidFill>
                <a:schemeClr val="bg1"/>
              </a:solidFill>
              <a:latin typeface="Times New Roman" panose="02020603050405020304" pitchFamily="18" charset="0"/>
              <a:cs typeface="Times New Roman" panose="02020603050405020304" pitchFamily="18" charset="0"/>
            </a:endParaRPr>
          </a:p>
          <a:p>
            <a:r>
              <a:rPr lang="en-US" sz="1400" dirty="0">
                <a:solidFill>
                  <a:schemeClr val="bg1"/>
                </a:solidFill>
                <a:latin typeface="Times New Roman" panose="02020603050405020304" pitchFamily="18" charset="0"/>
                <a:cs typeface="Times New Roman" panose="02020603050405020304" pitchFamily="18" charset="0"/>
              </a:rPr>
              <a:t>Responsible Organization: </a:t>
            </a:r>
            <a:r>
              <a:rPr lang="en-US" sz="1400" dirty="0" smtClean="0">
                <a:solidFill>
                  <a:schemeClr val="bg1"/>
                </a:solidFill>
                <a:latin typeface="Times New Roman" panose="02020603050405020304" pitchFamily="18" charset="0"/>
                <a:cs typeface="Times New Roman" panose="02020603050405020304" pitchFamily="18" charset="0"/>
              </a:rPr>
              <a:t>GOES-R </a:t>
            </a:r>
            <a:r>
              <a:rPr lang="en-US" sz="1400" dirty="0">
                <a:solidFill>
                  <a:schemeClr val="bg1"/>
                </a:solidFill>
                <a:latin typeface="Times New Roman" panose="02020603050405020304" pitchFamily="18" charset="0"/>
                <a:cs typeface="Times New Roman" panose="02020603050405020304" pitchFamily="18" charset="0"/>
              </a:rPr>
              <a:t>Program/Code 410 </a:t>
            </a:r>
          </a:p>
        </p:txBody>
      </p:sp>
      <p:sp>
        <p:nvSpPr>
          <p:cNvPr id="2" name="Slide Number Placeholder 1"/>
          <p:cNvSpPr>
            <a:spLocks noGrp="1"/>
          </p:cNvSpPr>
          <p:nvPr>
            <p:ph type="sldNum" idx="12"/>
          </p:nvPr>
        </p:nvSpPr>
        <p:spPr>
          <a:xfrm>
            <a:off x="8229600" y="6342706"/>
            <a:ext cx="715357" cy="385970"/>
          </a:xfrm>
        </p:spPr>
        <p:txBody>
          <a:bodyPr/>
          <a:lstStyle/>
          <a:p>
            <a:pPr marL="0" marR="0" lvl="0" indent="0" rtl="0">
              <a:lnSpc>
                <a:spcPct val="100000"/>
              </a:lnSpc>
              <a:spcBef>
                <a:spcPts val="0"/>
              </a:spcBef>
              <a:spcAft>
                <a:spcPts val="0"/>
              </a:spcAft>
              <a:buClr>
                <a:srgbClr val="000000"/>
              </a:buClr>
              <a:buSzPct val="25000"/>
              <a:buFont typeface="Arial"/>
              <a:buNone/>
            </a:pPr>
            <a:fld id="{00000000-1234-1234-1234-123412341234}" type="slidenum">
              <a:rPr lang="en" b="0" i="0" u="none" strike="noStrike" cap="none" smtClean="0">
                <a:latin typeface="+mj-lt"/>
                <a:ea typeface="Arial"/>
                <a:cs typeface="Arial"/>
                <a:sym typeface="Arial"/>
              </a:rPr>
              <a:pPr marL="0" marR="0" lvl="0" indent="0" rtl="0">
                <a:lnSpc>
                  <a:spcPct val="100000"/>
                </a:lnSpc>
                <a:spcBef>
                  <a:spcPts val="0"/>
                </a:spcBef>
                <a:spcAft>
                  <a:spcPts val="0"/>
                </a:spcAft>
                <a:buClr>
                  <a:srgbClr val="000000"/>
                </a:buClr>
                <a:buSzPct val="25000"/>
                <a:buFont typeface="Arial"/>
                <a:buNone/>
              </a:pPr>
              <a:t>58</a:t>
            </a:fld>
            <a:endParaRPr lang="en" b="0" i="0" u="none" strike="noStrike" cap="none" dirty="0">
              <a:latin typeface="+mj-lt"/>
              <a:ea typeface="Arial"/>
              <a:cs typeface="Arial"/>
              <a:sym typeface="Aria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solidFill>
                  <a:schemeClr val="bg1"/>
                </a:solidFill>
              </a:rPr>
              <a:pPr lvl="0">
                <a:spcBef>
                  <a:spcPts val="0"/>
                </a:spcBef>
                <a:buNone/>
              </a:pPr>
              <a:t>59</a:t>
            </a:fld>
            <a:endParaRPr lang="en" dirty="0">
              <a:solidFill>
                <a:schemeClr val="bg1"/>
              </a:solidFill>
            </a:endParaRPr>
          </a:p>
        </p:txBody>
      </p:sp>
      <p:sp>
        <p:nvSpPr>
          <p:cNvPr id="3" name="Title 1"/>
          <p:cNvSpPr txBox="1">
            <a:spLocks/>
          </p:cNvSpPr>
          <p:nvPr/>
        </p:nvSpPr>
        <p:spPr>
          <a:xfrm>
            <a:off x="1543050" y="201168"/>
            <a:ext cx="6019038" cy="786078"/>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2800" b="1" dirty="0">
                <a:solidFill>
                  <a:schemeClr val="bg1"/>
                </a:solidFill>
                <a:latin typeface="Times New Roman" panose="02020603050405020304" pitchFamily="18" charset="0"/>
                <a:cs typeface="Times New Roman" panose="02020603050405020304" pitchFamily="18" charset="0"/>
              </a:rPr>
              <a:t>Performance Baseline Status</a:t>
            </a:r>
          </a:p>
          <a:p>
            <a:pPr algn="ctr"/>
            <a:r>
              <a:rPr lang="en-US" sz="1800" b="1" i="1" dirty="0">
                <a:solidFill>
                  <a:schemeClr val="bg1"/>
                </a:solidFill>
                <a:latin typeface="Times New Roman" panose="02020603050405020304" pitchFamily="18" charset="0"/>
                <a:cs typeface="Times New Roman" panose="02020603050405020304" pitchFamily="18" charset="0"/>
              </a:rPr>
              <a:t>Assessment at </a:t>
            </a:r>
            <a:r>
              <a:rPr lang="en-US" sz="1800" b="1" i="1" dirty="0" smtClean="0">
                <a:solidFill>
                  <a:schemeClr val="bg1"/>
                </a:solidFill>
                <a:latin typeface="Times New Roman" panose="02020603050405020304" pitchFamily="18" charset="0"/>
                <a:cs typeface="Times New Roman" panose="02020603050405020304" pitchFamily="18" charset="0"/>
              </a:rPr>
              <a:t>Provisional Validation</a:t>
            </a:r>
            <a:endParaRPr lang="en-US" sz="1800" b="1" i="1"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767192578"/>
              </p:ext>
            </p:extLst>
          </p:nvPr>
        </p:nvGraphicFramePr>
        <p:xfrm>
          <a:off x="962751" y="990600"/>
          <a:ext cx="7226046" cy="1483360"/>
        </p:xfrm>
        <a:graphic>
          <a:graphicData uri="http://schemas.openxmlformats.org/drawingml/2006/table">
            <a:tbl>
              <a:tblPr firstRow="1" bandRow="1">
                <a:tableStyleId>{5940675A-B579-460E-94D1-54222C63F5DA}</a:tableStyleId>
              </a:tblPr>
              <a:tblGrid>
                <a:gridCol w="850194">
                  <a:extLst>
                    <a:ext uri="{9D8B030D-6E8A-4147-A177-3AD203B41FA5}">
                      <a16:colId xmlns:a16="http://schemas.microsoft.com/office/drawing/2014/main" xmlns="" val="20000"/>
                    </a:ext>
                  </a:extLst>
                </a:gridCol>
                <a:gridCol w="2936609">
                  <a:extLst>
                    <a:ext uri="{9D8B030D-6E8A-4147-A177-3AD203B41FA5}">
                      <a16:colId xmlns:a16="http://schemas.microsoft.com/office/drawing/2014/main" xmlns="" val="20001"/>
                    </a:ext>
                  </a:extLst>
                </a:gridCol>
                <a:gridCol w="1560804">
                  <a:extLst>
                    <a:ext uri="{9D8B030D-6E8A-4147-A177-3AD203B41FA5}">
                      <a16:colId xmlns:a16="http://schemas.microsoft.com/office/drawing/2014/main" xmlns="" val="20002"/>
                    </a:ext>
                  </a:extLst>
                </a:gridCol>
                <a:gridCol w="1878439">
                  <a:extLst>
                    <a:ext uri="{9D8B030D-6E8A-4147-A177-3AD203B41FA5}">
                      <a16:colId xmlns:a16="http://schemas.microsoft.com/office/drawing/2014/main" xmlns="" val="20003"/>
                    </a:ext>
                  </a:extLst>
                </a:gridCol>
              </a:tblGrid>
              <a:tr h="370840">
                <a:tc>
                  <a:txBody>
                    <a:bodyPr/>
                    <a:lstStyle/>
                    <a:p>
                      <a:pPr algn="ctr"/>
                      <a:r>
                        <a:rPr lang="en-US" sz="1200" b="1" dirty="0">
                          <a:solidFill>
                            <a:schemeClr val="tx1"/>
                          </a:solidFill>
                          <a:latin typeface="Times New Roman" panose="02020603050405020304" pitchFamily="18" charset="0"/>
                          <a:cs typeface="Times New Roman" panose="02020603050405020304" pitchFamily="18" charset="0"/>
                        </a:rPr>
                        <a:t>MRD 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200" b="1" dirty="0">
                          <a:solidFill>
                            <a:schemeClr val="tx1"/>
                          </a:solidFill>
                          <a:latin typeface="Times New Roman" panose="02020603050405020304" pitchFamily="18" charset="0"/>
                          <a:cs typeface="Times New Roman" panose="02020603050405020304" pitchFamily="18" charset="0"/>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Times New Roman" panose="02020603050405020304" pitchFamily="18" charset="0"/>
                          <a:cs typeface="Times New Roman" panose="02020603050405020304" pitchFamily="18" charset="0"/>
                        </a:rPr>
                        <a:t>Related PLPTs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Times New Roman" panose="02020603050405020304" pitchFamily="18" charset="0"/>
                          <a:cs typeface="Times New Roman" panose="02020603050405020304" pitchFamily="18" charset="0"/>
                        </a:rPr>
                        <a:t>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0000"/>
                  </a:ext>
                </a:extLst>
              </a:tr>
              <a:tr h="370840">
                <a:tc>
                  <a:txBody>
                    <a:bodyPr/>
                    <a:lstStyle/>
                    <a:p>
                      <a:pPr algn="ctr"/>
                      <a:r>
                        <a:rPr lang="en-US" sz="1200" dirty="0">
                          <a:latin typeface="Times New Roman" panose="02020603050405020304" pitchFamily="18" charset="0"/>
                          <a:cs typeface="Times New Roman" panose="02020603050405020304" pitchFamily="18" charset="0"/>
                        </a:rPr>
                        <a:t>1996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Times New Roman" panose="02020603050405020304" pitchFamily="18" charset="0"/>
                          <a:cs typeface="Times New Roman" panose="02020603050405020304" pitchFamily="18" charset="0"/>
                        </a:rPr>
                        <a:t>MPS-HI</a:t>
                      </a:r>
                      <a:r>
                        <a:rPr lang="en-US" sz="1200" baseline="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Orthogonality/Coverage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Times New Roman" panose="02020603050405020304" pitchFamily="18" charset="0"/>
                          <a:cs typeface="Times New Roman" panose="02020603050405020304" pitchFamily="18" charset="0"/>
                        </a:rPr>
                        <a:t>-02, -04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PLPTs</a:t>
                      </a:r>
                      <a:r>
                        <a:rPr lang="en-US" sz="1200" baseline="0" dirty="0">
                          <a:latin typeface="Times New Roman" panose="02020603050405020304" pitchFamily="18" charset="0"/>
                          <a:cs typeface="Times New Roman" panose="02020603050405020304" pitchFamily="18" charset="0"/>
                        </a:rPr>
                        <a:t> </a:t>
                      </a:r>
                      <a:r>
                        <a:rPr lang="en-US" sz="1200" baseline="0" dirty="0" smtClean="0">
                          <a:latin typeface="Times New Roman" panose="02020603050405020304" pitchFamily="18" charset="0"/>
                          <a:cs typeface="Times New Roman" panose="02020603050405020304" pitchFamily="18" charset="0"/>
                        </a:rPr>
                        <a:t>underway</a:t>
                      </a:r>
                      <a:endParaRPr 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840">
                <a:tc>
                  <a:txBody>
                    <a:bodyPr/>
                    <a:lstStyle/>
                    <a:p>
                      <a:pPr algn="ctr"/>
                      <a:r>
                        <a:rPr lang="en-US" sz="1200" dirty="0">
                          <a:latin typeface="Times New Roman" panose="02020603050405020304" pitchFamily="18" charset="0"/>
                          <a:cs typeface="Times New Roman" panose="02020603050405020304" pitchFamily="18" charset="0"/>
                        </a:rPr>
                        <a:t>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Times New Roman" panose="02020603050405020304" pitchFamily="18" charset="0"/>
                          <a:cs typeface="Times New Roman" panose="02020603050405020304" pitchFamily="18" charset="0"/>
                        </a:rPr>
                        <a:t>MPS-HI Measurement 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Times New Roman" panose="02020603050405020304" pitchFamily="18" charset="0"/>
                          <a:cs typeface="Times New Roman" panose="02020603050405020304" pitchFamily="18" charset="0"/>
                        </a:rPr>
                        <a:t>-02, -04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PLPTs</a:t>
                      </a:r>
                      <a:r>
                        <a:rPr lang="en-US" sz="1200" baseline="0" dirty="0">
                          <a:latin typeface="Times New Roman" panose="02020603050405020304" pitchFamily="18" charset="0"/>
                          <a:cs typeface="Times New Roman" panose="02020603050405020304" pitchFamily="18" charset="0"/>
                        </a:rPr>
                        <a:t> </a:t>
                      </a:r>
                      <a:r>
                        <a:rPr lang="en-US" sz="1200" baseline="0" dirty="0" smtClean="0">
                          <a:latin typeface="Times New Roman" panose="02020603050405020304" pitchFamily="18" charset="0"/>
                          <a:cs typeface="Times New Roman" panose="02020603050405020304" pitchFamily="18" charset="0"/>
                        </a:rPr>
                        <a:t>underway</a:t>
                      </a:r>
                      <a:endParaRPr 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70840">
                <a:tc>
                  <a:txBody>
                    <a:bodyPr/>
                    <a:lstStyle/>
                    <a:p>
                      <a:pPr algn="ctr"/>
                      <a:r>
                        <a:rPr lang="en-US" sz="1200" dirty="0">
                          <a:latin typeface="Times New Roman" panose="02020603050405020304" pitchFamily="18" charset="0"/>
                          <a:cs typeface="Times New Roman" panose="02020603050405020304" pitchFamily="18" charset="0"/>
                        </a:rPr>
                        <a:t>2001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Times New Roman" panose="02020603050405020304" pitchFamily="18" charset="0"/>
                          <a:cs typeface="Times New Roman" panose="02020603050405020304" pitchFamily="18" charset="0"/>
                        </a:rPr>
                        <a:t>MPS-HI</a:t>
                      </a:r>
                      <a:r>
                        <a:rPr lang="en-US" sz="1200" baseline="0" dirty="0">
                          <a:latin typeface="Times New Roman" panose="02020603050405020304" pitchFamily="18" charset="0"/>
                          <a:cs typeface="Times New Roman" panose="02020603050405020304" pitchFamily="18" charset="0"/>
                        </a:rPr>
                        <a:t> Measurement Accuracy</a:t>
                      </a:r>
                      <a:endParaRPr 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latin typeface="Times New Roman" panose="02020603050405020304" pitchFamily="18" charset="0"/>
                          <a:cs typeface="Times New Roman" panose="02020603050405020304" pitchFamily="18" charset="0"/>
                        </a:rPr>
                        <a:t>-02, -04, -05, -06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PLPTs</a:t>
                      </a:r>
                      <a:r>
                        <a:rPr lang="en-US" sz="1200" baseline="0" dirty="0">
                          <a:latin typeface="Times New Roman" panose="02020603050405020304" pitchFamily="18" charset="0"/>
                          <a:cs typeface="Times New Roman" panose="02020603050405020304" pitchFamily="18" charset="0"/>
                        </a:rPr>
                        <a:t> </a:t>
                      </a:r>
                      <a:r>
                        <a:rPr lang="en-US" sz="1200" baseline="0" dirty="0" smtClean="0">
                          <a:latin typeface="Times New Roman" panose="02020603050405020304" pitchFamily="18" charset="0"/>
                          <a:cs typeface="Times New Roman" panose="02020603050405020304" pitchFamily="18" charset="0"/>
                        </a:rPr>
                        <a:t>underway</a:t>
                      </a:r>
                      <a:endParaRPr lang="en-US"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6" name="Content Placeholder 2"/>
          <p:cNvSpPr txBox="1">
            <a:spLocks/>
          </p:cNvSpPr>
          <p:nvPr/>
        </p:nvSpPr>
        <p:spPr>
          <a:xfrm>
            <a:off x="152400" y="2514600"/>
            <a:ext cx="8915400" cy="4267200"/>
          </a:xfrm>
          <a:prstGeom prst="rect">
            <a:avLst/>
          </a:prstGeom>
        </p:spPr>
        <p:txBody>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indent="-182880">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MRD1996:  Data in 5 directions</a:t>
            </a:r>
          </a:p>
          <a:p>
            <a:pPr marL="365760" lvl="1" indent="-18288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Currently being met for electrons and protons</a:t>
            </a:r>
          </a:p>
          <a:p>
            <a:pPr marL="182880" indent="-182880">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MRD2000:  Measurement Range  </a:t>
            </a:r>
          </a:p>
          <a:p>
            <a:pPr marL="365760" lvl="1" indent="-18288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Requirements:  Electrons 50 keV to 4 MeV plus &gt;2 MeV; </a:t>
            </a:r>
            <a:br>
              <a:rPr lang="en-US" sz="1400" dirty="0" smtClean="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Protons 80 keV to 10 MeV</a:t>
            </a:r>
          </a:p>
          <a:p>
            <a:pPr marL="365760" lvl="1" indent="-18288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Currently, all channels are functional and exhibit characteristic variation in behavior w/ energy</a:t>
            </a:r>
          </a:p>
          <a:p>
            <a:pPr marL="365760" lvl="1" indent="-18288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Ground cal &amp; cross-cal activities indicate that energy measurement range is covered</a:t>
            </a:r>
          </a:p>
          <a:p>
            <a:pPr marL="182880" indent="-182880">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MRD2001:  Measurement Accuracy</a:t>
            </a:r>
          </a:p>
          <a:p>
            <a:pPr marL="365760" lvl="1" indent="-18288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Requirements:  @min flux &lt;45%, @10X min flux &lt; 25%</a:t>
            </a:r>
          </a:p>
          <a:p>
            <a:pPr marL="365760" lvl="1" indent="-182880">
              <a:buFont typeface="Arial" panose="020B0604020202020204" pitchFamily="34" charset="0"/>
              <a:buChar char="•"/>
            </a:pPr>
            <a:r>
              <a:rPr lang="en-US" sz="1400" u="sng" dirty="0" smtClean="0">
                <a:latin typeface="Times New Roman" panose="02020603050405020304" pitchFamily="18" charset="0"/>
                <a:cs typeface="Times New Roman" panose="02020603050405020304" pitchFamily="18" charset="0"/>
              </a:rPr>
              <a:t>Absolute accuracy cannot be verified on-orbit</a:t>
            </a:r>
          </a:p>
          <a:p>
            <a:pPr marL="365760" lvl="1" indent="-18288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Results of PLPT-002 indicate that </a:t>
            </a:r>
            <a:r>
              <a:rPr lang="en-US" sz="1400" b="1" dirty="0">
                <a:solidFill>
                  <a:srgbClr val="FFFF00"/>
                </a:solidFill>
                <a:latin typeface="Times New Roman" panose="02020603050405020304" pitchFamily="18" charset="0"/>
                <a:cs typeface="Times New Roman" panose="02020603050405020304" pitchFamily="18" charset="0"/>
              </a:rPr>
              <a:t>the inter-telescope </a:t>
            </a:r>
            <a:r>
              <a:rPr lang="en-US" sz="1400" b="1" dirty="0" smtClean="0">
                <a:solidFill>
                  <a:srgbClr val="FFFF00"/>
                </a:solidFill>
                <a:latin typeface="Times New Roman" panose="02020603050405020304" pitchFamily="18" charset="0"/>
                <a:cs typeface="Times New Roman" panose="02020603050405020304" pitchFamily="18" charset="0"/>
              </a:rPr>
              <a:t>electron differences </a:t>
            </a:r>
            <a:r>
              <a:rPr lang="en-US" sz="1400" b="1" dirty="0">
                <a:solidFill>
                  <a:srgbClr val="FFFF00"/>
                </a:solidFill>
                <a:latin typeface="Times New Roman" panose="02020603050405020304" pitchFamily="18" charset="0"/>
                <a:cs typeface="Times New Roman" panose="02020603050405020304" pitchFamily="18" charset="0"/>
              </a:rPr>
              <a:t>are rarely greater than 25</a:t>
            </a:r>
            <a:r>
              <a:rPr lang="en-US" sz="1400" b="1" dirty="0" smtClean="0">
                <a:solidFill>
                  <a:srgbClr val="FFFF00"/>
                </a:solidFill>
                <a:latin typeface="Times New Roman" panose="02020603050405020304" pitchFamily="18" charset="0"/>
                <a:cs typeface="Times New Roman" panose="02020603050405020304" pitchFamily="18" charset="0"/>
              </a:rPr>
              <a:t>%, but PTels 3-5 P1-P7 channels report low compared to PTels 1-2</a:t>
            </a:r>
            <a:endParaRPr lang="en-US" sz="1400" b="1" dirty="0">
              <a:solidFill>
                <a:srgbClr val="FFFF00"/>
              </a:solidFill>
              <a:latin typeface="Times New Roman" panose="02020603050405020304" pitchFamily="18" charset="0"/>
              <a:cs typeface="Times New Roman" panose="02020603050405020304" pitchFamily="18" charset="0"/>
            </a:endParaRPr>
          </a:p>
          <a:p>
            <a:pPr marL="365760" lvl="1" indent="-18288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Results of PLPT-004 </a:t>
            </a:r>
            <a:r>
              <a:rPr lang="en-US" sz="1400" dirty="0" smtClean="0">
                <a:latin typeface="Times New Roman" panose="02020603050405020304" pitchFamily="18" charset="0"/>
                <a:cs typeface="Times New Roman" panose="02020603050405020304" pitchFamily="18" charset="0"/>
              </a:rPr>
              <a:t>show </a:t>
            </a:r>
            <a:r>
              <a:rPr lang="en-US" sz="1400" dirty="0">
                <a:latin typeface="Times New Roman" panose="02020603050405020304" pitchFamily="18" charset="0"/>
                <a:cs typeface="Times New Roman" panose="02020603050405020304" pitchFamily="18" charset="0"/>
              </a:rPr>
              <a:t>that </a:t>
            </a:r>
            <a:r>
              <a:rPr lang="en-US" sz="1400" b="1" dirty="0" smtClean="0">
                <a:solidFill>
                  <a:srgbClr val="FFFF00"/>
                </a:solidFill>
                <a:latin typeface="Times New Roman" panose="02020603050405020304" pitchFamily="18" charset="0"/>
                <a:cs typeface="Times New Roman" panose="02020603050405020304" pitchFamily="18" charset="0"/>
              </a:rPr>
              <a:t>GOES-19 </a:t>
            </a:r>
            <a:r>
              <a:rPr lang="en-US" sz="1400" b="1" dirty="0">
                <a:solidFill>
                  <a:srgbClr val="FFFF00"/>
                </a:solidFill>
                <a:latin typeface="Times New Roman" panose="02020603050405020304" pitchFamily="18" charset="0"/>
                <a:cs typeface="Times New Roman" panose="02020603050405020304" pitchFamily="18" charset="0"/>
              </a:rPr>
              <a:t>MPS-HI PTels </a:t>
            </a:r>
            <a:r>
              <a:rPr lang="en-US" sz="1400" b="1" dirty="0" smtClean="0">
                <a:solidFill>
                  <a:srgbClr val="FFFF00"/>
                </a:solidFill>
                <a:latin typeface="Times New Roman" panose="02020603050405020304" pitchFamily="18" charset="0"/>
                <a:cs typeface="Times New Roman" panose="02020603050405020304" pitchFamily="18" charset="0"/>
              </a:rPr>
              <a:t>3-5 P8-P11 report lower </a:t>
            </a:r>
            <a:r>
              <a:rPr lang="en-US" sz="1400" b="1" dirty="0">
                <a:solidFill>
                  <a:srgbClr val="FFFF00"/>
                </a:solidFill>
                <a:latin typeface="Times New Roman" panose="02020603050405020304" pitchFamily="18" charset="0"/>
                <a:cs typeface="Times New Roman" panose="02020603050405020304" pitchFamily="18" charset="0"/>
              </a:rPr>
              <a:t>fluxes than </a:t>
            </a:r>
            <a:r>
              <a:rPr lang="en-US" sz="1400" b="1" dirty="0" err="1" smtClean="0">
                <a:solidFill>
                  <a:srgbClr val="FFFF00"/>
                </a:solidFill>
                <a:latin typeface="Times New Roman" panose="02020603050405020304" pitchFamily="18" charset="0"/>
                <a:cs typeface="Times New Roman" panose="02020603050405020304" pitchFamily="18" charset="0"/>
              </a:rPr>
              <a:t>Ptels</a:t>
            </a:r>
            <a:r>
              <a:rPr lang="en-US" sz="1400" b="1" dirty="0" smtClean="0">
                <a:solidFill>
                  <a:srgbClr val="FFFF00"/>
                </a:solidFill>
                <a:latin typeface="Times New Roman" panose="02020603050405020304" pitchFamily="18" charset="0"/>
                <a:cs typeface="Times New Roman" panose="02020603050405020304" pitchFamily="18" charset="0"/>
              </a:rPr>
              <a:t> 1-2 and SGPS</a:t>
            </a:r>
            <a:endParaRPr lang="en-US" sz="1400" b="1" dirty="0">
              <a:solidFill>
                <a:srgbClr val="FFFF00"/>
              </a:solidFill>
              <a:latin typeface="Times New Roman" panose="02020603050405020304" pitchFamily="18" charset="0"/>
              <a:cs typeface="Times New Roman" panose="02020603050405020304" pitchFamily="18" charset="0"/>
            </a:endParaRPr>
          </a:p>
          <a:p>
            <a:pPr marL="365760" lvl="1" indent="-18288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Results of PLPT-005 indicate that </a:t>
            </a:r>
            <a:r>
              <a:rPr lang="en-US" sz="1400" b="1" dirty="0" smtClean="0">
                <a:solidFill>
                  <a:srgbClr val="FFFF00"/>
                </a:solidFill>
                <a:latin typeface="Times New Roman" panose="02020603050405020304" pitchFamily="18" charset="0"/>
                <a:cs typeface="Times New Roman" panose="02020603050405020304" pitchFamily="18" charset="0"/>
              </a:rPr>
              <a:t>GOES-19 P1-P4 proton fluxes are systematically higher than GOES-16 fluxes</a:t>
            </a:r>
          </a:p>
          <a:p>
            <a:pPr marL="365760" lvl="1" indent="-18288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Results of </a:t>
            </a:r>
            <a:r>
              <a:rPr lang="en-US" sz="1400" dirty="0" smtClean="0">
                <a:latin typeface="Times New Roman" panose="02020603050405020304" pitchFamily="18" charset="0"/>
                <a:cs typeface="Times New Roman" panose="02020603050405020304" pitchFamily="18" charset="0"/>
              </a:rPr>
              <a:t>PLPT-006 </a:t>
            </a:r>
            <a:r>
              <a:rPr lang="en-US" sz="1400" dirty="0">
                <a:latin typeface="Times New Roman" panose="02020603050405020304" pitchFamily="18" charset="0"/>
                <a:cs typeface="Times New Roman" panose="02020603050405020304" pitchFamily="18" charset="0"/>
              </a:rPr>
              <a:t>show </a:t>
            </a:r>
            <a:r>
              <a:rPr lang="en-US" sz="1400" dirty="0" smtClean="0">
                <a:latin typeface="Times New Roman" panose="02020603050405020304" pitchFamily="18" charset="0"/>
                <a:cs typeface="Times New Roman" panose="02020603050405020304" pitchFamily="18" charset="0"/>
              </a:rPr>
              <a:t>that </a:t>
            </a:r>
            <a:r>
              <a:rPr lang="en-US" sz="1400" b="1" dirty="0" smtClean="0">
                <a:solidFill>
                  <a:srgbClr val="FFFF00"/>
                </a:solidFill>
                <a:latin typeface="Times New Roman" panose="02020603050405020304" pitchFamily="18" charset="0"/>
                <a:cs typeface="Times New Roman" panose="02020603050405020304" pitchFamily="18" charset="0"/>
              </a:rPr>
              <a:t>backgrounds are representative of GCRs, but the space environment is changing, background needs to be monitored</a:t>
            </a:r>
          </a:p>
        </p:txBody>
      </p:sp>
    </p:spTree>
    <p:extLst>
      <p:ext uri="{BB962C8B-B14F-4D97-AF65-F5344CB8AC3E}">
        <p14:creationId xmlns:p14="http://schemas.microsoft.com/office/powerpoint/2010/main" val="2389443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6</a:t>
            </a:fld>
            <a:endParaRPr lang="en-US" altLang="en-US" dirty="0"/>
          </a:p>
        </p:txBody>
      </p:sp>
      <p:sp>
        <p:nvSpPr>
          <p:cNvPr id="4" name="Title 1"/>
          <p:cNvSpPr txBox="1">
            <a:spLocks/>
          </p:cNvSpPr>
          <p:nvPr/>
        </p:nvSpPr>
        <p:spPr>
          <a:xfrm>
            <a:off x="1888943" y="228600"/>
            <a:ext cx="5328014" cy="990600"/>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b="1" dirty="0" smtClean="0">
                <a:solidFill>
                  <a:srgbClr val="FFFF00"/>
                </a:solidFill>
                <a:latin typeface="Times New Roman" panose="02020603050405020304" pitchFamily="18" charset="0"/>
                <a:cs typeface="Times New Roman" panose="02020603050405020304" pitchFamily="18" charset="0"/>
              </a:rPr>
              <a:t>GOES-19 SEISS</a:t>
            </a:r>
          </a:p>
          <a:p>
            <a:r>
              <a:rPr lang="en-US" sz="2800" b="1" dirty="0" smtClean="0">
                <a:solidFill>
                  <a:srgbClr val="FFFF00"/>
                </a:solidFill>
                <a:latin typeface="Times New Roman" panose="02020603050405020304" pitchFamily="18" charset="0"/>
                <a:cs typeface="Times New Roman" panose="02020603050405020304" pitchFamily="18" charset="0"/>
              </a:rPr>
              <a:t>First Public Image (MPS-HI)</a:t>
            </a:r>
            <a:endParaRPr lang="en-US" sz="2800" b="1" dirty="0">
              <a:solidFill>
                <a:srgbClr val="FFFF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6923" y="1343608"/>
            <a:ext cx="6150154" cy="4752392"/>
          </a:xfrm>
          <a:prstGeom prst="rect">
            <a:avLst/>
          </a:prstGeom>
        </p:spPr>
      </p:pic>
      <p:sp>
        <p:nvSpPr>
          <p:cNvPr id="6"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9280548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0999"/>
            <a:ext cx="6408821" cy="715963"/>
          </a:xfrm>
        </p:spPr>
        <p:txBody>
          <a:bodyPr/>
          <a:lstStyle/>
          <a:p>
            <a:r>
              <a:rPr lang="en-US" b="1" dirty="0" smtClean="0">
                <a:latin typeface="Times New Roman" panose="02020603050405020304" pitchFamily="18" charset="0"/>
                <a:cs typeface="Times New Roman" panose="02020603050405020304" pitchFamily="18" charset="0"/>
              </a:rPr>
              <a:t>Remaining </a:t>
            </a:r>
            <a:r>
              <a:rPr lang="en-US" b="1" dirty="0">
                <a:latin typeface="Times New Roman" panose="02020603050405020304" pitchFamily="18" charset="0"/>
                <a:cs typeface="Times New Roman" panose="02020603050405020304" pitchFamily="18" charset="0"/>
              </a:rPr>
              <a:t>Risks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60</a:t>
            </a:fld>
            <a:endParaRPr lang="en-US" altLang="en-US"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99016043"/>
              </p:ext>
            </p:extLst>
          </p:nvPr>
        </p:nvGraphicFramePr>
        <p:xfrm>
          <a:off x="132524" y="1465263"/>
          <a:ext cx="8865704" cy="4058920"/>
        </p:xfrm>
        <a:graphic>
          <a:graphicData uri="http://schemas.openxmlformats.org/drawingml/2006/table">
            <a:tbl>
              <a:tblPr firstRow="1" bandRow="1">
                <a:tableStyleId>{5C22544A-7EE6-4342-B048-85BDC9FD1C3A}</a:tableStyleId>
              </a:tblPr>
              <a:tblGrid>
                <a:gridCol w="1696276">
                  <a:extLst>
                    <a:ext uri="{9D8B030D-6E8A-4147-A177-3AD203B41FA5}">
                      <a16:colId xmlns="" xmlns:a16="http://schemas.microsoft.com/office/drawing/2014/main" val="20000"/>
                    </a:ext>
                  </a:extLst>
                </a:gridCol>
                <a:gridCol w="2133600">
                  <a:extLst>
                    <a:ext uri="{9D8B030D-6E8A-4147-A177-3AD203B41FA5}">
                      <a16:colId xmlns="" xmlns:a16="http://schemas.microsoft.com/office/drawing/2014/main" val="20001"/>
                    </a:ext>
                  </a:extLst>
                </a:gridCol>
                <a:gridCol w="2133600">
                  <a:extLst>
                    <a:ext uri="{9D8B030D-6E8A-4147-A177-3AD203B41FA5}">
                      <a16:colId xmlns="" xmlns:a16="http://schemas.microsoft.com/office/drawing/2014/main" val="20002"/>
                    </a:ext>
                  </a:extLst>
                </a:gridCol>
                <a:gridCol w="2902228">
                  <a:extLst>
                    <a:ext uri="{9D8B030D-6E8A-4147-A177-3AD203B41FA5}">
                      <a16:colId xmlns="" xmlns:a16="http://schemas.microsoft.com/office/drawing/2014/main" val="20003"/>
                    </a:ext>
                  </a:extLst>
                </a:gridCol>
              </a:tblGrid>
              <a:tr h="370840">
                <a:tc>
                  <a:txBody>
                    <a:bodyPr/>
                    <a:lstStyle/>
                    <a:p>
                      <a:pPr algn="ctr"/>
                      <a:r>
                        <a:rPr lang="en-US" sz="1600" b="0" dirty="0">
                          <a:latin typeface="Times New Roman" panose="02020603050405020304" pitchFamily="18" charset="0"/>
                          <a:cs typeface="Times New Roman" panose="02020603050405020304" pitchFamily="18" charset="0"/>
                        </a:rPr>
                        <a:t>Risk</a:t>
                      </a:r>
                      <a:r>
                        <a:rPr lang="en-US" sz="1600" b="0" baseline="0" dirty="0">
                          <a:latin typeface="Times New Roman" panose="02020603050405020304" pitchFamily="18" charset="0"/>
                          <a:cs typeface="Times New Roman" panose="02020603050405020304" pitchFamily="18" charset="0"/>
                        </a:rPr>
                        <a:t> Name</a:t>
                      </a:r>
                      <a:endParaRPr lang="en-US" sz="1600" b="0" dirty="0">
                        <a:latin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b="0" dirty="0">
                          <a:latin typeface="Times New Roman" panose="02020603050405020304" pitchFamily="18" charset="0"/>
                          <a:cs typeface="Times New Roman" panose="02020603050405020304" pitchFamily="18" charset="0"/>
                        </a:rPr>
                        <a:t>Description</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b="0" dirty="0">
                          <a:latin typeface="Times New Roman" panose="02020603050405020304" pitchFamily="18" charset="0"/>
                          <a:cs typeface="Times New Roman" panose="02020603050405020304" pitchFamily="18" charset="0"/>
                        </a:rPr>
                        <a:t>Impact</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b="0" dirty="0">
                          <a:latin typeface="Times New Roman" panose="02020603050405020304" pitchFamily="18" charset="0"/>
                          <a:cs typeface="Times New Roman" panose="02020603050405020304" pitchFamily="18" charset="0"/>
                        </a:rPr>
                        <a:t>Mitigation</a:t>
                      </a:r>
                      <a:r>
                        <a:rPr lang="en-US" sz="1600" b="0" baseline="0" dirty="0">
                          <a:latin typeface="Times New Roman" panose="02020603050405020304" pitchFamily="18" charset="0"/>
                          <a:cs typeface="Times New Roman" panose="02020603050405020304" pitchFamily="18" charset="0"/>
                        </a:rPr>
                        <a:t> and Schedule</a:t>
                      </a:r>
                      <a:endParaRPr lang="en-US" sz="1600" b="0" dirty="0">
                        <a:latin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pPr algn="ctr"/>
                      <a:r>
                        <a:rPr lang="en-US" sz="1600" b="0" dirty="0" smtClean="0">
                          <a:latin typeface="Times New Roman" panose="02020603050405020304" pitchFamily="18" charset="0"/>
                          <a:cs typeface="Times New Roman" panose="02020603050405020304" pitchFamily="18" charset="0"/>
                        </a:rPr>
                        <a:t>MPS-HI Proton Telescopes 3-5</a:t>
                      </a:r>
                      <a:endParaRPr lang="en-US" sz="1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smtClean="0">
                          <a:solidFill>
                            <a:srgbClr val="FF0000"/>
                          </a:solidFill>
                          <a:latin typeface="Times New Roman" panose="02020603050405020304" pitchFamily="18" charset="0"/>
                          <a:cs typeface="Times New Roman" panose="02020603050405020304" pitchFamily="18" charset="0"/>
                        </a:rPr>
                        <a:t>IF </a:t>
                      </a:r>
                      <a:r>
                        <a:rPr lang="en-US" sz="1600" b="0" dirty="0" smtClean="0">
                          <a:solidFill>
                            <a:schemeClr val="tx1"/>
                          </a:solidFill>
                          <a:latin typeface="Times New Roman" panose="02020603050405020304" pitchFamily="18" charset="0"/>
                          <a:cs typeface="Times New Roman" panose="02020603050405020304" pitchFamily="18" charset="0"/>
                        </a:rPr>
                        <a:t>the cause</a:t>
                      </a:r>
                      <a:r>
                        <a:rPr lang="en-US" sz="1600" b="0" baseline="0" dirty="0" smtClean="0">
                          <a:solidFill>
                            <a:schemeClr val="tx1"/>
                          </a:solidFill>
                          <a:latin typeface="Times New Roman" panose="02020603050405020304" pitchFamily="18" charset="0"/>
                          <a:cs typeface="Times New Roman" panose="02020603050405020304" pitchFamily="18" charset="0"/>
                        </a:rPr>
                        <a:t> of the lower fluxes is not determined</a:t>
                      </a:r>
                      <a:endParaRPr lang="en-US" sz="1600" b="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baseline="0" dirty="0" smtClean="0">
                          <a:solidFill>
                            <a:srgbClr val="FF0000"/>
                          </a:solidFill>
                          <a:latin typeface="Times New Roman" panose="02020603050405020304" pitchFamily="18" charset="0"/>
                          <a:cs typeface="Times New Roman" panose="02020603050405020304" pitchFamily="18" charset="0"/>
                        </a:rPr>
                        <a:t>THEN </a:t>
                      </a:r>
                      <a:r>
                        <a:rPr lang="en-US" sz="1600" b="0" baseline="0" dirty="0" smtClean="0">
                          <a:solidFill>
                            <a:schemeClr val="tx1"/>
                          </a:solidFill>
                          <a:latin typeface="Times New Roman" panose="02020603050405020304" pitchFamily="18" charset="0"/>
                          <a:cs typeface="Times New Roman" panose="02020603050405020304" pitchFamily="18" charset="0"/>
                        </a:rPr>
                        <a:t>agreement with Telescopes 1-2 and SGPS will not be achieved</a:t>
                      </a:r>
                      <a:endParaRPr lang="en-US" sz="1600" b="0" baseline="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0188" marR="0" lvl="0" indent="-230188"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latin typeface="Times New Roman" panose="02020603050405020304" pitchFamily="18" charset="0"/>
                          <a:cs typeface="Times New Roman" panose="02020603050405020304" pitchFamily="18" charset="0"/>
                        </a:rPr>
                        <a:t>NCEI</a:t>
                      </a:r>
                      <a:r>
                        <a:rPr lang="en-US" sz="1600" b="0" baseline="0" dirty="0" smtClean="0">
                          <a:latin typeface="Times New Roman" panose="02020603050405020304" pitchFamily="18" charset="0"/>
                          <a:cs typeface="Times New Roman" panose="02020603050405020304" pitchFamily="18" charset="0"/>
                        </a:rPr>
                        <a:t> will investigate with the help of ATC</a:t>
                      </a:r>
                      <a:endParaRPr lang="en-US" sz="1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1600" b="0" dirty="0">
                          <a:latin typeface="Times New Roman" panose="02020603050405020304" pitchFamily="18" charset="0"/>
                          <a:cs typeface="Times New Roman" panose="02020603050405020304" pitchFamily="18" charset="0"/>
                        </a:rPr>
                        <a:t>MPS-HI </a:t>
                      </a:r>
                      <a:r>
                        <a:rPr lang="en-US" sz="1600" b="0" dirty="0" smtClean="0">
                          <a:latin typeface="Times New Roman" panose="02020603050405020304" pitchFamily="18" charset="0"/>
                          <a:cs typeface="Times New Roman" panose="02020603050405020304" pitchFamily="18" charset="0"/>
                        </a:rPr>
                        <a:t>low</a:t>
                      </a:r>
                      <a:r>
                        <a:rPr lang="en-US" sz="1600" b="0" baseline="0" dirty="0" smtClean="0">
                          <a:latin typeface="Times New Roman" panose="02020603050405020304" pitchFamily="18" charset="0"/>
                          <a:cs typeface="Times New Roman" panose="02020603050405020304" pitchFamily="18" charset="0"/>
                        </a:rPr>
                        <a:t> high-energy electron fluxes</a:t>
                      </a:r>
                      <a:endParaRPr lang="en-US" sz="1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a:solidFill>
                            <a:srgbClr val="FF0000"/>
                          </a:solidFill>
                          <a:latin typeface="Times New Roman" panose="02020603050405020304" pitchFamily="18" charset="0"/>
                          <a:cs typeface="Times New Roman" panose="02020603050405020304" pitchFamily="18" charset="0"/>
                        </a:rPr>
                        <a:t>IF </a:t>
                      </a:r>
                      <a:r>
                        <a:rPr lang="en-US" sz="1600" b="0" dirty="0">
                          <a:latin typeface="Times New Roman" panose="02020603050405020304" pitchFamily="18" charset="0"/>
                          <a:cs typeface="Times New Roman" panose="02020603050405020304" pitchFamily="18" charset="0"/>
                        </a:rPr>
                        <a:t>MPS-HI </a:t>
                      </a:r>
                      <a:r>
                        <a:rPr lang="en-US" sz="1600" b="0" dirty="0" smtClean="0">
                          <a:latin typeface="Times New Roman" panose="02020603050405020304" pitchFamily="18" charset="0"/>
                          <a:cs typeface="Times New Roman" panose="02020603050405020304" pitchFamily="18" charset="0"/>
                        </a:rPr>
                        <a:t>E9-E11 fluxes remain low</a:t>
                      </a:r>
                      <a:endParaRPr lang="en-US" sz="1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baseline="0" dirty="0">
                          <a:solidFill>
                            <a:srgbClr val="FF0000"/>
                          </a:solidFill>
                          <a:latin typeface="Times New Roman" panose="02020603050405020304" pitchFamily="18" charset="0"/>
                          <a:cs typeface="Times New Roman" panose="02020603050405020304" pitchFamily="18" charset="0"/>
                        </a:rPr>
                        <a:t>THEN</a:t>
                      </a:r>
                      <a:r>
                        <a:rPr lang="en-US" sz="1600" b="0" baseline="0" dirty="0">
                          <a:latin typeface="Times New Roman" panose="02020603050405020304" pitchFamily="18" charset="0"/>
                          <a:cs typeface="Times New Roman" panose="02020603050405020304" pitchFamily="18" charset="0"/>
                        </a:rPr>
                        <a:t> </a:t>
                      </a:r>
                      <a:r>
                        <a:rPr lang="en-US" sz="1600" b="0" baseline="0" dirty="0" smtClean="0">
                          <a:latin typeface="Times New Roman" panose="02020603050405020304" pitchFamily="18" charset="0"/>
                          <a:cs typeface="Times New Roman" panose="02020603050405020304" pitchFamily="18" charset="0"/>
                        </a:rPr>
                        <a:t>proper evaluation of these channels will be incomplete</a:t>
                      </a:r>
                      <a:endParaRPr lang="en-US" sz="1600" b="0" baseline="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0188" indent="-230188">
                        <a:buFont typeface="Arial" pitchFamily="34" charset="0"/>
                        <a:buChar char="•"/>
                      </a:pPr>
                      <a:r>
                        <a:rPr lang="en-US" sz="1600" b="0" dirty="0" smtClean="0">
                          <a:latin typeface="Times New Roman" panose="02020603050405020304" pitchFamily="18" charset="0"/>
                          <a:cs typeface="Times New Roman" panose="02020603050405020304" pitchFamily="18" charset="0"/>
                        </a:rPr>
                        <a:t>NCEI</a:t>
                      </a:r>
                      <a:r>
                        <a:rPr lang="en-US" sz="1600" b="0" baseline="0" dirty="0" smtClean="0">
                          <a:latin typeface="Times New Roman" panose="02020603050405020304" pitchFamily="18" charset="0"/>
                          <a:cs typeface="Times New Roman" panose="02020603050405020304" pitchFamily="18" charset="0"/>
                        </a:rPr>
                        <a:t> will monitor anticipating higher fluxes</a:t>
                      </a:r>
                    </a:p>
                    <a:p>
                      <a:pPr marL="230188" indent="-230188">
                        <a:buFont typeface="Arial" pitchFamily="34" charset="0"/>
                        <a:buChar char="•"/>
                      </a:pPr>
                      <a:r>
                        <a:rPr lang="en-US" sz="1600" b="0" baseline="0" dirty="0" smtClean="0">
                          <a:latin typeface="Times New Roman" panose="02020603050405020304" pitchFamily="18" charset="0"/>
                          <a:cs typeface="Times New Roman" panose="02020603050405020304" pitchFamily="18" charset="0"/>
                        </a:rPr>
                        <a:t>Re-evaluate and report at the Full Validation</a:t>
                      </a:r>
                      <a:endParaRPr lang="en-US" sz="1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1600" b="0" dirty="0" smtClean="0">
                          <a:latin typeface="Times New Roman" panose="02020603050405020304" pitchFamily="18" charset="0"/>
                          <a:cs typeface="Times New Roman" panose="02020603050405020304" pitchFamily="18" charset="0"/>
                        </a:rPr>
                        <a:t>MPS-HI E9-E11 Background removal variation</a:t>
                      </a:r>
                      <a:endParaRPr lang="en-US" sz="1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dirty="0" smtClean="0">
                          <a:solidFill>
                            <a:srgbClr val="FF0000"/>
                          </a:solidFill>
                          <a:latin typeface="Times New Roman" panose="02020603050405020304" pitchFamily="18" charset="0"/>
                          <a:cs typeface="Times New Roman" panose="02020603050405020304" pitchFamily="18" charset="0"/>
                        </a:rPr>
                        <a:t>IF </a:t>
                      </a:r>
                      <a:r>
                        <a:rPr lang="en-US" sz="1600" b="0" dirty="0" smtClean="0">
                          <a:solidFill>
                            <a:schemeClr val="tx1"/>
                          </a:solidFill>
                          <a:latin typeface="Times New Roman" panose="02020603050405020304" pitchFamily="18" charset="0"/>
                          <a:cs typeface="Times New Roman" panose="02020603050405020304" pitchFamily="18" charset="0"/>
                        </a:rPr>
                        <a:t>the variation of the space environment is not adequately assessed</a:t>
                      </a:r>
                      <a:endParaRPr lang="en-US" sz="1600" b="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baseline="0" dirty="0" smtClean="0">
                          <a:solidFill>
                            <a:srgbClr val="FF0000"/>
                          </a:solidFill>
                          <a:latin typeface="Times New Roman" panose="02020603050405020304" pitchFamily="18" charset="0"/>
                          <a:cs typeface="Times New Roman" panose="02020603050405020304" pitchFamily="18" charset="0"/>
                        </a:rPr>
                        <a:t>THEN </a:t>
                      </a:r>
                      <a:r>
                        <a:rPr lang="en-US" sz="1600" b="0" baseline="0" dirty="0" smtClean="0">
                          <a:solidFill>
                            <a:schemeClr val="tx1"/>
                          </a:solidFill>
                          <a:latin typeface="Times New Roman" panose="02020603050405020304" pitchFamily="18" charset="0"/>
                          <a:cs typeface="Times New Roman" panose="02020603050405020304" pitchFamily="18" charset="0"/>
                        </a:rPr>
                        <a:t>proper tracking of the backgrounds will be insufficient</a:t>
                      </a:r>
                      <a:endParaRPr lang="en-US" sz="1600" b="0" baseline="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0188" indent="-230188">
                        <a:buFont typeface="Arial" pitchFamily="34" charset="0"/>
                        <a:buChar char="•"/>
                      </a:pPr>
                      <a:r>
                        <a:rPr lang="en-US" sz="1600" b="0" dirty="0" smtClean="0">
                          <a:latin typeface="Times New Roman" panose="02020603050405020304" pitchFamily="18" charset="0"/>
                          <a:cs typeface="Times New Roman" panose="02020603050405020304" pitchFamily="18" charset="0"/>
                        </a:rPr>
                        <a:t>NCEI</a:t>
                      </a:r>
                      <a:r>
                        <a:rPr lang="en-US" sz="1600" b="0" baseline="0" dirty="0" smtClean="0">
                          <a:latin typeface="Times New Roman" panose="02020603050405020304" pitchFamily="18" charset="0"/>
                          <a:cs typeface="Times New Roman" panose="02020603050405020304" pitchFamily="18" charset="0"/>
                        </a:rPr>
                        <a:t> will monitor the changes in the space environment</a:t>
                      </a:r>
                    </a:p>
                    <a:p>
                      <a:pPr marL="230188" indent="-230188">
                        <a:buFont typeface="Arial" pitchFamily="34" charset="0"/>
                        <a:buChar char="•"/>
                      </a:pPr>
                      <a:r>
                        <a:rPr lang="en-US" sz="1600" b="0" baseline="0" dirty="0" smtClean="0">
                          <a:latin typeface="Times New Roman" panose="02020603050405020304" pitchFamily="18" charset="0"/>
                          <a:cs typeface="Times New Roman" panose="02020603050405020304" pitchFamily="18" charset="0"/>
                        </a:rPr>
                        <a:t>Will revisit background removal and modify the LUT accordingly</a:t>
                      </a:r>
                      <a:endParaRPr lang="en-US" sz="1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1317741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116887" cy="1362075"/>
          </a:xfrm>
        </p:spPr>
        <p:txBody>
          <a:bodyPr/>
          <a:lstStyle/>
          <a:p>
            <a:r>
              <a:rPr lang="en-US" dirty="0"/>
              <a:t>Path to full Validation Maturity</a:t>
            </a:r>
          </a:p>
        </p:txBody>
      </p:sp>
      <p:sp>
        <p:nvSpPr>
          <p:cNvPr id="3" name="Text Placeholder 2"/>
          <p:cNvSpPr>
            <a:spLocks noGrp="1"/>
          </p:cNvSpPr>
          <p:nvPr>
            <p:ph type="body" idx="1"/>
          </p:nvPr>
        </p:nvSpPr>
        <p:spPr/>
        <p:txBody>
          <a:bodyPr/>
          <a:lstStyle/>
          <a:p>
            <a:r>
              <a:rPr lang="en-US" dirty="0" smtClean="0"/>
              <a:t>GOES-19 </a:t>
            </a:r>
            <a:r>
              <a:rPr lang="en-US" dirty="0"/>
              <a:t>MPS-HI L1b Products Provisional 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61</a:t>
            </a:fld>
            <a:endParaRPr lang="en-US" altLang="en-US" dirty="0"/>
          </a:p>
        </p:txBody>
      </p:sp>
    </p:spTree>
    <p:extLst>
      <p:ext uri="{BB962C8B-B14F-4D97-AF65-F5344CB8AC3E}">
        <p14:creationId xmlns:p14="http://schemas.microsoft.com/office/powerpoint/2010/main" val="1403921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599"/>
            <a:ext cx="6408821" cy="868363"/>
          </a:xfrm>
        </p:spPr>
        <p:txBody>
          <a:bodyPr/>
          <a:lstStyle/>
          <a:p>
            <a:r>
              <a:rPr lang="en-US" b="1" dirty="0">
                <a:solidFill>
                  <a:srgbClr val="FFFF00"/>
                </a:solidFill>
                <a:latin typeface="Times New Roman" panose="02020603050405020304" pitchFamily="18" charset="0"/>
                <a:cs typeface="Times New Roman" panose="02020603050405020304" pitchFamily="18" charset="0"/>
              </a:rPr>
              <a:t>Path to Full Validation</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ADRs/WRs </a:t>
            </a:r>
            <a:r>
              <a:rPr lang="en-US" sz="2400" b="1" dirty="0" smtClean="0">
                <a:latin typeface="Times New Roman" panose="02020603050405020304" pitchFamily="18" charset="0"/>
                <a:cs typeface="Times New Roman" panose="02020603050405020304" pitchFamily="18" charset="0"/>
              </a:rPr>
              <a:t>put through previous GOES-R units, that might indirectly affect GOES-19, need to </a:t>
            </a:r>
            <a:r>
              <a:rPr lang="en-US" sz="2400" b="1" dirty="0">
                <a:latin typeface="Times New Roman" panose="02020603050405020304" pitchFamily="18" charset="0"/>
                <a:cs typeface="Times New Roman" panose="02020603050405020304" pitchFamily="18" charset="0"/>
              </a:rPr>
              <a:t>be resolved prior to Full Validation.</a:t>
            </a:r>
          </a:p>
          <a:p>
            <a:pPr>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PLPTs to be conducted prior to Full Validation.</a:t>
            </a:r>
          </a:p>
          <a:p>
            <a:pPr>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Performance Baseline </a:t>
            </a:r>
            <a:r>
              <a:rPr lang="en-US" sz="2400" b="1" dirty="0" smtClean="0">
                <a:latin typeface="Times New Roman" panose="02020603050405020304" pitchFamily="18" charset="0"/>
                <a:cs typeface="Times New Roman" panose="02020603050405020304" pitchFamily="18" charset="0"/>
              </a:rPr>
              <a:t>status to be re-assessed.</a:t>
            </a:r>
            <a:endParaRPr lang="en-US"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Risks to getting to Full, both from L1b product definition and user (SWPC) </a:t>
            </a:r>
            <a:r>
              <a:rPr lang="en-US" sz="2400" b="1" dirty="0" smtClean="0">
                <a:latin typeface="Times New Roman" panose="02020603050405020304" pitchFamily="18" charset="0"/>
                <a:cs typeface="Times New Roman" panose="02020603050405020304" pitchFamily="18" charset="0"/>
              </a:rPr>
              <a:t>feedback, need to be assessed and addressed.</a:t>
            </a:r>
            <a:endParaRPr lang="en-US" sz="2400" b="1"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62</a:t>
            </a:fld>
            <a:endParaRPr lang="en-US" altLang="en-US" dirty="0"/>
          </a:p>
        </p:txBody>
      </p:sp>
    </p:spTree>
    <p:extLst>
      <p:ext uri="{BB962C8B-B14F-4D97-AF65-F5344CB8AC3E}">
        <p14:creationId xmlns:p14="http://schemas.microsoft.com/office/powerpoint/2010/main" val="1727653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590" y="228600"/>
            <a:ext cx="6408821" cy="792163"/>
          </a:xfrm>
        </p:spPr>
        <p:txBody>
          <a:bodyPr/>
          <a:lstStyle/>
          <a:p>
            <a:r>
              <a:rPr lang="en-US" sz="3200" b="1" dirty="0">
                <a:solidFill>
                  <a:srgbClr val="FFFF00"/>
                </a:solidFill>
                <a:latin typeface="Times New Roman" panose="02020603050405020304" pitchFamily="18" charset="0"/>
                <a:cs typeface="Times New Roman" panose="02020603050405020304" pitchFamily="18" charset="0"/>
              </a:rPr>
              <a:t>Path to Full Validation - </a:t>
            </a:r>
            <a:r>
              <a:rPr lang="en-US" sz="3200" b="1" dirty="0" smtClean="0">
                <a:solidFill>
                  <a:srgbClr val="FFFF00"/>
                </a:solidFill>
                <a:latin typeface="Times New Roman" panose="02020603050405020304" pitchFamily="18" charset="0"/>
                <a:cs typeface="Times New Roman" panose="02020603050405020304" pitchFamily="18" charset="0"/>
              </a:rPr>
              <a:t>PLPTs</a:t>
            </a:r>
            <a:endParaRPr lang="en-US" sz="32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nvPr>
        </p:nvGraphicFramePr>
        <p:xfrm>
          <a:off x="256673" y="1360805"/>
          <a:ext cx="8630654" cy="3820795"/>
        </p:xfrm>
        <a:graphic>
          <a:graphicData uri="http://schemas.openxmlformats.org/drawingml/2006/table">
            <a:tbl>
              <a:tblPr firstRow="1" firstCol="1" bandRow="1">
                <a:tableStyleId>{5C22544A-7EE6-4342-B048-85BDC9FD1C3A}</a:tableStyleId>
              </a:tblPr>
              <a:tblGrid>
                <a:gridCol w="1752601">
                  <a:extLst>
                    <a:ext uri="{9D8B030D-6E8A-4147-A177-3AD203B41FA5}">
                      <a16:colId xmlns="" xmlns:a16="http://schemas.microsoft.com/office/drawing/2014/main" val="20000"/>
                    </a:ext>
                  </a:extLst>
                </a:gridCol>
                <a:gridCol w="3066629">
                  <a:extLst>
                    <a:ext uri="{9D8B030D-6E8A-4147-A177-3AD203B41FA5}">
                      <a16:colId xmlns="" xmlns:a16="http://schemas.microsoft.com/office/drawing/2014/main" val="20001"/>
                    </a:ext>
                  </a:extLst>
                </a:gridCol>
                <a:gridCol w="1205943">
                  <a:extLst>
                    <a:ext uri="{9D8B030D-6E8A-4147-A177-3AD203B41FA5}">
                      <a16:colId xmlns="" xmlns:a16="http://schemas.microsoft.com/office/drawing/2014/main" val="20002"/>
                    </a:ext>
                  </a:extLst>
                </a:gridCol>
                <a:gridCol w="2605481">
                  <a:extLst>
                    <a:ext uri="{9D8B030D-6E8A-4147-A177-3AD203B41FA5}">
                      <a16:colId xmlns="" xmlns:a16="http://schemas.microsoft.com/office/drawing/2014/main" val="20003"/>
                    </a:ext>
                  </a:extLst>
                </a:gridCol>
              </a:tblGrid>
              <a:tr h="141436">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Title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Activity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Data Needed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Success Criteria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extLst>
                  <a:ext uri="{0D108BD9-81ED-4DB2-BD59-A6C34878D82A}">
                    <a16:rowId xmlns="" xmlns:a16="http://schemas.microsoft.com/office/drawing/2014/main" val="10000"/>
                  </a:ext>
                </a:extLst>
              </a:tr>
              <a:tr h="704088">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A.3.2 </a:t>
                      </a:r>
                      <a:r>
                        <a:rPr lang="en-US" sz="1200" dirty="0">
                          <a:effectLst/>
                          <a:latin typeface="Times New Roman" panose="02020603050405020304" pitchFamily="18" charset="0"/>
                          <a:cs typeface="Times New Roman" panose="02020603050405020304" pitchFamily="18" charset="0"/>
                        </a:rPr>
                        <a:t>MPS-Hi Telescope Cross-Comparison [PLPT-SEI-002]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Determine the relative sensitivity/response among MPS-HI telescopes</a:t>
                      </a:r>
                      <a:r>
                        <a:rPr lang="en-US" sz="1200" dirty="0" smtClean="0">
                          <a:effectLst/>
                          <a:latin typeface="Times New Roman" panose="02020603050405020304" pitchFamily="18" charset="0"/>
                          <a:cs typeface="Times New Roman" panose="02020603050405020304" pitchFamily="18" charset="0"/>
                        </a:rPr>
                        <a:t>.</a:t>
                      </a:r>
                      <a:endParaRPr lang="en-US" sz="1200" i="1" dirty="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Three months of continuous data. (</a:t>
                      </a:r>
                      <a:r>
                        <a:rPr lang="en-US" sz="1200" dirty="0" smtClean="0">
                          <a:effectLst/>
                          <a:latin typeface="Times New Roman" panose="02020603050405020304" pitchFamily="18" charset="0"/>
                          <a:cs typeface="Times New Roman" panose="02020603050405020304" pitchFamily="18" charset="0"/>
                        </a:rPr>
                        <a:t>MAG,</a:t>
                      </a:r>
                      <a:r>
                        <a:rPr lang="en-US" sz="1200" baseline="0" dirty="0" smtClean="0">
                          <a:effectLst/>
                          <a:latin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cs typeface="Times New Roman" panose="02020603050405020304" pitchFamily="18" charset="0"/>
                        </a:rPr>
                        <a:t>MPS-HI</a:t>
                      </a:r>
                      <a:r>
                        <a:rPr lang="en-US" sz="1200" dirty="0">
                          <a:effectLst/>
                          <a:latin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[Full] Telescopes agree to within 25%.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extLst>
                  <a:ext uri="{0D108BD9-81ED-4DB2-BD59-A6C34878D82A}">
                    <a16:rowId xmlns="" xmlns:a16="http://schemas.microsoft.com/office/drawing/2014/main" val="10001"/>
                  </a:ext>
                </a:extLst>
              </a:tr>
              <a:tr h="685800">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A.3.4 </a:t>
                      </a:r>
                      <a:r>
                        <a:rPr lang="en-US" sz="1200" dirty="0">
                          <a:effectLst/>
                          <a:latin typeface="Times New Roman" panose="02020603050405020304" pitchFamily="18" charset="0"/>
                          <a:cs typeface="Times New Roman" panose="02020603050405020304" pitchFamily="18" charset="0"/>
                        </a:rPr>
                        <a:t>SEP Channel Cross-Comparison [PLPT-SEI-004]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dirty="0" smtClean="0">
                          <a:effectLst/>
                          <a:latin typeface="Times New Roman" panose="02020603050405020304" pitchFamily="18" charset="0"/>
                          <a:cs typeface="Times New Roman" panose="02020603050405020304" pitchFamily="18" charset="0"/>
                        </a:rPr>
                        <a:t>On-orbit cross-calibration of MPS-HI with SGPS 1-12 MeV protons, and</a:t>
                      </a:r>
                      <a:r>
                        <a:rPr lang="en-US" sz="1200" baseline="0" dirty="0" smtClean="0">
                          <a:effectLst/>
                          <a:latin typeface="Times New Roman" panose="02020603050405020304" pitchFamily="18" charset="0"/>
                          <a:cs typeface="Times New Roman" panose="02020603050405020304" pitchFamily="18" charset="0"/>
                        </a:rPr>
                        <a:t> all operational </a:t>
                      </a:r>
                      <a:r>
                        <a:rPr lang="en-US" sz="1200" b="0" i="0" u="none" strike="noStrike" baseline="0" dirty="0" smtClean="0">
                          <a:solidFill>
                            <a:srgbClr val="000000"/>
                          </a:solidFill>
                          <a:latin typeface="Times New Roman" panose="02020603050405020304" pitchFamily="18" charset="0"/>
                        </a:rPr>
                        <a:t>GOES-R Series SEISS sensors.</a:t>
                      </a: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b="0" dirty="0">
                          <a:solidFill>
                            <a:schemeClr val="tx1"/>
                          </a:solidFill>
                          <a:effectLst/>
                          <a:latin typeface="Times New Roman" panose="02020603050405020304" pitchFamily="18" charset="0"/>
                          <a:cs typeface="Times New Roman" panose="02020603050405020304" pitchFamily="18" charset="0"/>
                        </a:rPr>
                        <a:t>Two Solar Energetic Particle (SEP) events.</a:t>
                      </a:r>
                      <a:endParaRPr lang="en-US"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[Full] Differences quantified on data taken through validation phase.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extLst>
                  <a:ext uri="{0D108BD9-81ED-4DB2-BD59-A6C34878D82A}">
                    <a16:rowId xmlns="" xmlns:a16="http://schemas.microsoft.com/office/drawing/2014/main" val="10002"/>
                  </a:ext>
                </a:extLst>
              </a:tr>
              <a:tr h="1382395">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A.3.5 </a:t>
                      </a:r>
                      <a:r>
                        <a:rPr lang="en-US" sz="1200" dirty="0">
                          <a:effectLst/>
                          <a:latin typeface="Times New Roman" panose="02020603050405020304" pitchFamily="18" charset="0"/>
                          <a:cs typeface="Times New Roman" panose="02020603050405020304" pitchFamily="18" charset="0"/>
                        </a:rPr>
                        <a:t>Cross Satellite Comparison of Trapped Particles [PLPT-SEI-005]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r>
                        <a:rPr lang="en-US" sz="1200" b="0" i="0" u="none" strike="noStrike" baseline="0" dirty="0" smtClean="0">
                          <a:solidFill>
                            <a:srgbClr val="000000"/>
                          </a:solidFill>
                          <a:latin typeface="Times New Roman" panose="02020603050405020304" pitchFamily="18" charset="0"/>
                        </a:rPr>
                        <a:t>To inter-calibrate MPS-HI with the same measurements on other operational GOES-R Series satellites. The MPS-HI inter-calibration part of the test is critical for establishing the consistency of the NOAA real-time &gt;2 MeV electron flux alerts between operational GOES-R Series satellites.</a:t>
                      </a:r>
                      <a:endParaRPr lang="en-US" sz="1200" u="none"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Three months of continuous data. (MAG, MPS-HI)</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[Full] Differences quantified on data taken through validation phase.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extLst>
                  <a:ext uri="{0D108BD9-81ED-4DB2-BD59-A6C34878D82A}">
                    <a16:rowId xmlns="" xmlns:a16="http://schemas.microsoft.com/office/drawing/2014/main" val="10003"/>
                  </a:ext>
                </a:extLst>
              </a:tr>
              <a:tr h="838200">
                <a:tc>
                  <a:txBody>
                    <a:bodyPr/>
                    <a:lstStyle/>
                    <a:p>
                      <a:pPr marL="0" marR="0">
                        <a:lnSpc>
                          <a:spcPct val="115000"/>
                        </a:lnSpc>
                        <a:spcBef>
                          <a:spcPts val="0"/>
                        </a:spcBef>
                        <a:spcAft>
                          <a:spcPts val="0"/>
                        </a:spcAft>
                      </a:pPr>
                      <a:r>
                        <a:rPr lang="en-US" sz="1200" dirty="0" smtClean="0">
                          <a:effectLst/>
                          <a:latin typeface="Times New Roman" panose="02020603050405020304" pitchFamily="18" charset="0"/>
                          <a:cs typeface="Times New Roman" panose="02020603050405020304" pitchFamily="18" charset="0"/>
                        </a:rPr>
                        <a:t>A.3.6 </a:t>
                      </a:r>
                      <a:r>
                        <a:rPr lang="en-US" sz="1200" dirty="0">
                          <a:effectLst/>
                          <a:latin typeface="Times New Roman" panose="02020603050405020304" pitchFamily="18" charset="0"/>
                          <a:cs typeface="Times New Roman" panose="02020603050405020304" pitchFamily="18" charset="0"/>
                        </a:rPr>
                        <a:t>Backgrounds Trending [PLPT-SEI-006]</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b="0" i="0" u="none" strike="noStrike" baseline="0" dirty="0" smtClean="0">
                          <a:solidFill>
                            <a:srgbClr val="000000"/>
                          </a:solidFill>
                          <a:latin typeface="Times New Roman" panose="02020603050405020304" pitchFamily="18" charset="0"/>
                        </a:rPr>
                        <a:t>To evaluate MPS-HI backgrounds in terms of expected galactic cosmic ray (GCR) fluxes.</a:t>
                      </a:r>
                      <a:endParaRPr lang="en-US" sz="1200" i="1" dirty="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Four months of continuous data. (MPS-HI, SGPS)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[Full] Perform analysis during validation phase.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5345" marR="55345" marT="0" marB="0"/>
                </a:tc>
                <a:extLst>
                  <a:ext uri="{0D108BD9-81ED-4DB2-BD59-A6C34878D82A}">
                    <a16:rowId xmlns=""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63</a:t>
            </a:fld>
            <a:endParaRPr lang="en-US" altLang="en-US" dirty="0">
              <a:solidFill>
                <a:prstClr val="white"/>
              </a:solidFill>
            </a:endParaRPr>
          </a:p>
        </p:txBody>
      </p:sp>
      <p:sp>
        <p:nvSpPr>
          <p:cNvPr id="6" name="TextBox 5"/>
          <p:cNvSpPr txBox="1"/>
          <p:nvPr/>
        </p:nvSpPr>
        <p:spPr>
          <a:xfrm>
            <a:off x="1309437" y="5943600"/>
            <a:ext cx="6525127" cy="369332"/>
          </a:xfrm>
          <a:prstGeom prst="rect">
            <a:avLst/>
          </a:prstGeom>
          <a:solidFill>
            <a:schemeClr val="bg1"/>
          </a:solidFill>
        </p:spPr>
        <p:txBody>
          <a:bodyPr wrap="square" rtlCol="0">
            <a:spAutoFit/>
          </a:bodyPr>
          <a:lstStyle/>
          <a:p>
            <a:pPr algn="ctr"/>
            <a:r>
              <a:rPr lang="en-US" i="1" dirty="0">
                <a:solidFill>
                  <a:srgbClr val="008000"/>
                </a:solidFill>
                <a:latin typeface="Times New Roman" panose="02020603050405020304" pitchFamily="18" charset="0"/>
                <a:cs typeface="Times New Roman" panose="02020603050405020304" pitchFamily="18" charset="0"/>
              </a:rPr>
              <a:t>MPS-HI </a:t>
            </a:r>
            <a:r>
              <a:rPr lang="en-US" i="1" dirty="0" smtClean="0">
                <a:solidFill>
                  <a:srgbClr val="008000"/>
                </a:solidFill>
                <a:latin typeface="Times New Roman" panose="02020603050405020304" pitchFamily="18" charset="0"/>
                <a:cs typeface="Times New Roman" panose="02020603050405020304" pitchFamily="18" charset="0"/>
              </a:rPr>
              <a:t>Full </a:t>
            </a:r>
            <a:r>
              <a:rPr lang="en-US" i="1" dirty="0">
                <a:solidFill>
                  <a:srgbClr val="008000"/>
                </a:solidFill>
                <a:latin typeface="Times New Roman" panose="02020603050405020304" pitchFamily="18" charset="0"/>
                <a:cs typeface="Times New Roman" panose="02020603050405020304" pitchFamily="18" charset="0"/>
              </a:rPr>
              <a:t>Validation PLPTs from RIMP v 2.0 (09 July 2021).</a:t>
            </a:r>
          </a:p>
        </p:txBody>
      </p:sp>
    </p:spTree>
    <p:extLst>
      <p:ext uri="{BB962C8B-B14F-4D97-AF65-F5344CB8AC3E}">
        <p14:creationId xmlns:p14="http://schemas.microsoft.com/office/powerpoint/2010/main" val="15130195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&amp; Recommendations</a:t>
            </a:r>
          </a:p>
        </p:txBody>
      </p:sp>
      <p:sp>
        <p:nvSpPr>
          <p:cNvPr id="3" name="Text Placeholder 2"/>
          <p:cNvSpPr>
            <a:spLocks noGrp="1"/>
          </p:cNvSpPr>
          <p:nvPr>
            <p:ph type="body" idx="1"/>
          </p:nvPr>
        </p:nvSpPr>
        <p:spPr/>
        <p:txBody>
          <a:bodyPr/>
          <a:lstStyle/>
          <a:p>
            <a:r>
              <a:rPr lang="en-US" dirty="0" smtClean="0"/>
              <a:t>GOES-19 </a:t>
            </a:r>
            <a:r>
              <a:rPr lang="en-US" dirty="0"/>
              <a:t>MPS-HI L1b Products </a:t>
            </a:r>
            <a:r>
              <a:rPr lang="en-US" dirty="0" smtClean="0"/>
              <a:t>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64</a:t>
            </a:fld>
            <a:endParaRPr lang="en-US" altLang="en-US" dirty="0"/>
          </a:p>
        </p:txBody>
      </p:sp>
    </p:spTree>
    <p:extLst>
      <p:ext uri="{BB962C8B-B14F-4D97-AF65-F5344CB8AC3E}">
        <p14:creationId xmlns:p14="http://schemas.microsoft.com/office/powerpoint/2010/main" val="17993434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790" y="152400"/>
            <a:ext cx="4732421" cy="685800"/>
          </a:xfrm>
        </p:spPr>
        <p:txBody>
          <a:bodyPr/>
          <a:lstStyle/>
          <a:p>
            <a:r>
              <a:rPr lang="en-US" sz="4400" b="1" dirty="0">
                <a:solidFill>
                  <a:srgbClr val="FFFF00"/>
                </a:solidFill>
                <a:latin typeface="Times New Roman" panose="02020603050405020304" pitchFamily="18" charset="0"/>
                <a:cs typeface="Times New Roman" panose="02020603050405020304" pitchFamily="18" charset="0"/>
              </a:rPr>
              <a:t>Summary</a:t>
            </a:r>
          </a:p>
        </p:txBody>
      </p:sp>
      <p:sp>
        <p:nvSpPr>
          <p:cNvPr id="3" name="Content Placeholder 2"/>
          <p:cNvSpPr>
            <a:spLocks noGrp="1"/>
          </p:cNvSpPr>
          <p:nvPr>
            <p:ph idx="1"/>
          </p:nvPr>
        </p:nvSpPr>
        <p:spPr>
          <a:xfrm>
            <a:off x="76200" y="1066800"/>
            <a:ext cx="8991600" cy="3581400"/>
          </a:xfrm>
        </p:spPr>
        <p:txBody>
          <a:bodyPr>
            <a:noAutofit/>
          </a:bodyPr>
          <a:lstStyle/>
          <a:p>
            <a:pPr marL="365760" indent="-365760">
              <a:buFont typeface="Wingdings" panose="05000000000000000000" pitchFamily="2" charset="2"/>
              <a:buChar char="q"/>
            </a:pPr>
            <a:r>
              <a:rPr lang="en-US" sz="2000" b="1" dirty="0" smtClean="0">
                <a:latin typeface="Times New Roman" panose="02020603050405020304" pitchFamily="18" charset="0"/>
                <a:cs typeface="Times New Roman" panose="02020603050405020304" pitchFamily="18" charset="0"/>
              </a:rPr>
              <a:t>ADR/WR status: all ADRs identified for GOES-19 or indirectly affect it have been closed or have clear path forward</a:t>
            </a:r>
            <a:endParaRPr lang="en-US" sz="2000" b="1" dirty="0">
              <a:latin typeface="Times New Roman" panose="02020603050405020304" pitchFamily="18" charset="0"/>
              <a:cs typeface="Times New Roman" panose="02020603050405020304" pitchFamily="18" charset="0"/>
            </a:endParaRPr>
          </a:p>
          <a:p>
            <a:pPr marL="640080" lvl="1" indent="-274320">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ADR 863: NCEI needs test data. Deployed preemptively on 02/13/2025</a:t>
            </a:r>
          </a:p>
          <a:p>
            <a:pPr marL="822960" lvl="2" indent="-182880">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C</a:t>
            </a:r>
            <a:r>
              <a:rPr lang="en-US" sz="1600" b="1" dirty="0" smtClean="0">
                <a:latin typeface="Times New Roman" panose="02020603050405020304" pitchFamily="18" charset="0"/>
                <a:cs typeface="Times New Roman" panose="02020603050405020304" pitchFamily="18" charset="0"/>
              </a:rPr>
              <a:t>an become critical in case of catastrophic SGPS failure, as SWPC alert channel E11 will be lost</a:t>
            </a:r>
          </a:p>
          <a:p>
            <a:pPr marL="640080" lvl="1" indent="-274320">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ADR </a:t>
            </a:r>
            <a:r>
              <a:rPr lang="en-US" sz="1800" b="1" dirty="0" smtClean="0">
                <a:latin typeface="Times New Roman" panose="02020603050405020304" pitchFamily="18" charset="0"/>
                <a:cs typeface="Times New Roman" panose="02020603050405020304" pitchFamily="18" charset="0"/>
              </a:rPr>
              <a:t>1204: </a:t>
            </a:r>
            <a:r>
              <a:rPr lang="en-US" sz="1800" b="1" dirty="0">
                <a:latin typeface="Times New Roman" panose="02020603050405020304" pitchFamily="18" charset="0"/>
                <a:cs typeface="Times New Roman" panose="02020603050405020304" pitchFamily="18" charset="0"/>
              </a:rPr>
              <a:t>NCEI recommends cancellation and closure</a:t>
            </a:r>
          </a:p>
          <a:p>
            <a:pPr marL="822960" lvl="2" indent="-182880">
              <a:buFont typeface="Wingdings" panose="05000000000000000000" pitchFamily="2" charset="2"/>
              <a:buChar char="§"/>
            </a:pPr>
            <a:r>
              <a:rPr lang="en-US" sz="1600" b="1" dirty="0" smtClean="0">
                <a:latin typeface="Times New Roman" panose="02020603050405020304" pitchFamily="18" charset="0"/>
                <a:cs typeface="Times New Roman" panose="02020603050405020304" pitchFamily="18" charset="0"/>
              </a:rPr>
              <a:t>The </a:t>
            </a:r>
            <a:r>
              <a:rPr lang="en-US" sz="1600" b="1" dirty="0">
                <a:latin typeface="Times New Roman" panose="02020603050405020304" pitchFamily="18" charset="0"/>
                <a:cs typeface="Times New Roman" panose="02020603050405020304" pitchFamily="18" charset="0"/>
              </a:rPr>
              <a:t>suggested correction was determined to be wrong</a:t>
            </a:r>
          </a:p>
          <a:p>
            <a:pPr marL="822960" lvl="2" indent="-182880">
              <a:buFont typeface="Wingdings" panose="05000000000000000000" pitchFamily="2" charset="2"/>
              <a:buChar char="§"/>
            </a:pPr>
            <a:r>
              <a:rPr lang="en-US" sz="1600" b="1" dirty="0" smtClean="0">
                <a:latin typeface="Times New Roman" panose="02020603050405020304" pitchFamily="18" charset="0"/>
                <a:cs typeface="Times New Roman" panose="02020603050405020304" pitchFamily="18" charset="0"/>
              </a:rPr>
              <a:t>The cause of the issue is the shift of the channel effective energy to higher values</a:t>
            </a:r>
          </a:p>
          <a:p>
            <a:pPr marL="365760" indent="-365760">
              <a:buFont typeface="Wingdings" panose="05000000000000000000" pitchFamily="2" charset="2"/>
              <a:buChar char="q"/>
            </a:pPr>
            <a:r>
              <a:rPr lang="en-US" sz="2000" b="1" dirty="0" smtClean="0">
                <a:latin typeface="Times New Roman" panose="02020603050405020304" pitchFamily="18" charset="0"/>
                <a:cs typeface="Times New Roman" panose="02020603050405020304" pitchFamily="18" charset="0"/>
              </a:rPr>
              <a:t>Planned Provisional </a:t>
            </a:r>
            <a:r>
              <a:rPr lang="en-US" sz="2000" b="1" dirty="0">
                <a:latin typeface="Times New Roman" panose="02020603050405020304" pitchFamily="18" charset="0"/>
                <a:cs typeface="Times New Roman" panose="02020603050405020304" pitchFamily="18" charset="0"/>
              </a:rPr>
              <a:t>PLPTs </a:t>
            </a:r>
            <a:r>
              <a:rPr lang="en-US" sz="2000" b="1" dirty="0" smtClean="0">
                <a:latin typeface="Times New Roman" panose="02020603050405020304" pitchFamily="18" charset="0"/>
                <a:cs typeface="Times New Roman" panose="02020603050405020304" pitchFamily="18" charset="0"/>
              </a:rPr>
              <a:t>have been completed</a:t>
            </a:r>
            <a:endParaRPr lang="en-US" sz="2000" b="1" dirty="0">
              <a:latin typeface="Times New Roman" panose="02020603050405020304" pitchFamily="18" charset="0"/>
              <a:cs typeface="Times New Roman" panose="02020603050405020304" pitchFamily="18" charset="0"/>
            </a:endParaRPr>
          </a:p>
          <a:p>
            <a:pPr marL="365760" indent="-365760">
              <a:buFont typeface="Wingdings" panose="05000000000000000000" pitchFamily="2" charset="2"/>
              <a:buChar char="q"/>
            </a:pPr>
            <a:r>
              <a:rPr lang="en-US" sz="2000" b="1" dirty="0" smtClean="0">
                <a:latin typeface="Times New Roman" panose="02020603050405020304" pitchFamily="18" charset="0"/>
                <a:cs typeface="Times New Roman" panose="02020603050405020304" pitchFamily="18" charset="0"/>
              </a:rPr>
              <a:t>Remaining risks that have </a:t>
            </a:r>
            <a:r>
              <a:rPr lang="en-US" sz="2000" b="1" dirty="0">
                <a:latin typeface="Times New Roman" panose="02020603050405020304" pitchFamily="18" charset="0"/>
                <a:cs typeface="Times New Roman" panose="02020603050405020304" pitchFamily="18" charset="0"/>
              </a:rPr>
              <a:t>been </a:t>
            </a:r>
            <a:r>
              <a:rPr lang="en-US" sz="2000" b="1" dirty="0" smtClean="0">
                <a:latin typeface="Times New Roman" panose="02020603050405020304" pitchFamily="18" charset="0"/>
                <a:cs typeface="Times New Roman" panose="02020603050405020304" pitchFamily="18" charset="0"/>
              </a:rPr>
              <a:t>identified</a:t>
            </a:r>
            <a:endParaRPr lang="en-US" sz="2000" b="1" dirty="0">
              <a:latin typeface="Times New Roman" panose="02020603050405020304" pitchFamily="18" charset="0"/>
              <a:cs typeface="Times New Roman" panose="02020603050405020304" pitchFamily="18" charset="0"/>
            </a:endParaRPr>
          </a:p>
          <a:p>
            <a:pPr marL="640080" lvl="1" indent="-274320">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MPS-HI </a:t>
            </a:r>
            <a:r>
              <a:rPr lang="en-US" sz="1800" b="1" dirty="0">
                <a:latin typeface="Times New Roman" panose="02020603050405020304" pitchFamily="18" charset="0"/>
                <a:cs typeface="Times New Roman" panose="02020603050405020304" pitchFamily="18" charset="0"/>
              </a:rPr>
              <a:t>proton </a:t>
            </a:r>
            <a:r>
              <a:rPr lang="en-US" sz="1800" b="1" dirty="0" smtClean="0">
                <a:latin typeface="Times New Roman" panose="02020603050405020304" pitchFamily="18" charset="0"/>
                <a:cs typeface="Times New Roman" panose="02020603050405020304" pitchFamily="18" charset="0"/>
              </a:rPr>
              <a:t>Telescopes </a:t>
            </a:r>
            <a:r>
              <a:rPr lang="en-US" sz="1800" b="1" dirty="0">
                <a:latin typeface="Times New Roman" panose="02020603050405020304" pitchFamily="18" charset="0"/>
                <a:cs typeface="Times New Roman" panose="02020603050405020304" pitchFamily="18" charset="0"/>
              </a:rPr>
              <a:t>3-5 report lower fluxes than </a:t>
            </a:r>
            <a:r>
              <a:rPr lang="en-US" sz="1800" b="1" dirty="0" smtClean="0">
                <a:latin typeface="Times New Roman" panose="02020603050405020304" pitchFamily="18" charset="0"/>
                <a:cs typeface="Times New Roman" panose="02020603050405020304" pitchFamily="18" charset="0"/>
              </a:rPr>
              <a:t>Telescopes 1-2 and SGPS</a:t>
            </a:r>
          </a:p>
          <a:p>
            <a:pPr marL="651510" lvl="1">
              <a:buFont typeface="Wingdings" panose="05000000000000000000" pitchFamily="2" charset="2"/>
              <a:buChar char="Ø"/>
            </a:pPr>
            <a:r>
              <a:rPr lang="en-US" sz="1800" b="1" dirty="0" smtClean="0">
                <a:solidFill>
                  <a:prstClr val="white"/>
                </a:solidFill>
                <a:latin typeface="Times New Roman" panose="02020603050405020304" pitchFamily="18" charset="0"/>
                <a:cs typeface="Times New Roman" panose="02020603050405020304" pitchFamily="18" charset="0"/>
              </a:rPr>
              <a:t>Low </a:t>
            </a:r>
            <a:r>
              <a:rPr lang="en-US" sz="1800" b="1" dirty="0">
                <a:solidFill>
                  <a:prstClr val="white"/>
                </a:solidFill>
                <a:latin typeface="Times New Roman" panose="02020603050405020304" pitchFamily="18" charset="0"/>
                <a:cs typeface="Times New Roman" panose="02020603050405020304" pitchFamily="18" charset="0"/>
              </a:rPr>
              <a:t>high-energy electron </a:t>
            </a:r>
            <a:r>
              <a:rPr lang="en-US" sz="1800" b="1" dirty="0" smtClean="0">
                <a:solidFill>
                  <a:prstClr val="white"/>
                </a:solidFill>
                <a:latin typeface="Times New Roman" panose="02020603050405020304" pitchFamily="18" charset="0"/>
                <a:cs typeface="Times New Roman" panose="02020603050405020304" pitchFamily="18" charset="0"/>
              </a:rPr>
              <a:t>fluxes (E9-E11) hinder calibration efforts</a:t>
            </a:r>
            <a:endParaRPr lang="en-US" sz="1800" b="1" dirty="0" smtClean="0">
              <a:latin typeface="Times New Roman" panose="02020603050405020304" pitchFamily="18" charset="0"/>
              <a:cs typeface="Times New Roman" panose="02020603050405020304" pitchFamily="18" charset="0"/>
            </a:endParaRPr>
          </a:p>
          <a:p>
            <a:pPr marL="640080" lvl="1" indent="-274320">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Space environment is changing: E9-E11 background removal might need revision</a:t>
            </a:r>
            <a:endParaRPr lang="en-US" sz="1800" b="1"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65</a:t>
            </a:fld>
            <a:endParaRPr lang="en-US" altLang="en-US" dirty="0"/>
          </a:p>
        </p:txBody>
      </p:sp>
      <p:graphicFrame>
        <p:nvGraphicFramePr>
          <p:cNvPr id="4" name="Table 3"/>
          <p:cNvGraphicFramePr>
            <a:graphicFrameLocks noGrp="1"/>
          </p:cNvGraphicFramePr>
          <p:nvPr>
            <p:extLst>
              <p:ext uri="{D42A27DB-BD31-4B8C-83A1-F6EECF244321}">
                <p14:modId xmlns:p14="http://schemas.microsoft.com/office/powerpoint/2010/main" val="2412151288"/>
              </p:ext>
            </p:extLst>
          </p:nvPr>
        </p:nvGraphicFramePr>
        <p:xfrm>
          <a:off x="190501" y="5694680"/>
          <a:ext cx="8343899" cy="1010920"/>
        </p:xfrm>
        <a:graphic>
          <a:graphicData uri="http://schemas.openxmlformats.org/drawingml/2006/table">
            <a:tbl>
              <a:tblPr firstRow="1" bandRow="1">
                <a:tableStyleId>{5C22544A-7EE6-4342-B048-85BDC9FD1C3A}</a:tableStyleId>
              </a:tblPr>
              <a:tblGrid>
                <a:gridCol w="870668"/>
                <a:gridCol w="725556"/>
                <a:gridCol w="3772893"/>
                <a:gridCol w="1145982"/>
                <a:gridCol w="1828800"/>
              </a:tblGrid>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863</a:t>
                      </a:r>
                    </a:p>
                  </a:txBody>
                  <a:tcPr anchor="ctr">
                    <a:solidFill>
                      <a:schemeClr val="tx2">
                        <a:lumMod val="20000"/>
                        <a:lumOff val="80000"/>
                      </a:schemeClr>
                    </a:solidFill>
                  </a:tcPr>
                </a:tc>
                <a:tc>
                  <a:txBody>
                    <a:bodyPr/>
                    <a:lstStyle/>
                    <a:p>
                      <a:pPr algn="ctr"/>
                      <a:r>
                        <a:rPr lang="en-US" b="0" dirty="0" smtClean="0">
                          <a:solidFill>
                            <a:schemeClr val="tx1"/>
                          </a:solidFill>
                          <a:latin typeface="Times New Roman" panose="02020603050405020304" pitchFamily="18" charset="0"/>
                          <a:cs typeface="Times New Roman" panose="02020603050405020304" pitchFamily="18" charset="0"/>
                        </a:rPr>
                        <a:t>6736</a:t>
                      </a:r>
                      <a:endParaRPr lang="en-US" b="0" dirty="0">
                        <a:solidFill>
                          <a:schemeClr val="tx1"/>
                        </a:solidFill>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r>
                        <a:rPr lang="en-US" b="0" dirty="0" smtClean="0">
                          <a:solidFill>
                            <a:schemeClr val="tx1"/>
                          </a:solidFill>
                          <a:latin typeface="Times New Roman" panose="02020603050405020304" pitchFamily="18" charset="0"/>
                          <a:cs typeface="Times New Roman" panose="02020603050405020304" pitchFamily="18" charset="0"/>
                        </a:rPr>
                        <a:t>Graceful degradation when SGPS data not generated</a:t>
                      </a:r>
                      <a:endParaRPr lang="en-US" b="0" dirty="0">
                        <a:solidFill>
                          <a:schemeClr val="tx1"/>
                        </a:solidFill>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Times New Roman" panose="02020603050405020304" pitchFamily="18" charset="0"/>
                          <a:cs typeface="Times New Roman" panose="02020603050405020304" pitchFamily="18" charset="0"/>
                        </a:rPr>
                        <a:t>In</a:t>
                      </a:r>
                      <a:r>
                        <a:rPr lang="en-US" b="0" baseline="0" dirty="0" smtClean="0">
                          <a:solidFill>
                            <a:schemeClr val="tx1"/>
                          </a:solidFill>
                          <a:latin typeface="Times New Roman" panose="02020603050405020304" pitchFamily="18" charset="0"/>
                          <a:cs typeface="Times New Roman" panose="02020603050405020304" pitchFamily="18" charset="0"/>
                        </a:rPr>
                        <a:t> Work</a:t>
                      </a:r>
                      <a:endParaRPr lang="en-US" b="0" dirty="0" smtClean="0">
                        <a:solidFill>
                          <a:schemeClr val="tx1"/>
                        </a:solidFill>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r>
                        <a:rPr lang="en-US" b="0" dirty="0" smtClean="0">
                          <a:solidFill>
                            <a:schemeClr val="tx1"/>
                          </a:solidFill>
                          <a:latin typeface="Times New Roman" panose="02020603050405020304" pitchFamily="18" charset="0"/>
                          <a:cs typeface="Times New Roman" panose="02020603050405020304" pitchFamily="18" charset="0"/>
                        </a:rPr>
                        <a:t>DO.16.00.00</a:t>
                      </a:r>
                      <a:endParaRPr lang="en-US" b="0" dirty="0">
                        <a:solidFill>
                          <a:schemeClr val="tx1"/>
                        </a:solidFill>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r>
              <a:tr h="370840">
                <a:tc>
                  <a:txBody>
                    <a:bodyPr/>
                    <a:lstStyle/>
                    <a:p>
                      <a:pPr algn="ctr"/>
                      <a:r>
                        <a:rPr lang="en-US" dirty="0" smtClean="0">
                          <a:latin typeface="Times New Roman" panose="02020603050405020304" pitchFamily="18" charset="0"/>
                          <a:cs typeface="Times New Roman" panose="02020603050405020304" pitchFamily="18" charset="0"/>
                        </a:rPr>
                        <a:t>1204</a:t>
                      </a:r>
                      <a:endParaRPr lang="en-US"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dirty="0" smtClean="0">
                          <a:latin typeface="Times New Roman" panose="02020603050405020304" pitchFamily="18" charset="0"/>
                          <a:cs typeface="Times New Roman" panose="02020603050405020304" pitchFamily="18" charset="0"/>
                        </a:rPr>
                        <a:t>8993</a:t>
                      </a:r>
                      <a:endParaRPr lang="en-US"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r>
                        <a:rPr lang="en-US" dirty="0" smtClean="0">
                          <a:solidFill>
                            <a:schemeClr val="tx1"/>
                          </a:solidFill>
                          <a:latin typeface="Times New Roman" panose="02020603050405020304" pitchFamily="18" charset="0"/>
                          <a:cs typeface="Times New Roman" panose="02020603050405020304" pitchFamily="18" charset="0"/>
                        </a:rPr>
                        <a:t>MPS-Hi Proton Flux in G-16 and G-17</a:t>
                      </a:r>
                      <a:endParaRPr lang="en-US" dirty="0">
                        <a:solidFill>
                          <a:schemeClr val="tx1"/>
                        </a:solidFill>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r>
                        <a:rPr lang="en-US" dirty="0" smtClean="0">
                          <a:latin typeface="Times New Roman" panose="02020603050405020304" pitchFamily="18" charset="0"/>
                          <a:cs typeface="Times New Roman" panose="02020603050405020304" pitchFamily="18" charset="0"/>
                        </a:rPr>
                        <a:t>HOLD</a:t>
                      </a:r>
                      <a:endParaRPr lang="en-US"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r>
                        <a:rPr lang="en-US" dirty="0" smtClean="0">
                          <a:latin typeface="Times New Roman" panose="02020603050405020304" pitchFamily="18" charset="0"/>
                          <a:cs typeface="Times New Roman" panose="02020603050405020304" pitchFamily="18" charset="0"/>
                        </a:rPr>
                        <a:t>Revisit 04/2025</a:t>
                      </a:r>
                      <a:endParaRPr lang="en-US"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r>
            </a:tbl>
          </a:graphicData>
        </a:graphic>
      </p:graphicFrame>
      <p:sp>
        <p:nvSpPr>
          <p:cNvPr id="7" name="TextBox 6"/>
          <p:cNvSpPr txBox="1"/>
          <p:nvPr/>
        </p:nvSpPr>
        <p:spPr>
          <a:xfrm>
            <a:off x="241458" y="5303321"/>
            <a:ext cx="8241985" cy="369332"/>
          </a:xfrm>
          <a:prstGeom prst="rect">
            <a:avLst/>
          </a:prstGeom>
          <a:noFill/>
        </p:spPr>
        <p:txBody>
          <a:bodyPr wrap="square" rtlCol="0">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Remaining ADRs that directly or indirectly affect the GOES-19 MPS-HI </a:t>
            </a:r>
            <a:endParaRPr lang="en-US"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599"/>
            <a:ext cx="6408821" cy="868363"/>
          </a:xfrm>
        </p:spPr>
        <p:txBody>
          <a:bodyPr/>
          <a:lstStyle/>
          <a:p>
            <a:r>
              <a:rPr lang="en-US" sz="4400" b="1" dirty="0" smtClean="0">
                <a:solidFill>
                  <a:srgbClr val="FFFF00"/>
                </a:solidFill>
                <a:latin typeface="Times New Roman" panose="02020603050405020304" pitchFamily="18" charset="0"/>
                <a:cs typeface="Times New Roman" panose="02020603050405020304" pitchFamily="18" charset="0"/>
              </a:rPr>
              <a:t>Recommendations</a:t>
            </a:r>
            <a:endParaRPr lang="en-US" sz="4400"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NCEI believes that the </a:t>
            </a:r>
            <a:r>
              <a:rPr lang="en-US" sz="2800" b="1" dirty="0" smtClean="0">
                <a:latin typeface="Times New Roman" panose="02020603050405020304" pitchFamily="18" charset="0"/>
                <a:cs typeface="Times New Roman" panose="02020603050405020304" pitchFamily="18" charset="0"/>
              </a:rPr>
              <a:t>GOES-19 </a:t>
            </a:r>
            <a:r>
              <a:rPr lang="en-US" sz="2800" b="1" dirty="0">
                <a:latin typeface="Times New Roman" panose="02020603050405020304" pitchFamily="18" charset="0"/>
                <a:cs typeface="Times New Roman" panose="02020603050405020304" pitchFamily="18" charset="0"/>
              </a:rPr>
              <a:t>MPS-HI L1b product has reached the </a:t>
            </a:r>
            <a:r>
              <a:rPr lang="en-US" sz="2800" b="1" dirty="0" smtClean="0">
                <a:latin typeface="Times New Roman" panose="02020603050405020304" pitchFamily="18" charset="0"/>
                <a:cs typeface="Times New Roman" panose="02020603050405020304" pitchFamily="18" charset="0"/>
              </a:rPr>
              <a:t>Provisional </a:t>
            </a:r>
            <a:r>
              <a:rPr lang="en-US" sz="2800" b="1" dirty="0">
                <a:latin typeface="Times New Roman" panose="02020603050405020304" pitchFamily="18" charset="0"/>
                <a:cs typeface="Times New Roman" panose="02020603050405020304" pitchFamily="18" charset="0"/>
              </a:rPr>
              <a:t>Maturity as defined by the GOES-R </a:t>
            </a:r>
            <a:r>
              <a:rPr lang="en-US" sz="2800" b="1" dirty="0" smtClean="0">
                <a:latin typeface="Times New Roman" panose="02020603050405020304" pitchFamily="18" charset="0"/>
                <a:cs typeface="Times New Roman" panose="02020603050405020304" pitchFamily="18" charset="0"/>
              </a:rPr>
              <a:t>Program</a:t>
            </a:r>
          </a:p>
          <a:p>
            <a:pPr marL="0" indent="0" algn="just">
              <a:buNone/>
            </a:pPr>
            <a:endParaRPr lang="en-US" sz="2800" b="1" dirty="0">
              <a:latin typeface="Times New Roman" panose="02020603050405020304" pitchFamily="18" charset="0"/>
              <a:cs typeface="Times New Roman" panose="02020603050405020304" pitchFamily="18" charset="0"/>
            </a:endParaRPr>
          </a:p>
          <a:p>
            <a:pPr marL="0" indent="0" algn="just">
              <a:buNone/>
            </a:pPr>
            <a:endParaRPr lang="en-US" sz="2800" b="1"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66</a:t>
            </a:fld>
            <a:endParaRPr lang="en-US" altLang="en-US" dirty="0"/>
          </a:p>
        </p:txBody>
      </p:sp>
    </p:spTree>
    <p:extLst>
      <p:ext uri="{BB962C8B-B14F-4D97-AF65-F5344CB8AC3E}">
        <p14:creationId xmlns:p14="http://schemas.microsoft.com/office/powerpoint/2010/main" val="28593543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slides</a:t>
            </a:r>
          </a:p>
        </p:txBody>
      </p:sp>
      <p:sp>
        <p:nvSpPr>
          <p:cNvPr id="3" name="Text Placeholder 2"/>
          <p:cNvSpPr>
            <a:spLocks noGrp="1"/>
          </p:cNvSpPr>
          <p:nvPr>
            <p:ph type="body" idx="1"/>
          </p:nvPr>
        </p:nvSpPr>
        <p:spPr/>
        <p:txBody>
          <a:bodyPr/>
          <a:lstStyle/>
          <a:p>
            <a:r>
              <a:rPr lang="en-US" dirty="0" smtClean="0"/>
              <a:t>GOES-19 </a:t>
            </a:r>
            <a:r>
              <a:rPr lang="en-US" dirty="0"/>
              <a:t>MPS-HI L1b Products </a:t>
            </a:r>
            <a:r>
              <a:rPr lang="en-US" dirty="0" smtClean="0"/>
              <a:t>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67</a:t>
            </a:fld>
            <a:endParaRPr lang="en-US"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68</a:t>
            </a:fld>
            <a:endParaRPr lang="en-US" altLang="en-US" dirty="0">
              <a:solidFill>
                <a:prstClr val="white"/>
              </a:solidFill>
            </a:endParaRPr>
          </a:p>
        </p:txBody>
      </p:sp>
      <p:sp>
        <p:nvSpPr>
          <p:cNvPr id="13" name="TextBox 12"/>
          <p:cNvSpPr txBox="1"/>
          <p:nvPr/>
        </p:nvSpPr>
        <p:spPr>
          <a:xfrm>
            <a:off x="1206370" y="1229081"/>
            <a:ext cx="4752046" cy="307777"/>
          </a:xfrm>
          <a:prstGeom prst="rect">
            <a:avLst/>
          </a:prstGeom>
          <a:solidFill>
            <a:srgbClr val="00B050"/>
          </a:solidFill>
          <a:ln>
            <a:solidFill>
              <a:srgbClr val="92D050"/>
            </a:solidFill>
          </a:ln>
        </p:spPr>
        <p:txBody>
          <a:bodyPr wrap="square" rtlCol="0">
            <a:spAutoFit/>
          </a:bodyPr>
          <a:lstStyle/>
          <a:p>
            <a:pPr algn="ctr"/>
            <a:r>
              <a:rPr lang="en-US" sz="1400" b="1" dirty="0">
                <a:solidFill>
                  <a:prstClr val="white"/>
                </a:solidFill>
              </a:rPr>
              <a:t>GOES-19 vs GOES-16 Electrons , 08/23/2024-11/09/2024</a:t>
            </a: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1600200"/>
            <a:ext cx="7084399" cy="4250640"/>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Kress, B. T., Dichter, B. K., &amp; Onsager, T. G. (2020). Development of a bowtie inversion technique for real‐time processing of the GOES‐16/‐17 SEISS MPS‐HI electron channels. Space Weather, 18, e2019SW002403. https://doi.org/10.1029/2019SW002403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2" name="TextBox 1"/>
          <p:cNvSpPr txBox="1"/>
          <p:nvPr/>
        </p:nvSpPr>
        <p:spPr>
          <a:xfrm>
            <a:off x="7293241" y="4419600"/>
            <a:ext cx="1774559" cy="954107"/>
          </a:xfrm>
          <a:prstGeom prst="rect">
            <a:avLst/>
          </a:prstGeom>
          <a:solidFill>
            <a:schemeClr val="bg1"/>
          </a:solidFill>
          <a:ln w="38100">
            <a:noFill/>
          </a:ln>
        </p:spPr>
        <p:txBody>
          <a:bodyPr wrap="square" rtlCol="0">
            <a:spAutoFit/>
          </a:bodyPr>
          <a:lstStyle/>
          <a:p>
            <a:r>
              <a:rPr lang="en-US" sz="1400" b="1" dirty="0">
                <a:solidFill>
                  <a:srgbClr val="0000FF"/>
                </a:solidFill>
                <a:latin typeface="Times New Roman" panose="02020603050405020304" pitchFamily="18" charset="0"/>
                <a:cs typeface="Times New Roman" panose="02020603050405020304" pitchFamily="18" charset="0"/>
              </a:rPr>
              <a:t>Missing or significantly lower fluxes are at residual background levels</a:t>
            </a:r>
          </a:p>
        </p:txBody>
      </p:sp>
      <p:sp>
        <p:nvSpPr>
          <p:cNvPr id="3" name="Oval 2"/>
          <p:cNvSpPr/>
          <p:nvPr/>
        </p:nvSpPr>
        <p:spPr>
          <a:xfrm>
            <a:off x="5638800" y="4456093"/>
            <a:ext cx="1295400" cy="57310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cxnSp>
        <p:nvCxnSpPr>
          <p:cNvPr id="6" name="Straight Arrow Connector 5"/>
          <p:cNvCxnSpPr>
            <a:endCxn id="3" idx="5"/>
          </p:cNvCxnSpPr>
          <p:nvPr/>
        </p:nvCxnSpPr>
        <p:spPr>
          <a:xfrm flipH="1" flipV="1">
            <a:off x="6744493" y="4945270"/>
            <a:ext cx="520173" cy="204788"/>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xmlns="" id="{8F7E4F53-71D7-A943-A990-6F7E7072A292}"/>
              </a:ext>
            </a:extLst>
          </p:cNvPr>
          <p:cNvSpPr txBox="1"/>
          <p:nvPr/>
        </p:nvSpPr>
        <p:spPr>
          <a:xfrm>
            <a:off x="7162801" y="1609726"/>
            <a:ext cx="1905000" cy="1815882"/>
          </a:xfrm>
          <a:prstGeom prst="rect">
            <a:avLst/>
          </a:prstGeom>
          <a:solidFill>
            <a:schemeClr val="bg1"/>
          </a:solidFill>
          <a:ln w="28575">
            <a:solidFill>
              <a:schemeClr val="bg1"/>
            </a:solidFill>
          </a:ln>
        </p:spPr>
        <p:txBody>
          <a:bodyPr wrap="square" rtlCol="0">
            <a:spAutoFit/>
          </a:bodyPr>
          <a:lstStyle/>
          <a:p>
            <a:pPr marL="285750" indent="-285750">
              <a:buSzPct val="120000"/>
              <a:buFont typeface="Wingdings" panose="05000000000000000000" pitchFamily="2" charset="2"/>
              <a:buChar char="Ø"/>
            </a:pPr>
            <a:r>
              <a:rPr lang="en-US" sz="1400" b="1" dirty="0">
                <a:solidFill>
                  <a:prstClr val="black"/>
                </a:solidFill>
                <a:latin typeface="Times New Roman" panose="02020603050405020304" pitchFamily="18" charset="0"/>
                <a:cs typeface="Times New Roman" panose="02020603050405020304" pitchFamily="18" charset="0"/>
              </a:rPr>
              <a:t>GOES-16 E3 fluxes are appreciably lower</a:t>
            </a:r>
          </a:p>
          <a:p>
            <a:pPr marL="285750" indent="-285750">
              <a:buSzPct val="120000"/>
              <a:buFont typeface="Wingdings" panose="05000000000000000000" pitchFamily="2" charset="2"/>
              <a:buChar char="Ø"/>
            </a:pPr>
            <a:r>
              <a:rPr lang="en-US" sz="1400" b="1" dirty="0">
                <a:solidFill>
                  <a:prstClr val="black"/>
                </a:solidFill>
                <a:latin typeface="Times New Roman" panose="02020603050405020304" pitchFamily="18" charset="0"/>
                <a:cs typeface="Times New Roman" panose="02020603050405020304" pitchFamily="18" charset="0"/>
              </a:rPr>
              <a:t>E9-E10 fluxes are affected by the applied background correction</a:t>
            </a:r>
          </a:p>
        </p:txBody>
      </p: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Pass</a:t>
            </a: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19" name="TextBox 18">
            <a:extLst>
              <a:ext uri="{FF2B5EF4-FFF2-40B4-BE49-F238E27FC236}">
                <a16:creationId xmlns:a16="http://schemas.microsoft.com/office/drawing/2014/main" xmlns="" id="{8F7E4F53-71D7-A943-A990-6F7E7072A292}"/>
              </a:ext>
            </a:extLst>
          </p:cNvPr>
          <p:cNvSpPr txBox="1"/>
          <p:nvPr/>
        </p:nvSpPr>
        <p:spPr>
          <a:xfrm>
            <a:off x="4953000" y="1978105"/>
            <a:ext cx="1981200" cy="646331"/>
          </a:xfrm>
          <a:prstGeom prst="rect">
            <a:avLst/>
          </a:prstGeom>
          <a:solidFill>
            <a:schemeClr val="bg1"/>
          </a:solidFill>
          <a:ln w="28575">
            <a:solidFill>
              <a:srgbClr val="92D050"/>
            </a:solidFill>
          </a:ln>
        </p:spPr>
        <p:txBody>
          <a:bodyPr wrap="square" rtlCol="0">
            <a:spAutoFit/>
          </a:bodyPr>
          <a:lstStyle/>
          <a:p>
            <a:pPr algn="ctr"/>
            <a:r>
              <a:rPr lang="en-US" b="1" dirty="0">
                <a:solidFill>
                  <a:prstClr val="black"/>
                </a:solidFill>
                <a:latin typeface="Times New Roman" panose="02020603050405020304" pitchFamily="18" charset="0"/>
                <a:cs typeface="Times New Roman" panose="02020603050405020304" pitchFamily="18" charset="0"/>
              </a:rPr>
              <a:t>Good agreement</a:t>
            </a:r>
          </a:p>
          <a:p>
            <a:pPr algn="ctr"/>
            <a:r>
              <a:rPr lang="en-US" b="1" dirty="0">
                <a:solidFill>
                  <a:prstClr val="black"/>
                </a:solidFill>
                <a:latin typeface="Times New Roman" panose="02020603050405020304" pitchFamily="18" charset="0"/>
                <a:cs typeface="Times New Roman" panose="02020603050405020304" pitchFamily="18" charset="0"/>
              </a:rPr>
              <a:t>in general</a:t>
            </a:r>
          </a:p>
        </p:txBody>
      </p:sp>
    </p:spTree>
    <p:extLst>
      <p:ext uri="{BB962C8B-B14F-4D97-AF65-F5344CB8AC3E}">
        <p14:creationId xmlns:p14="http://schemas.microsoft.com/office/powerpoint/2010/main" val="1023104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69</a:t>
            </a:fld>
            <a:endParaRPr lang="en-US" altLang="en-US" dirty="0">
              <a:solidFill>
                <a:prstClr val="white"/>
              </a:solidFill>
            </a:endParaRPr>
          </a:p>
        </p:txBody>
      </p:sp>
      <p:sp>
        <p:nvSpPr>
          <p:cNvPr id="13" name="TextBox 12"/>
          <p:cNvSpPr txBox="1"/>
          <p:nvPr/>
        </p:nvSpPr>
        <p:spPr>
          <a:xfrm>
            <a:off x="1206370" y="1229081"/>
            <a:ext cx="4752046" cy="307777"/>
          </a:xfrm>
          <a:prstGeom prst="rect">
            <a:avLst/>
          </a:prstGeom>
          <a:solidFill>
            <a:srgbClr val="00B050"/>
          </a:solidFill>
          <a:ln>
            <a:solidFill>
              <a:srgbClr val="92D050"/>
            </a:solidFill>
          </a:ln>
        </p:spPr>
        <p:txBody>
          <a:bodyPr wrap="square" rtlCol="0">
            <a:spAutoFit/>
          </a:bodyPr>
          <a:lstStyle/>
          <a:p>
            <a:pPr algn="ctr"/>
            <a:r>
              <a:rPr lang="en-US" sz="1400" b="1" dirty="0">
                <a:solidFill>
                  <a:prstClr val="white"/>
                </a:solidFill>
              </a:rPr>
              <a:t>GOES-19 vs GOES-16 Electrons , 08/23/2024-11/09/2024</a:t>
            </a: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latin typeface="Times New Roman" panose="02020603050405020304" pitchFamily="18" charset="0"/>
                <a:cs typeface="Times New Roman" panose="02020603050405020304" pitchFamily="18" charset="0"/>
              </a:rPr>
              <a:t>Pass</a:t>
            </a: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725" y="1585128"/>
            <a:ext cx="4592097" cy="229604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725" y="3959278"/>
            <a:ext cx="4592097" cy="2296049"/>
          </a:xfrm>
          <a:prstGeom prst="rect">
            <a:avLst/>
          </a:prstGeom>
        </p:spPr>
      </p:pic>
      <p:sp>
        <p:nvSpPr>
          <p:cNvPr id="9" name="Oval 8"/>
          <p:cNvSpPr/>
          <p:nvPr/>
        </p:nvSpPr>
        <p:spPr>
          <a:xfrm>
            <a:off x="110532" y="4192902"/>
            <a:ext cx="713433" cy="198181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873452" y="1585128"/>
            <a:ext cx="4062002" cy="3416320"/>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solidFill>
                  <a:schemeClr val="bg1"/>
                </a:solidFill>
                <a:latin typeface="Times New Roman" panose="02020603050405020304" pitchFamily="18" charset="0"/>
                <a:cs typeface="Times New Roman" panose="02020603050405020304" pitchFamily="18" charset="0"/>
              </a:rPr>
              <a:t>GOES-19 E10 exhibits numerous small values</a:t>
            </a:r>
          </a:p>
          <a:p>
            <a:pPr marL="285750" indent="-285750">
              <a:buFont typeface="Wingdings" panose="05000000000000000000" pitchFamily="2" charset="2"/>
              <a:buChar char="Ø"/>
            </a:pPr>
            <a:r>
              <a:rPr lang="en-US" b="1" dirty="0" smtClean="0">
                <a:solidFill>
                  <a:schemeClr val="bg1"/>
                </a:solidFill>
                <a:latin typeface="Times New Roman" panose="02020603050405020304" pitchFamily="18" charset="0"/>
                <a:cs typeface="Times New Roman" panose="02020603050405020304" pitchFamily="18" charset="0"/>
              </a:rPr>
              <a:t>Result of background correction: negative values are substituted with a small value</a:t>
            </a:r>
          </a:p>
          <a:p>
            <a:pPr marL="285750" indent="-285750">
              <a:buFont typeface="Wingdings" panose="05000000000000000000" pitchFamily="2" charset="2"/>
              <a:buChar char="Ø"/>
            </a:pPr>
            <a:r>
              <a:rPr lang="en-US" b="1" dirty="0" smtClean="0">
                <a:solidFill>
                  <a:schemeClr val="bg1"/>
                </a:solidFill>
                <a:latin typeface="Times New Roman" panose="02020603050405020304" pitchFamily="18" charset="0"/>
                <a:cs typeface="Times New Roman" panose="02020603050405020304" pitchFamily="18" charset="0"/>
              </a:rPr>
              <a:t>Percentile fluxes do not ignore those points in order for the higher percentiles to have meaning</a:t>
            </a:r>
          </a:p>
          <a:p>
            <a:pPr marL="285750" indent="-285750">
              <a:buFont typeface="Wingdings" panose="05000000000000000000" pitchFamily="2" charset="2"/>
              <a:buChar char="Ø"/>
            </a:pPr>
            <a:r>
              <a:rPr lang="en-US" b="1" dirty="0" smtClean="0">
                <a:solidFill>
                  <a:schemeClr val="bg1"/>
                </a:solidFill>
                <a:latin typeface="Times New Roman" panose="02020603050405020304" pitchFamily="18" charset="0"/>
                <a:cs typeface="Times New Roman" panose="02020603050405020304" pitchFamily="18" charset="0"/>
              </a:rPr>
              <a:t>Shifts median to lower values</a:t>
            </a:r>
          </a:p>
          <a:p>
            <a:pPr marL="285750" indent="-285750">
              <a:buFont typeface="Wingdings" panose="05000000000000000000" pitchFamily="2" charset="2"/>
              <a:buChar char="Ø"/>
            </a:pPr>
            <a:r>
              <a:rPr lang="en-US" b="1" dirty="0" smtClean="0">
                <a:solidFill>
                  <a:srgbClr val="FFFF00"/>
                </a:solidFill>
                <a:latin typeface="Times New Roman" panose="02020603050405020304" pitchFamily="18" charset="0"/>
                <a:cs typeface="Times New Roman" panose="02020603050405020304" pitchFamily="18" charset="0"/>
              </a:rPr>
              <a:t>The important question is why there are more background values for GOES-19 than GOES-16?</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864158" y="4307784"/>
            <a:ext cx="1052339"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Backgrounds</a:t>
            </a:r>
            <a:endParaRPr lang="en-US" sz="1200" b="1" dirty="0">
              <a:latin typeface="Times New Roman" panose="02020603050405020304" pitchFamily="18" charset="0"/>
              <a:cs typeface="Times New Roman" panose="02020603050405020304" pitchFamily="18" charset="0"/>
            </a:endParaRPr>
          </a:p>
        </p:txBody>
      </p:sp>
      <p:cxnSp>
        <p:nvCxnSpPr>
          <p:cNvPr id="21" name="Straight Arrow Connector 20"/>
          <p:cNvCxnSpPr/>
          <p:nvPr/>
        </p:nvCxnSpPr>
        <p:spPr>
          <a:xfrm flipH="1">
            <a:off x="823965" y="4584783"/>
            <a:ext cx="401222" cy="233624"/>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823965" y="5090599"/>
            <a:ext cx="689612"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Median</a:t>
            </a:r>
            <a:endParaRPr lang="en-US" sz="1200" b="1" dirty="0">
              <a:latin typeface="Times New Roman" panose="02020603050405020304" pitchFamily="18" charset="0"/>
              <a:cs typeface="Times New Roman" panose="02020603050405020304" pitchFamily="18" charset="0"/>
            </a:endParaRPr>
          </a:p>
        </p:txBody>
      </p:sp>
      <p:cxnSp>
        <p:nvCxnSpPr>
          <p:cNvPr id="24" name="Straight Arrow Connector 23"/>
          <p:cNvCxnSpPr/>
          <p:nvPr/>
        </p:nvCxnSpPr>
        <p:spPr>
          <a:xfrm>
            <a:off x="1425798" y="5303243"/>
            <a:ext cx="212083" cy="336547"/>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7517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3F7B00-1FAD-C245-89EE-199C66B4B7E8}"/>
              </a:ext>
            </a:extLst>
          </p:cNvPr>
          <p:cNvSpPr>
            <a:spLocks noGrp="1"/>
          </p:cNvSpPr>
          <p:nvPr>
            <p:ph idx="1"/>
          </p:nvPr>
        </p:nvSpPr>
        <p:spPr>
          <a:xfrm>
            <a:off x="266700" y="1295400"/>
            <a:ext cx="8610600" cy="4572000"/>
          </a:xfrm>
        </p:spPr>
        <p:txBody>
          <a:bodyPr/>
          <a:lstStyle/>
          <a:p>
            <a:pPr marL="365760" indent="-365760"/>
            <a:r>
              <a:rPr lang="en-US" sz="2800" b="1" dirty="0">
                <a:latin typeface="Times New Roman" panose="02020603050405020304" pitchFamily="18" charset="0"/>
                <a:cs typeface="Times New Roman" panose="02020603050405020304" pitchFamily="18" charset="0"/>
              </a:rPr>
              <a:t>NCEI believes that the GOES-19 MPS-HI L1b product has reached the Provisional Maturity as defined by the GOES-R </a:t>
            </a:r>
            <a:r>
              <a:rPr lang="en-US" sz="2800" b="1" dirty="0" smtClean="0">
                <a:latin typeface="Times New Roman" panose="02020603050405020304" pitchFamily="18" charset="0"/>
                <a:cs typeface="Times New Roman" panose="02020603050405020304" pitchFamily="18" charset="0"/>
              </a:rPr>
              <a:t>Program</a:t>
            </a:r>
          </a:p>
          <a:p>
            <a:pPr marL="365760" indent="-365760"/>
            <a:r>
              <a:rPr lang="en-US" sz="2800" b="1" dirty="0" smtClean="0">
                <a:solidFill>
                  <a:srgbClr val="FFFF00"/>
                </a:solidFill>
                <a:latin typeface="Times New Roman" panose="02020603050405020304" pitchFamily="18" charset="0"/>
                <a:cs typeface="Times New Roman" panose="02020603050405020304" pitchFamily="18" charset="0"/>
              </a:rPr>
              <a:t>Remaining issues</a:t>
            </a:r>
          </a:p>
          <a:p>
            <a:pPr marL="708660" lvl="1"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GOES-19 MPS-HI proton telescopes 3-5 report lower fluxes than telescopes 1-2</a:t>
            </a:r>
          </a:p>
          <a:p>
            <a:pPr marL="708660" lvl="1"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Low </a:t>
            </a:r>
            <a:r>
              <a:rPr lang="en-US" sz="2000" b="1" dirty="0">
                <a:latin typeface="Times New Roman" panose="02020603050405020304" pitchFamily="18" charset="0"/>
                <a:cs typeface="Times New Roman" panose="02020603050405020304" pitchFamily="18" charset="0"/>
              </a:rPr>
              <a:t>high-energy electron fluxes, channels </a:t>
            </a:r>
            <a:r>
              <a:rPr lang="en-US" sz="2000" b="1" dirty="0" smtClean="0">
                <a:latin typeface="Times New Roman" panose="02020603050405020304" pitchFamily="18" charset="0"/>
                <a:cs typeface="Times New Roman" panose="02020603050405020304" pitchFamily="18" charset="0"/>
              </a:rPr>
              <a:t>E9-E11, </a:t>
            </a:r>
            <a:r>
              <a:rPr lang="en-US" sz="2000" b="1" dirty="0">
                <a:latin typeface="Times New Roman" panose="02020603050405020304" pitchFamily="18" charset="0"/>
                <a:cs typeface="Times New Roman" panose="02020603050405020304" pitchFamily="18" charset="0"/>
              </a:rPr>
              <a:t>h</a:t>
            </a:r>
            <a:r>
              <a:rPr lang="en-US" sz="2000" b="1" dirty="0" smtClean="0">
                <a:latin typeface="Times New Roman" panose="02020603050405020304" pitchFamily="18" charset="0"/>
                <a:cs typeface="Times New Roman" panose="02020603050405020304" pitchFamily="18" charset="0"/>
              </a:rPr>
              <a:t>inder calibration efforts</a:t>
            </a:r>
          </a:p>
          <a:p>
            <a:pPr marL="708660" lvl="1" indent="-342900">
              <a:buFont typeface="Wingdings" panose="05000000000000000000" pitchFamily="2" charset="2"/>
              <a:buChar char="Ø"/>
            </a:pPr>
            <a:r>
              <a:rPr lang="en-US" sz="2000" b="1" dirty="0" smtClean="0">
                <a:latin typeface="Times New Roman" panose="02020603050405020304" pitchFamily="18" charset="0"/>
                <a:cs typeface="Times New Roman" panose="02020603050405020304" pitchFamily="18" charset="0"/>
              </a:rPr>
              <a:t>Background correction: the space environment is changing. Requires continued monitoring of E9-E11 background removal, and a </a:t>
            </a:r>
            <a:r>
              <a:rPr lang="en-US" sz="2000" b="1" dirty="0">
                <a:latin typeface="Times New Roman" panose="02020603050405020304" pitchFamily="18" charset="0"/>
                <a:cs typeface="Times New Roman" panose="02020603050405020304" pitchFamily="18" charset="0"/>
              </a:rPr>
              <a:t>p</a:t>
            </a:r>
            <a:r>
              <a:rPr lang="en-US" sz="2000" b="1" dirty="0" smtClean="0">
                <a:latin typeface="Times New Roman" panose="02020603050405020304" pitchFamily="18" charset="0"/>
                <a:cs typeface="Times New Roman" panose="02020603050405020304" pitchFamily="18" charset="0"/>
              </a:rPr>
              <a:t>ossible revision of the background removal coefficients in the future</a:t>
            </a:r>
            <a:endParaRPr lang="en-US" sz="20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ADC6D270-91FD-5549-8854-7EDBC81B7140}"/>
              </a:ext>
            </a:extLst>
          </p:cNvPr>
          <p:cNvSpPr>
            <a:spLocks noGrp="1"/>
          </p:cNvSpPr>
          <p:nvPr>
            <p:ph type="sldNum" sz="quarter" idx="12"/>
          </p:nvPr>
        </p:nvSpPr>
        <p:spPr/>
        <p:txBody>
          <a:bodyPr/>
          <a:lstStyle/>
          <a:p>
            <a:fld id="{615ADB79-25D6-47C0-AB51-22A13A0BBB50}" type="slidenum">
              <a:rPr lang="en-US" altLang="en-US" smtClean="0"/>
              <a:pPr/>
              <a:t>7</a:t>
            </a:fld>
            <a:endParaRPr lang="en-US" altLang="en-US" dirty="0"/>
          </a:p>
        </p:txBody>
      </p:sp>
      <p:sp>
        <p:nvSpPr>
          <p:cNvPr id="5" name="Title 1"/>
          <p:cNvSpPr txBox="1">
            <a:spLocks/>
          </p:cNvSpPr>
          <p:nvPr/>
        </p:nvSpPr>
        <p:spPr bwMode="auto">
          <a:xfrm>
            <a:off x="1367590" y="304800"/>
            <a:ext cx="640882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3200" b="1" dirty="0" smtClean="0">
                <a:solidFill>
                  <a:srgbClr val="FFFF00"/>
                </a:solidFill>
                <a:latin typeface="Times New Roman" panose="02020603050405020304" pitchFamily="18" charset="0"/>
                <a:cs typeface="Times New Roman" panose="02020603050405020304" pitchFamily="18" charset="0"/>
              </a:rPr>
              <a:t>GOES-19 Provisional Summary</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6"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8596898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C092295-9F10-274D-85F9-82D50BB4C23D}"/>
              </a:ext>
            </a:extLst>
          </p:cNvPr>
          <p:cNvSpPr>
            <a:spLocks noGrp="1"/>
          </p:cNvSpPr>
          <p:nvPr>
            <p:ph type="sldNum" sz="quarter" idx="12"/>
          </p:nvPr>
        </p:nvSpPr>
        <p:spPr/>
        <p:txBody>
          <a:bodyPr/>
          <a:lstStyle/>
          <a:p>
            <a:fld id="{615ADB79-25D6-47C0-AB51-22A13A0BBB50}" type="slidenum">
              <a:rPr lang="en-US" altLang="en-US" smtClean="0"/>
              <a:pPr/>
              <a:t>70</a:t>
            </a:fld>
            <a:endParaRPr lang="en-US" altLang="en-US" dirty="0"/>
          </a:p>
        </p:txBody>
      </p:sp>
      <p:graphicFrame>
        <p:nvGraphicFramePr>
          <p:cNvPr id="9" name="Table 8">
            <a:extLst>
              <a:ext uri="{FF2B5EF4-FFF2-40B4-BE49-F238E27FC236}">
                <a16:creationId xmlns:a16="http://schemas.microsoft.com/office/drawing/2014/main" xmlns="" id="{72E7D95D-219E-114E-A08E-B2E6916A2069}"/>
              </a:ext>
            </a:extLst>
          </p:cNvPr>
          <p:cNvGraphicFramePr>
            <a:graphicFrameLocks noGrp="1"/>
          </p:cNvGraphicFramePr>
          <p:nvPr>
            <p:extLst/>
          </p:nvPr>
        </p:nvGraphicFramePr>
        <p:xfrm>
          <a:off x="1858963" y="1609344"/>
          <a:ext cx="5426075" cy="1972056"/>
        </p:xfrm>
        <a:graphic>
          <a:graphicData uri="http://schemas.openxmlformats.org/drawingml/2006/table">
            <a:tbl>
              <a:tblPr firstRow="1" firstCol="1" bandRow="1">
                <a:tableStyleId>{5C22544A-7EE6-4342-B048-85BDC9FD1C3A}</a:tableStyleId>
              </a:tblPr>
              <a:tblGrid>
                <a:gridCol w="1085215">
                  <a:extLst>
                    <a:ext uri="{9D8B030D-6E8A-4147-A177-3AD203B41FA5}">
                      <a16:colId xmlns:a16="http://schemas.microsoft.com/office/drawing/2014/main" xmlns="" val="3724394416"/>
                    </a:ext>
                  </a:extLst>
                </a:gridCol>
                <a:gridCol w="1085215">
                  <a:extLst>
                    <a:ext uri="{9D8B030D-6E8A-4147-A177-3AD203B41FA5}">
                      <a16:colId xmlns:a16="http://schemas.microsoft.com/office/drawing/2014/main" xmlns="" val="1588663513"/>
                    </a:ext>
                  </a:extLst>
                </a:gridCol>
                <a:gridCol w="1085215">
                  <a:extLst>
                    <a:ext uri="{9D8B030D-6E8A-4147-A177-3AD203B41FA5}">
                      <a16:colId xmlns:a16="http://schemas.microsoft.com/office/drawing/2014/main" xmlns="" val="913241973"/>
                    </a:ext>
                  </a:extLst>
                </a:gridCol>
                <a:gridCol w="1085215">
                  <a:extLst>
                    <a:ext uri="{9D8B030D-6E8A-4147-A177-3AD203B41FA5}">
                      <a16:colId xmlns:a16="http://schemas.microsoft.com/office/drawing/2014/main" xmlns="" val="328062392"/>
                    </a:ext>
                  </a:extLst>
                </a:gridCol>
                <a:gridCol w="1085215">
                  <a:extLst>
                    <a:ext uri="{9D8B030D-6E8A-4147-A177-3AD203B41FA5}">
                      <a16:colId xmlns:a16="http://schemas.microsoft.com/office/drawing/2014/main" xmlns="" val="2493094571"/>
                    </a:ext>
                  </a:extLst>
                </a:gridCol>
              </a:tblGrid>
              <a:tr h="328676">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E9</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E10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E10A</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E11</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178237"/>
                  </a:ext>
                </a:extLst>
              </a:tr>
              <a:tr h="328676">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T1</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0.3782</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0.6490</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0.5446</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1.472</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3480146401"/>
                  </a:ext>
                </a:extLst>
              </a:tr>
              <a:tr h="328676">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T2</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0.4758</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0.5929</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0.2715</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1.252</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2010420274"/>
                  </a:ext>
                </a:extLst>
              </a:tr>
              <a:tr h="328676">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T3</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0.4155</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0.6052</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0.3842</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1.325</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357133876"/>
                  </a:ext>
                </a:extLst>
              </a:tr>
              <a:tr h="328676">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T4</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0.2721</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0.5213</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0.5278</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1.281</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3792791988"/>
                  </a:ext>
                </a:extLst>
              </a:tr>
              <a:tr h="328676">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T5</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0.4513</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0.5538</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0.3977</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800" b="1" i="0" u="none" strike="noStrike" dirty="0" smtClean="0">
                          <a:solidFill>
                            <a:srgbClr val="000000"/>
                          </a:solidFill>
                          <a:effectLst/>
                          <a:latin typeface="Times New Roman" panose="02020603050405020304" pitchFamily="18" charset="0"/>
                          <a:cs typeface="Times New Roman" panose="02020603050405020304" pitchFamily="18" charset="0"/>
                        </a:rPr>
                        <a:t>1.303</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bl>
          </a:graphicData>
        </a:graphic>
      </p:graphicFrame>
      <p:sp>
        <p:nvSpPr>
          <p:cNvPr id="12" name="Text Placeholder 9">
            <a:extLst>
              <a:ext uri="{FF2B5EF4-FFF2-40B4-BE49-F238E27FC236}">
                <a16:creationId xmlns:a16="http://schemas.microsoft.com/office/drawing/2014/main" xmlns="" id="{DDC00831-19D3-EB46-98E7-277FB1EBD9E5}"/>
              </a:ext>
            </a:extLst>
          </p:cNvPr>
          <p:cNvSpPr>
            <a:spLocks noGrp="1"/>
          </p:cNvSpPr>
          <p:nvPr>
            <p:ph type="body" sz="quarter" idx="3"/>
          </p:nvPr>
        </p:nvSpPr>
        <p:spPr>
          <a:xfrm>
            <a:off x="820807" y="1198200"/>
            <a:ext cx="7502387" cy="381000"/>
          </a:xfrm>
        </p:spPr>
        <p:txBody>
          <a:bodyPr>
            <a:normAutofit lnSpcReduction="10000"/>
          </a:bodyPr>
          <a:lstStyle/>
          <a:p>
            <a:pPr algn="ctr"/>
            <a:r>
              <a:rPr lang="en-US" sz="2000" dirty="0" smtClean="0">
                <a:latin typeface="Times New Roman" panose="02020603050405020304" pitchFamily="18" charset="0"/>
                <a:cs typeface="Times New Roman" panose="02020603050405020304" pitchFamily="18" charset="0"/>
              </a:rPr>
              <a:t>GOES-16 (</a:t>
            </a:r>
            <a:r>
              <a:rPr lang="en-US" sz="2000" dirty="0">
                <a:latin typeface="Times New Roman" panose="02020603050405020304" pitchFamily="18" charset="0"/>
                <a:cs typeface="Times New Roman" panose="02020603050405020304" pitchFamily="18" charset="0"/>
              </a:rPr>
              <a:t>ADR 407, November 14, 2017)</a:t>
            </a:r>
          </a:p>
        </p:txBody>
      </p:sp>
      <p:sp>
        <p:nvSpPr>
          <p:cNvPr id="14" name="Footer Placeholder 5"/>
          <p:cNvSpPr txBox="1">
            <a:spLocks/>
          </p:cNvSpPr>
          <p:nvPr/>
        </p:nvSpPr>
        <p:spPr>
          <a:xfrm>
            <a:off x="1287379" y="62484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10" name="TextBox 9"/>
          <p:cNvSpPr txBox="1"/>
          <p:nvPr/>
        </p:nvSpPr>
        <p:spPr>
          <a:xfrm>
            <a:off x="1828800" y="172496"/>
            <a:ext cx="5410200" cy="892552"/>
          </a:xfrm>
          <a:prstGeom prst="rect">
            <a:avLst/>
          </a:prstGeom>
          <a:noFill/>
        </p:spPr>
        <p:txBody>
          <a:bodyPr wrap="square" rtlCol="0">
            <a:spAutoFit/>
          </a:bodyPr>
          <a:lstStyle/>
          <a:p>
            <a:pPr algn="ctr"/>
            <a:r>
              <a:rPr lang="en-US" sz="2600" b="1" dirty="0" smtClean="0">
                <a:solidFill>
                  <a:srgbClr val="FFFF00"/>
                </a:solidFill>
                <a:latin typeface="Times New Roman" panose="02020603050405020304" pitchFamily="18" charset="0"/>
                <a:cs typeface="Times New Roman" panose="02020603050405020304" pitchFamily="18" charset="0"/>
              </a:rPr>
              <a:t>PLPT-SEI-006</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smtClean="0">
                <a:solidFill>
                  <a:srgbClr val="FFFF00"/>
                </a:solidFill>
                <a:latin typeface="Times New Roman" panose="02020603050405020304" pitchFamily="18" charset="0"/>
                <a:cs typeface="Times New Roman" panose="02020603050405020304" pitchFamily="18" charset="0"/>
              </a:rPr>
              <a:t>Backgrounds Trending: Correction comparison</a:t>
            </a:r>
            <a:endParaRPr lang="en-US" sz="26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xmlns="" id="{72E7D95D-219E-114E-A08E-B2E6916A2069}"/>
              </a:ext>
            </a:extLst>
          </p:cNvPr>
          <p:cNvGraphicFramePr>
            <a:graphicFrameLocks noGrp="1"/>
          </p:cNvGraphicFramePr>
          <p:nvPr>
            <p:extLst/>
          </p:nvPr>
        </p:nvGraphicFramePr>
        <p:xfrm>
          <a:off x="1858963" y="4123944"/>
          <a:ext cx="5426075" cy="1972056"/>
        </p:xfrm>
        <a:graphic>
          <a:graphicData uri="http://schemas.openxmlformats.org/drawingml/2006/table">
            <a:tbl>
              <a:tblPr firstRow="1" firstCol="1" bandRow="1">
                <a:tableStyleId>{5C22544A-7EE6-4342-B048-85BDC9FD1C3A}</a:tableStyleId>
              </a:tblPr>
              <a:tblGrid>
                <a:gridCol w="1085215">
                  <a:extLst>
                    <a:ext uri="{9D8B030D-6E8A-4147-A177-3AD203B41FA5}">
                      <a16:colId xmlns:a16="http://schemas.microsoft.com/office/drawing/2014/main" xmlns="" val="3724394416"/>
                    </a:ext>
                  </a:extLst>
                </a:gridCol>
                <a:gridCol w="1085215">
                  <a:extLst>
                    <a:ext uri="{9D8B030D-6E8A-4147-A177-3AD203B41FA5}">
                      <a16:colId xmlns:a16="http://schemas.microsoft.com/office/drawing/2014/main" xmlns="" val="1588663513"/>
                    </a:ext>
                  </a:extLst>
                </a:gridCol>
                <a:gridCol w="1085215">
                  <a:extLst>
                    <a:ext uri="{9D8B030D-6E8A-4147-A177-3AD203B41FA5}">
                      <a16:colId xmlns:a16="http://schemas.microsoft.com/office/drawing/2014/main" xmlns="" val="913241973"/>
                    </a:ext>
                  </a:extLst>
                </a:gridCol>
                <a:gridCol w="1085215">
                  <a:extLst>
                    <a:ext uri="{9D8B030D-6E8A-4147-A177-3AD203B41FA5}">
                      <a16:colId xmlns:a16="http://schemas.microsoft.com/office/drawing/2014/main" xmlns="" val="328062392"/>
                    </a:ext>
                  </a:extLst>
                </a:gridCol>
                <a:gridCol w="1085215">
                  <a:extLst>
                    <a:ext uri="{9D8B030D-6E8A-4147-A177-3AD203B41FA5}">
                      <a16:colId xmlns:a16="http://schemas.microsoft.com/office/drawing/2014/main" xmlns="" val="2493094571"/>
                    </a:ext>
                  </a:extLst>
                </a:gridCol>
              </a:tblGrid>
              <a:tr h="328676">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E9</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E10</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E10A</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E11</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178237"/>
                  </a:ext>
                </a:extLst>
              </a:tr>
              <a:tr h="328676">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T1</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0.4672</a:t>
                      </a:r>
                    </a:p>
                  </a:txBody>
                  <a:tcPr marL="3810" marR="3810" marT="3810" marB="0" anchor="ctr"/>
                </a:tc>
                <a:tc>
                  <a:txBody>
                    <a:bodyPr/>
                    <a:lstStyle/>
                    <a:p>
                      <a:pPr algn="ct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0.8409</a:t>
                      </a:r>
                    </a:p>
                  </a:txBody>
                  <a:tcPr marL="3810" marR="3810" marT="3810" marB="0" anchor="ctr"/>
                </a:tc>
                <a:tc>
                  <a:txBody>
                    <a:bodyPr/>
                    <a:lstStyle/>
                    <a:p>
                      <a:pPr algn="ct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0.2410</a:t>
                      </a:r>
                    </a:p>
                  </a:txBody>
                  <a:tcPr marL="3810" marR="3810" marT="3810" marB="0" anchor="ctr"/>
                </a:tc>
                <a:tc>
                  <a:txBody>
                    <a:bodyPr/>
                    <a:lstStyle/>
                    <a:p>
                      <a:pPr algn="ct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1.2630</a:t>
                      </a:r>
                    </a:p>
                  </a:txBody>
                  <a:tcPr marL="3810" marR="3810" marT="3810" marB="0" anchor="ctr"/>
                </a:tc>
                <a:extLst>
                  <a:ext uri="{0D108BD9-81ED-4DB2-BD59-A6C34878D82A}">
                    <a16:rowId xmlns:a16="http://schemas.microsoft.com/office/drawing/2014/main" xmlns="" val="3480146401"/>
                  </a:ext>
                </a:extLst>
              </a:tr>
              <a:tr h="328676">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T2</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0.4523</a:t>
                      </a:r>
                    </a:p>
                  </a:txBody>
                  <a:tcPr marL="3810" marR="3810" marT="3810" marB="0" anchor="ct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0.6821</a:t>
                      </a:r>
                    </a:p>
                  </a:txBody>
                  <a:tcPr marL="3810" marR="3810" marT="3810" marB="0" anchor="ctr"/>
                </a:tc>
                <a:tc>
                  <a:txBody>
                    <a:bodyPr/>
                    <a:lstStyle/>
                    <a:p>
                      <a:pPr algn="ct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0.4562</a:t>
                      </a:r>
                    </a:p>
                  </a:txBody>
                  <a:tcPr marL="3810" marR="3810" marT="3810" marB="0" anchor="ctr"/>
                </a:tc>
                <a:tc>
                  <a:txBody>
                    <a:bodyPr/>
                    <a:lstStyle/>
                    <a:p>
                      <a:pPr algn="ct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0.7897</a:t>
                      </a:r>
                    </a:p>
                  </a:txBody>
                  <a:tcPr marL="3810" marR="3810" marT="3810" marB="0" anchor="ctr"/>
                </a:tc>
                <a:extLst>
                  <a:ext uri="{0D108BD9-81ED-4DB2-BD59-A6C34878D82A}">
                    <a16:rowId xmlns:a16="http://schemas.microsoft.com/office/drawing/2014/main" xmlns="" val="2010420274"/>
                  </a:ext>
                </a:extLst>
              </a:tr>
              <a:tr h="328676">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T3</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0.3506</a:t>
                      </a:r>
                    </a:p>
                  </a:txBody>
                  <a:tcPr marL="3810" marR="3810" marT="3810" marB="0" anchor="ct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0.6452</a:t>
                      </a:r>
                    </a:p>
                  </a:txBody>
                  <a:tcPr marL="3810" marR="3810" marT="3810" marB="0" anchor="ct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0.4575</a:t>
                      </a:r>
                    </a:p>
                  </a:txBody>
                  <a:tcPr marL="3810" marR="3810" marT="3810" marB="0" anchor="ct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0.6023</a:t>
                      </a:r>
                    </a:p>
                  </a:txBody>
                  <a:tcPr marL="3810" marR="3810" marT="3810" marB="0" anchor="ctr"/>
                </a:tc>
                <a:extLst>
                  <a:ext uri="{0D108BD9-81ED-4DB2-BD59-A6C34878D82A}">
                    <a16:rowId xmlns:a16="http://schemas.microsoft.com/office/drawing/2014/main" xmlns="" val="1357133876"/>
                  </a:ext>
                </a:extLst>
              </a:tr>
              <a:tr h="328676">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T4</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0.5468</a:t>
                      </a:r>
                    </a:p>
                  </a:txBody>
                  <a:tcPr marL="3810" marR="3810" marT="3810" marB="0" anchor="ct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0.7443</a:t>
                      </a:r>
                    </a:p>
                  </a:txBody>
                  <a:tcPr marL="3810" marR="3810" marT="3810" marB="0" anchor="ct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0.5253</a:t>
                      </a:r>
                    </a:p>
                  </a:txBody>
                  <a:tcPr marL="3810" marR="3810" marT="3810" marB="0" anchor="ct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1.1043</a:t>
                      </a:r>
                    </a:p>
                  </a:txBody>
                  <a:tcPr marL="3810" marR="3810" marT="3810" marB="0" anchor="ctr"/>
                </a:tc>
                <a:extLst>
                  <a:ext uri="{0D108BD9-81ED-4DB2-BD59-A6C34878D82A}">
                    <a16:rowId xmlns:a16="http://schemas.microsoft.com/office/drawing/2014/main" xmlns="" val="3792791988"/>
                  </a:ext>
                </a:extLst>
              </a:tr>
              <a:tr h="328676">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T5</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0.4774</a:t>
                      </a:r>
                    </a:p>
                  </a:txBody>
                  <a:tcPr marL="3810" marR="3810" marT="3810" marB="0" anchor="ctr"/>
                </a:tc>
                <a:tc>
                  <a:txBody>
                    <a:bodyPr/>
                    <a:lstStyle/>
                    <a:p>
                      <a:pPr algn="ct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0.6841</a:t>
                      </a:r>
                    </a:p>
                  </a:txBody>
                  <a:tcPr marL="3810" marR="3810" marT="3810" marB="0" anchor="ctr"/>
                </a:tc>
                <a:tc>
                  <a:txBody>
                    <a:bodyPr/>
                    <a:lstStyle/>
                    <a:p>
                      <a:pPr algn="ct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0.4222</a:t>
                      </a:r>
                    </a:p>
                  </a:txBody>
                  <a:tcPr marL="3810" marR="3810" marT="3810" marB="0" anchor="ct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0.4765</a:t>
                      </a:r>
                    </a:p>
                  </a:txBody>
                  <a:tcPr marL="3810" marR="3810" marT="3810" marB="0" anchor="ctr"/>
                </a:tc>
              </a:tr>
            </a:tbl>
          </a:graphicData>
        </a:graphic>
      </p:graphicFrame>
      <p:sp>
        <p:nvSpPr>
          <p:cNvPr id="16" name="Text Placeholder 9">
            <a:extLst>
              <a:ext uri="{FF2B5EF4-FFF2-40B4-BE49-F238E27FC236}">
                <a16:creationId xmlns:a16="http://schemas.microsoft.com/office/drawing/2014/main" xmlns="" id="{DDC00831-19D3-EB46-98E7-277FB1EBD9E5}"/>
              </a:ext>
            </a:extLst>
          </p:cNvPr>
          <p:cNvSpPr>
            <a:spLocks noGrp="1"/>
          </p:cNvSpPr>
          <p:nvPr>
            <p:ph type="body" sz="quarter" idx="3"/>
          </p:nvPr>
        </p:nvSpPr>
        <p:spPr>
          <a:xfrm>
            <a:off x="820807" y="3712800"/>
            <a:ext cx="7502387" cy="381000"/>
          </a:xfrm>
        </p:spPr>
        <p:txBody>
          <a:bodyPr>
            <a:normAutofit lnSpcReduction="10000"/>
          </a:bodyPr>
          <a:lstStyle/>
          <a:p>
            <a:pPr algn="ctr"/>
            <a:r>
              <a:rPr lang="en-US" sz="2000" dirty="0" smtClean="0">
                <a:latin typeface="Times New Roman" panose="02020603050405020304" pitchFamily="18" charset="0"/>
                <a:cs typeface="Times New Roman" panose="02020603050405020304" pitchFamily="18" charset="0"/>
              </a:rPr>
              <a:t>GOES-19 (ADR 1517, November 27, 2024)</a:t>
            </a:r>
            <a:endParaRPr lang="en-US" sz="2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7391400" y="4618672"/>
            <a:ext cx="1676400" cy="1200329"/>
          </a:xfrm>
          <a:prstGeom prst="rect">
            <a:avLst/>
          </a:prstGeom>
          <a:solidFill>
            <a:srgbClr val="FFFF00"/>
          </a:solid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GOES-19</a:t>
            </a:r>
            <a:r>
              <a:rPr lang="en-US" b="1" dirty="0" smtClean="0">
                <a:solidFill>
                  <a:schemeClr val="tx1"/>
                </a:solidFill>
                <a:latin typeface="Times New Roman" panose="02020603050405020304" pitchFamily="18" charset="0"/>
                <a:cs typeface="Times New Roman" panose="02020603050405020304" pitchFamily="18" charset="0"/>
              </a:rPr>
              <a:t> gammas for E10 are </a:t>
            </a:r>
            <a:r>
              <a:rPr lang="en-US" b="1" dirty="0" smtClean="0">
                <a:latin typeface="Times New Roman" panose="02020603050405020304" pitchFamily="18" charset="0"/>
                <a:cs typeface="Times New Roman" panose="02020603050405020304" pitchFamily="18" charset="0"/>
              </a:rPr>
              <a:t>larg</a:t>
            </a:r>
            <a:r>
              <a:rPr lang="en-US" b="1" dirty="0" smtClean="0">
                <a:solidFill>
                  <a:schemeClr val="tx1"/>
                </a:solidFill>
                <a:latin typeface="Times New Roman" panose="02020603050405020304" pitchFamily="18" charset="0"/>
                <a:cs typeface="Times New Roman" panose="02020603050405020304" pitchFamily="18" charset="0"/>
              </a:rPr>
              <a:t>er than </a:t>
            </a:r>
            <a:r>
              <a:rPr lang="en-US" b="1" dirty="0" smtClean="0">
                <a:latin typeface="Times New Roman" panose="02020603050405020304" pitchFamily="18" charset="0"/>
                <a:cs typeface="Times New Roman" panose="02020603050405020304" pitchFamily="18" charset="0"/>
              </a:rPr>
              <a:t>GOES-16</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3865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DC092295-9F10-274D-85F9-82D50BB4C23D}"/>
              </a:ext>
            </a:extLst>
          </p:cNvPr>
          <p:cNvSpPr>
            <a:spLocks noGrp="1"/>
          </p:cNvSpPr>
          <p:nvPr>
            <p:ph type="sldNum" sz="quarter" idx="12"/>
          </p:nvPr>
        </p:nvSpPr>
        <p:spPr/>
        <p:txBody>
          <a:bodyPr/>
          <a:lstStyle/>
          <a:p>
            <a:fld id="{615ADB79-25D6-47C0-AB51-22A13A0BBB50}" type="slidenum">
              <a:rPr lang="en-US" altLang="en-US" smtClean="0">
                <a:solidFill>
                  <a:prstClr val="white"/>
                </a:solidFill>
              </a:rPr>
              <a:pPr/>
              <a:t>71</a:t>
            </a:fld>
            <a:endParaRPr lang="en-US" altLang="en-US" dirty="0">
              <a:solidFill>
                <a:prstClr val="white"/>
              </a:solidFill>
            </a:endParaRPr>
          </a:p>
        </p:txBody>
      </p:sp>
      <p:sp>
        <p:nvSpPr>
          <p:cNvPr id="7" name="Rectangle 6"/>
          <p:cNvSpPr/>
          <p:nvPr/>
        </p:nvSpPr>
        <p:spPr>
          <a:xfrm>
            <a:off x="6283569" y="1604865"/>
            <a:ext cx="2823107" cy="4832092"/>
          </a:xfrm>
          <a:prstGeom prst="rect">
            <a:avLst/>
          </a:prstGeom>
        </p:spPr>
        <p:txBody>
          <a:bodyPr wrap="square">
            <a:spAutoFit/>
          </a:bodyPr>
          <a:lstStyle/>
          <a:p>
            <a:pPr marL="182880" indent="-182880">
              <a:lnSpc>
                <a:spcPct val="110000"/>
              </a:lnSpc>
              <a:buFont typeface="Wingdings" panose="05000000000000000000" pitchFamily="2" charset="2"/>
              <a:buChar char="§"/>
            </a:pPr>
            <a:r>
              <a:rPr lang="en-US" sz="2000" b="1" dirty="0" smtClean="0">
                <a:solidFill>
                  <a:schemeClr val="bg1"/>
                </a:solidFill>
                <a:latin typeface="Times New Roman" panose="02020603050405020304" pitchFamily="18" charset="0"/>
                <a:cs typeface="Times New Roman" panose="02020603050405020304" pitchFamily="18" charset="0"/>
              </a:rPr>
              <a:t>Plot MPS-HI E11 fluxes without the background removal along with SGPS-X P11 fluxes</a:t>
            </a:r>
          </a:p>
          <a:p>
            <a:pPr marL="182880" indent="-182880">
              <a:lnSpc>
                <a:spcPct val="110000"/>
              </a:lnSpc>
              <a:buFont typeface="Wingdings" panose="05000000000000000000" pitchFamily="2" charset="2"/>
              <a:buChar char="§"/>
            </a:pPr>
            <a:r>
              <a:rPr lang="en-US" sz="2000" b="1" dirty="0" smtClean="0">
                <a:solidFill>
                  <a:srgbClr val="FFFF00"/>
                </a:solidFill>
                <a:latin typeface="Times New Roman" panose="02020603050405020304" pitchFamily="18" charset="0"/>
                <a:cs typeface="Times New Roman" panose="02020603050405020304" pitchFamily="18" charset="0"/>
              </a:rPr>
              <a:t>Overplot the backgrounds estimates and P11 averages</a:t>
            </a:r>
          </a:p>
          <a:p>
            <a:pPr marL="182880" indent="-182880">
              <a:lnSpc>
                <a:spcPct val="110000"/>
              </a:lnSpc>
              <a:buFont typeface="Wingdings" panose="05000000000000000000" pitchFamily="2" charset="2"/>
              <a:buChar char="§"/>
            </a:pPr>
            <a:r>
              <a:rPr lang="en-US" sz="2000" b="1" dirty="0" smtClean="0">
                <a:solidFill>
                  <a:schemeClr val="bg1"/>
                </a:solidFill>
                <a:latin typeface="Times New Roman" panose="02020603050405020304" pitchFamily="18" charset="0"/>
                <a:cs typeface="Times New Roman" panose="02020603050405020304" pitchFamily="18" charset="0"/>
              </a:rPr>
              <a:t>Plot the estimated gammas</a:t>
            </a:r>
          </a:p>
          <a:p>
            <a:pPr marL="182880" indent="-182880">
              <a:lnSpc>
                <a:spcPct val="110000"/>
              </a:lnSpc>
              <a:buFont typeface="Wingdings" panose="05000000000000000000" pitchFamily="2" charset="2"/>
              <a:buChar char="§"/>
            </a:pPr>
            <a:r>
              <a:rPr lang="en-US" sz="2000" b="1" dirty="0" smtClean="0">
                <a:solidFill>
                  <a:srgbClr val="FFC000"/>
                </a:solidFill>
                <a:latin typeface="Times New Roman" panose="02020603050405020304" pitchFamily="18" charset="0"/>
                <a:cs typeface="Times New Roman" panose="02020603050405020304" pitchFamily="18" charset="0"/>
              </a:rPr>
              <a:t>Gammas stay more or less the same despite P11 flux decline</a:t>
            </a:r>
            <a:endParaRPr lang="en-US" sz="2000" b="1" dirty="0">
              <a:solidFill>
                <a:srgbClr val="FFC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688824" y="260496"/>
            <a:ext cx="5766353" cy="954107"/>
          </a:xfrm>
          <a:prstGeom prst="rect">
            <a:avLst/>
          </a:prstGeom>
          <a:noFill/>
        </p:spPr>
        <p:txBody>
          <a:bodyPr wrap="square" rtlCol="0">
            <a:spAutoFit/>
          </a:bodyPr>
          <a:lstStyle/>
          <a:p>
            <a:pPr algn="ctr"/>
            <a:r>
              <a:rPr lang="en-US" sz="2800" b="1" dirty="0" smtClean="0">
                <a:solidFill>
                  <a:srgbClr val="FFFF00"/>
                </a:solidFill>
                <a:latin typeface="Times New Roman" panose="02020603050405020304" pitchFamily="18" charset="0"/>
                <a:cs typeface="Times New Roman" panose="02020603050405020304" pitchFamily="18" charset="0"/>
              </a:rPr>
              <a:t>PLPT-SEI-006: Backgrounds Trending: Long Term Investigation</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97165" y="1367644"/>
            <a:ext cx="5193756" cy="363176"/>
          </a:xfrm>
          <a:prstGeom prst="rect">
            <a:avLst/>
          </a:prstGeom>
          <a:noFill/>
        </p:spPr>
        <p:txBody>
          <a:bodyPr wrap="square" rtlCol="0">
            <a:spAutoFit/>
          </a:bodyPr>
          <a:lstStyle/>
          <a:p>
            <a:pPr algn="ctr">
              <a:lnSpc>
                <a:spcPct val="110000"/>
              </a:lnSpc>
            </a:pPr>
            <a:r>
              <a:rPr lang="en-US" sz="1600" b="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GOES-16, Equatorial Telescope 4, 01/2017-09/2024 </a:t>
            </a:r>
            <a:endParaRPr lang="en-US" sz="1600" b="1"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32" y="1730821"/>
            <a:ext cx="5431423" cy="4443891"/>
          </a:xfrm>
          <a:prstGeom prst="rect">
            <a:avLst/>
          </a:prstGeom>
        </p:spPr>
      </p:pic>
      <p:sp>
        <p:nvSpPr>
          <p:cNvPr id="9" name="Footer Placeholder 5"/>
          <p:cNvSpPr txBox="1">
            <a:spLocks/>
          </p:cNvSpPr>
          <p:nvPr/>
        </p:nvSpPr>
        <p:spPr>
          <a:xfrm>
            <a:off x="1287379" y="62484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3616619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DC092295-9F10-274D-85F9-82D50BB4C23D}"/>
              </a:ext>
            </a:extLst>
          </p:cNvPr>
          <p:cNvSpPr>
            <a:spLocks noGrp="1"/>
          </p:cNvSpPr>
          <p:nvPr>
            <p:ph type="sldNum" sz="quarter" idx="12"/>
          </p:nvPr>
        </p:nvSpPr>
        <p:spPr/>
        <p:txBody>
          <a:bodyPr/>
          <a:lstStyle/>
          <a:p>
            <a:fld id="{615ADB79-25D6-47C0-AB51-22A13A0BBB50}" type="slidenum">
              <a:rPr lang="en-US" altLang="en-US" smtClean="0">
                <a:solidFill>
                  <a:prstClr val="white"/>
                </a:solidFill>
              </a:rPr>
              <a:pPr/>
              <a:t>72</a:t>
            </a:fld>
            <a:endParaRPr lang="en-US" altLang="en-US" dirty="0">
              <a:solidFill>
                <a:prstClr val="white"/>
              </a:solidFill>
            </a:endParaRPr>
          </a:p>
        </p:txBody>
      </p:sp>
      <p:sp>
        <p:nvSpPr>
          <p:cNvPr id="7" name="Rectangle 6"/>
          <p:cNvSpPr/>
          <p:nvPr/>
        </p:nvSpPr>
        <p:spPr>
          <a:xfrm>
            <a:off x="6283569" y="1604865"/>
            <a:ext cx="2823107" cy="4832092"/>
          </a:xfrm>
          <a:prstGeom prst="rect">
            <a:avLst/>
          </a:prstGeom>
        </p:spPr>
        <p:txBody>
          <a:bodyPr wrap="square">
            <a:spAutoFit/>
          </a:bodyPr>
          <a:lstStyle/>
          <a:p>
            <a:pPr marL="182880" indent="-182880">
              <a:lnSpc>
                <a:spcPct val="110000"/>
              </a:lnSpc>
              <a:buFont typeface="Wingdings" panose="05000000000000000000" pitchFamily="2" charset="2"/>
              <a:buChar char="§"/>
            </a:pPr>
            <a:r>
              <a:rPr lang="en-US" sz="2000" b="1" dirty="0" smtClean="0">
                <a:solidFill>
                  <a:schemeClr val="bg1"/>
                </a:solidFill>
                <a:latin typeface="Times New Roman" panose="02020603050405020304" pitchFamily="18" charset="0"/>
                <a:cs typeface="Times New Roman" panose="02020603050405020304" pitchFamily="18" charset="0"/>
              </a:rPr>
              <a:t>Plot MPS-HI E10 fluxes without the background removal along with SGPS-X P11 fluxes</a:t>
            </a:r>
          </a:p>
          <a:p>
            <a:pPr marL="182880" indent="-182880">
              <a:lnSpc>
                <a:spcPct val="110000"/>
              </a:lnSpc>
              <a:buFont typeface="Wingdings" panose="05000000000000000000" pitchFamily="2" charset="2"/>
              <a:buChar char="§"/>
            </a:pPr>
            <a:r>
              <a:rPr lang="en-US" sz="2000" b="1" dirty="0" smtClean="0">
                <a:solidFill>
                  <a:srgbClr val="FFFF00"/>
                </a:solidFill>
                <a:latin typeface="Times New Roman" panose="02020603050405020304" pitchFamily="18" charset="0"/>
                <a:cs typeface="Times New Roman" panose="02020603050405020304" pitchFamily="18" charset="0"/>
              </a:rPr>
              <a:t>Overplot the backgrounds estimates and P11 averages</a:t>
            </a:r>
          </a:p>
          <a:p>
            <a:pPr marL="182880" indent="-182880">
              <a:lnSpc>
                <a:spcPct val="110000"/>
              </a:lnSpc>
              <a:buFont typeface="Wingdings" panose="05000000000000000000" pitchFamily="2" charset="2"/>
              <a:buChar char="§"/>
            </a:pPr>
            <a:r>
              <a:rPr lang="en-US" sz="2000" b="1" dirty="0" smtClean="0">
                <a:solidFill>
                  <a:schemeClr val="bg1"/>
                </a:solidFill>
                <a:latin typeface="Times New Roman" panose="02020603050405020304" pitchFamily="18" charset="0"/>
                <a:cs typeface="Times New Roman" panose="02020603050405020304" pitchFamily="18" charset="0"/>
              </a:rPr>
              <a:t>Plot the estimated gammas</a:t>
            </a:r>
          </a:p>
          <a:p>
            <a:pPr marL="182880" indent="-182880">
              <a:lnSpc>
                <a:spcPct val="110000"/>
              </a:lnSpc>
              <a:buFont typeface="Wingdings" panose="05000000000000000000" pitchFamily="2" charset="2"/>
              <a:buChar char="§"/>
            </a:pPr>
            <a:r>
              <a:rPr lang="en-US" sz="2000" b="1" dirty="0" smtClean="0">
                <a:solidFill>
                  <a:srgbClr val="FFC000"/>
                </a:solidFill>
                <a:latin typeface="Times New Roman" panose="02020603050405020304" pitchFamily="18" charset="0"/>
                <a:cs typeface="Times New Roman" panose="02020603050405020304" pitchFamily="18" charset="0"/>
              </a:rPr>
              <a:t>Gammas stay more or less the same despite P11 flux decline</a:t>
            </a:r>
            <a:endParaRPr lang="en-US" sz="2000" b="1" dirty="0">
              <a:solidFill>
                <a:srgbClr val="FFC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688824" y="260496"/>
            <a:ext cx="5766353" cy="954107"/>
          </a:xfrm>
          <a:prstGeom prst="rect">
            <a:avLst/>
          </a:prstGeom>
          <a:noFill/>
        </p:spPr>
        <p:txBody>
          <a:bodyPr wrap="square" rtlCol="0">
            <a:spAutoFit/>
          </a:bodyPr>
          <a:lstStyle/>
          <a:p>
            <a:pPr algn="ctr"/>
            <a:r>
              <a:rPr lang="en-US" sz="2800" b="1" dirty="0" smtClean="0">
                <a:solidFill>
                  <a:srgbClr val="FFFF00"/>
                </a:solidFill>
                <a:latin typeface="Times New Roman" panose="02020603050405020304" pitchFamily="18" charset="0"/>
                <a:cs typeface="Times New Roman" panose="02020603050405020304" pitchFamily="18" charset="0"/>
              </a:rPr>
              <a:t>PLPT-SEI-006: Backgrounds Trending: Long Term Investigation</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906079" y="1367644"/>
            <a:ext cx="5193756" cy="363176"/>
          </a:xfrm>
          <a:prstGeom prst="rect">
            <a:avLst/>
          </a:prstGeom>
          <a:noFill/>
        </p:spPr>
        <p:txBody>
          <a:bodyPr wrap="square" rtlCol="0">
            <a:spAutoFit/>
          </a:bodyPr>
          <a:lstStyle/>
          <a:p>
            <a:pPr algn="ctr">
              <a:lnSpc>
                <a:spcPct val="110000"/>
              </a:lnSpc>
            </a:pPr>
            <a:r>
              <a:rPr lang="en-US" sz="1600" b="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GOES-16, Equatorial Telescope 4, 01/2017-09/2024 </a:t>
            </a:r>
            <a:endParaRPr lang="en-US" sz="1600" b="1"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526" y="1730820"/>
            <a:ext cx="5406862" cy="4423796"/>
          </a:xfrm>
          <a:prstGeom prst="rect">
            <a:avLst/>
          </a:prstGeom>
        </p:spPr>
      </p:pic>
      <p:sp>
        <p:nvSpPr>
          <p:cNvPr id="9" name="Footer Placeholder 5"/>
          <p:cNvSpPr txBox="1">
            <a:spLocks/>
          </p:cNvSpPr>
          <p:nvPr/>
        </p:nvSpPr>
        <p:spPr>
          <a:xfrm>
            <a:off x="1287379" y="62484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22740229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DC092295-9F10-274D-85F9-82D50BB4C23D}"/>
              </a:ext>
            </a:extLst>
          </p:cNvPr>
          <p:cNvSpPr>
            <a:spLocks noGrp="1"/>
          </p:cNvSpPr>
          <p:nvPr>
            <p:ph type="sldNum" sz="quarter" idx="12"/>
          </p:nvPr>
        </p:nvSpPr>
        <p:spPr/>
        <p:txBody>
          <a:bodyPr/>
          <a:lstStyle/>
          <a:p>
            <a:fld id="{615ADB79-25D6-47C0-AB51-22A13A0BBB50}" type="slidenum">
              <a:rPr lang="en-US" altLang="en-US" smtClean="0">
                <a:solidFill>
                  <a:prstClr val="white"/>
                </a:solidFill>
              </a:rPr>
              <a:pPr/>
              <a:t>73</a:t>
            </a:fld>
            <a:endParaRPr lang="en-US" altLang="en-US" dirty="0">
              <a:solidFill>
                <a:prstClr val="white"/>
              </a:solidFill>
            </a:endParaRPr>
          </a:p>
        </p:txBody>
      </p:sp>
      <p:sp>
        <p:nvSpPr>
          <p:cNvPr id="7" name="Rectangle 6"/>
          <p:cNvSpPr/>
          <p:nvPr/>
        </p:nvSpPr>
        <p:spPr>
          <a:xfrm>
            <a:off x="128379" y="5424433"/>
            <a:ext cx="8978298" cy="374974"/>
          </a:xfrm>
          <a:prstGeom prst="rect">
            <a:avLst/>
          </a:prstGeom>
        </p:spPr>
        <p:txBody>
          <a:bodyPr wrap="square">
            <a:spAutoFit/>
          </a:bodyPr>
          <a:lstStyle/>
          <a:p>
            <a:pPr marL="182880" indent="-182880">
              <a:lnSpc>
                <a:spcPct val="110000"/>
              </a:lnSpc>
              <a:buFont typeface="Wingdings" panose="05000000000000000000" pitchFamily="2" charset="2"/>
              <a:buChar char="§"/>
            </a:pPr>
            <a:r>
              <a:rPr lang="en-US" b="1" dirty="0" smtClean="0">
                <a:solidFill>
                  <a:srgbClr val="FFC000"/>
                </a:solidFill>
                <a:latin typeface="Times New Roman" panose="02020603050405020304" pitchFamily="18" charset="0"/>
                <a:cs typeface="Times New Roman" panose="02020603050405020304" pitchFamily="18" charset="0"/>
              </a:rPr>
              <a:t>Gammas stay steady but variable at 35N Tel. 1, decline slightly at 70N Tel. 3</a:t>
            </a:r>
            <a:endParaRPr lang="en-US" b="1" dirty="0">
              <a:solidFill>
                <a:srgbClr val="FFC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688824" y="250448"/>
            <a:ext cx="5766353" cy="954107"/>
          </a:xfrm>
          <a:prstGeom prst="rect">
            <a:avLst/>
          </a:prstGeom>
          <a:noFill/>
        </p:spPr>
        <p:txBody>
          <a:bodyPr wrap="square" rtlCol="0">
            <a:spAutoFit/>
          </a:bodyPr>
          <a:lstStyle/>
          <a:p>
            <a:pPr algn="ctr"/>
            <a:r>
              <a:rPr lang="en-US" sz="2800" b="1" dirty="0" smtClean="0">
                <a:solidFill>
                  <a:srgbClr val="FFFF00"/>
                </a:solidFill>
                <a:latin typeface="Times New Roman" panose="02020603050405020304" pitchFamily="18" charset="0"/>
                <a:cs typeface="Times New Roman" panose="02020603050405020304" pitchFamily="18" charset="0"/>
              </a:rPr>
              <a:t>Backgrounds Trending:</a:t>
            </a:r>
          </a:p>
          <a:p>
            <a:pPr algn="ctr"/>
            <a:r>
              <a:rPr lang="en-US" sz="2800" b="1" dirty="0" smtClean="0">
                <a:solidFill>
                  <a:srgbClr val="FFFF00"/>
                </a:solidFill>
                <a:latin typeface="Times New Roman" panose="02020603050405020304" pitchFamily="18" charset="0"/>
                <a:cs typeface="Times New Roman" panose="02020603050405020304" pitchFamily="18" charset="0"/>
              </a:rPr>
              <a:t>Long Term Investigation</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6630" y="1422908"/>
            <a:ext cx="4498654" cy="363176"/>
          </a:xfrm>
          <a:prstGeom prst="rect">
            <a:avLst/>
          </a:prstGeom>
          <a:noFill/>
        </p:spPr>
        <p:txBody>
          <a:bodyPr wrap="square" rtlCol="0">
            <a:spAutoFit/>
          </a:bodyPr>
          <a:lstStyle/>
          <a:p>
            <a:pPr algn="ctr">
              <a:lnSpc>
                <a:spcPct val="110000"/>
              </a:lnSpc>
            </a:pPr>
            <a:r>
              <a:rPr lang="en-US" sz="1600" b="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GOES-16, 35</a:t>
            </a:r>
            <a:r>
              <a:rPr lang="en-US" sz="1600" b="1" baseline="30000"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o</a:t>
            </a:r>
            <a:r>
              <a:rPr lang="en-US" sz="1600" b="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 North Tel. 1, 01/2017-09/2024 </a:t>
            </a:r>
            <a:endParaRPr lang="en-US" sz="1600" b="1"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15" y="1786084"/>
            <a:ext cx="4373283" cy="3578140"/>
          </a:xfrm>
          <a:prstGeom prst="rect">
            <a:avLst/>
          </a:prstGeom>
        </p:spPr>
      </p:pic>
      <p:sp>
        <p:nvSpPr>
          <p:cNvPr id="9" name="TextBox 8"/>
          <p:cNvSpPr txBox="1"/>
          <p:nvPr/>
        </p:nvSpPr>
        <p:spPr>
          <a:xfrm>
            <a:off x="4626879" y="1422908"/>
            <a:ext cx="4498654" cy="363176"/>
          </a:xfrm>
          <a:prstGeom prst="rect">
            <a:avLst/>
          </a:prstGeom>
          <a:noFill/>
        </p:spPr>
        <p:txBody>
          <a:bodyPr wrap="square" rtlCol="0">
            <a:spAutoFit/>
          </a:bodyPr>
          <a:lstStyle/>
          <a:p>
            <a:pPr algn="ctr">
              <a:lnSpc>
                <a:spcPct val="110000"/>
              </a:lnSpc>
            </a:pPr>
            <a:r>
              <a:rPr lang="en-US" sz="1600" b="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GOES-16, 70</a:t>
            </a:r>
            <a:r>
              <a:rPr lang="en-US" sz="1600" b="1" baseline="30000"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o</a:t>
            </a:r>
            <a:r>
              <a:rPr lang="en-US" sz="1600" b="1"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a:t> North Tel. 3, 01/2017-09/2024 </a:t>
            </a:r>
            <a:endParaRPr lang="en-US" sz="1600" b="1"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564" y="1786084"/>
            <a:ext cx="4373282" cy="3578140"/>
          </a:xfrm>
          <a:prstGeom prst="rect">
            <a:avLst/>
          </a:prstGeom>
        </p:spPr>
      </p:pic>
      <p:sp>
        <p:nvSpPr>
          <p:cNvPr id="11" name="Footer Placeholder 5"/>
          <p:cNvSpPr txBox="1">
            <a:spLocks/>
          </p:cNvSpPr>
          <p:nvPr/>
        </p:nvSpPr>
        <p:spPr>
          <a:xfrm>
            <a:off x="1287379" y="6248400"/>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41299434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74</a:t>
            </a:fld>
            <a:endParaRPr lang="en-US" altLang="en-US" dirty="0"/>
          </a:p>
        </p:txBody>
      </p:sp>
      <p:sp>
        <p:nvSpPr>
          <p:cNvPr id="13" name="TextBox 12"/>
          <p:cNvSpPr txBox="1"/>
          <p:nvPr/>
        </p:nvSpPr>
        <p:spPr>
          <a:xfrm>
            <a:off x="1206370" y="1229081"/>
            <a:ext cx="4752046" cy="307777"/>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GOES-19 vs GOES-16 Electrons</a:t>
            </a:r>
            <a:r>
              <a:rPr lang="en-US" sz="1400" b="1" dirty="0">
                <a:solidFill>
                  <a:prstClr val="white"/>
                </a:solidFill>
              </a:rPr>
              <a:t> , 08/23/2024-11/09/2024</a:t>
            </a:r>
            <a:endParaRPr lang="en-US" sz="1400" b="1" dirty="0">
              <a:solidFill>
                <a:schemeClr val="bg1"/>
              </a:solidFill>
            </a:endParaRP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1600200"/>
            <a:ext cx="7084399" cy="4250639"/>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2" name="TextBox 1"/>
          <p:cNvSpPr txBox="1"/>
          <p:nvPr/>
        </p:nvSpPr>
        <p:spPr>
          <a:xfrm>
            <a:off x="7293241" y="4114800"/>
            <a:ext cx="1774559" cy="954107"/>
          </a:xfrm>
          <a:prstGeom prst="rect">
            <a:avLst/>
          </a:prstGeom>
          <a:solidFill>
            <a:schemeClr val="bg1"/>
          </a:solidFill>
          <a:ln w="38100">
            <a:noFill/>
          </a:ln>
        </p:spPr>
        <p:txBody>
          <a:bodyPr wrap="square" rtlCol="0">
            <a:spAutoFit/>
          </a:bodyPr>
          <a:lstStyle/>
          <a:p>
            <a:r>
              <a:rPr lang="en-US" sz="1400" b="1" dirty="0" smtClean="0">
                <a:solidFill>
                  <a:srgbClr val="0000FF"/>
                </a:solidFill>
                <a:latin typeface="Times New Roman" panose="02020603050405020304" pitchFamily="18" charset="0"/>
                <a:cs typeface="Times New Roman" panose="02020603050405020304" pitchFamily="18" charset="0"/>
              </a:rPr>
              <a:t>Missing or significantly lower fluxes are at </a:t>
            </a:r>
            <a:r>
              <a:rPr lang="en-US" sz="1400" b="1" dirty="0">
                <a:solidFill>
                  <a:srgbClr val="0000FF"/>
                </a:solidFill>
                <a:latin typeface="Times New Roman" panose="02020603050405020304" pitchFamily="18" charset="0"/>
                <a:cs typeface="Times New Roman" panose="02020603050405020304" pitchFamily="18" charset="0"/>
              </a:rPr>
              <a:t>residual background levels</a:t>
            </a:r>
          </a:p>
        </p:txBody>
      </p:sp>
      <p:sp>
        <p:nvSpPr>
          <p:cNvPr id="3" name="Oval 2"/>
          <p:cNvSpPr/>
          <p:nvPr/>
        </p:nvSpPr>
        <p:spPr>
          <a:xfrm>
            <a:off x="5638800" y="4456093"/>
            <a:ext cx="1295400" cy="57310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cxnSp>
        <p:nvCxnSpPr>
          <p:cNvPr id="6" name="Straight Arrow Connector 5"/>
          <p:cNvCxnSpPr/>
          <p:nvPr/>
        </p:nvCxnSpPr>
        <p:spPr>
          <a:xfrm flipH="1">
            <a:off x="6744493" y="4191000"/>
            <a:ext cx="548750" cy="312530"/>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4302937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75</a:t>
            </a:fld>
            <a:endParaRPr lang="en-US" altLang="en-US" dirty="0"/>
          </a:p>
        </p:txBody>
      </p:sp>
      <p:sp>
        <p:nvSpPr>
          <p:cNvPr id="13" name="TextBox 12"/>
          <p:cNvSpPr txBox="1"/>
          <p:nvPr/>
        </p:nvSpPr>
        <p:spPr>
          <a:xfrm>
            <a:off x="1206370" y="1229081"/>
            <a:ext cx="4752046" cy="307777"/>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GOES-19 vs GOES-16 Electrons</a:t>
            </a:r>
            <a:r>
              <a:rPr lang="en-US" sz="1400" b="1" dirty="0">
                <a:solidFill>
                  <a:prstClr val="white"/>
                </a:solidFill>
              </a:rPr>
              <a:t> , 08/23/2024-11/09/2024</a:t>
            </a:r>
            <a:endParaRPr lang="en-US" sz="1400" b="1" dirty="0">
              <a:solidFill>
                <a:schemeClr val="bg1"/>
              </a:solidFill>
            </a:endParaRP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1600200"/>
            <a:ext cx="7084398" cy="4250639"/>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2" name="TextBox 1"/>
          <p:cNvSpPr txBox="1"/>
          <p:nvPr/>
        </p:nvSpPr>
        <p:spPr>
          <a:xfrm>
            <a:off x="7293241" y="4114800"/>
            <a:ext cx="1774559" cy="954107"/>
          </a:xfrm>
          <a:prstGeom prst="rect">
            <a:avLst/>
          </a:prstGeom>
          <a:solidFill>
            <a:schemeClr val="bg1"/>
          </a:solidFill>
          <a:ln w="38100">
            <a:noFill/>
          </a:ln>
        </p:spPr>
        <p:txBody>
          <a:bodyPr wrap="square" rtlCol="0">
            <a:spAutoFit/>
          </a:bodyPr>
          <a:lstStyle/>
          <a:p>
            <a:r>
              <a:rPr lang="en-US" sz="1400" b="1" dirty="0" smtClean="0">
                <a:solidFill>
                  <a:srgbClr val="0000FF"/>
                </a:solidFill>
                <a:latin typeface="Times New Roman" panose="02020603050405020304" pitchFamily="18" charset="0"/>
                <a:cs typeface="Times New Roman" panose="02020603050405020304" pitchFamily="18" charset="0"/>
              </a:rPr>
              <a:t>Missing or significantly lower fluxes are at </a:t>
            </a:r>
            <a:r>
              <a:rPr lang="en-US" sz="1400" b="1" dirty="0">
                <a:solidFill>
                  <a:srgbClr val="0000FF"/>
                </a:solidFill>
                <a:latin typeface="Times New Roman" panose="02020603050405020304" pitchFamily="18" charset="0"/>
                <a:cs typeface="Times New Roman" panose="02020603050405020304" pitchFamily="18" charset="0"/>
              </a:rPr>
              <a:t>residual background levels</a:t>
            </a:r>
          </a:p>
        </p:txBody>
      </p:sp>
      <p:sp>
        <p:nvSpPr>
          <p:cNvPr id="3" name="Oval 2"/>
          <p:cNvSpPr/>
          <p:nvPr/>
        </p:nvSpPr>
        <p:spPr>
          <a:xfrm>
            <a:off x="5638800" y="4456093"/>
            <a:ext cx="1295400" cy="57310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cxnSp>
        <p:nvCxnSpPr>
          <p:cNvPr id="6" name="Straight Arrow Connector 5"/>
          <p:cNvCxnSpPr/>
          <p:nvPr/>
        </p:nvCxnSpPr>
        <p:spPr>
          <a:xfrm flipH="1">
            <a:off x="6744493" y="4191000"/>
            <a:ext cx="548750" cy="312530"/>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4771096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76</a:t>
            </a:fld>
            <a:endParaRPr lang="en-US" altLang="en-US" dirty="0"/>
          </a:p>
        </p:txBody>
      </p:sp>
      <p:sp>
        <p:nvSpPr>
          <p:cNvPr id="13" name="TextBox 12"/>
          <p:cNvSpPr txBox="1"/>
          <p:nvPr/>
        </p:nvSpPr>
        <p:spPr>
          <a:xfrm>
            <a:off x="1206370" y="1229081"/>
            <a:ext cx="4752046" cy="307777"/>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GOES-19 vs GOES-16 Electrons</a:t>
            </a:r>
            <a:r>
              <a:rPr lang="en-US" sz="1400" b="1" dirty="0">
                <a:solidFill>
                  <a:prstClr val="white"/>
                </a:solidFill>
              </a:rPr>
              <a:t> , 08/23/2024-11/09/2024</a:t>
            </a:r>
            <a:endParaRPr lang="en-US" sz="1400" b="1" dirty="0">
              <a:solidFill>
                <a:schemeClr val="bg1"/>
              </a:solidFill>
            </a:endParaRP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1600200"/>
            <a:ext cx="7084398" cy="4250639"/>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2" name="TextBox 1"/>
          <p:cNvSpPr txBox="1"/>
          <p:nvPr/>
        </p:nvSpPr>
        <p:spPr>
          <a:xfrm>
            <a:off x="7293241" y="4114800"/>
            <a:ext cx="1774559" cy="954107"/>
          </a:xfrm>
          <a:prstGeom prst="rect">
            <a:avLst/>
          </a:prstGeom>
          <a:solidFill>
            <a:schemeClr val="bg1"/>
          </a:solidFill>
          <a:ln w="38100">
            <a:noFill/>
          </a:ln>
        </p:spPr>
        <p:txBody>
          <a:bodyPr wrap="square" rtlCol="0">
            <a:spAutoFit/>
          </a:bodyPr>
          <a:lstStyle/>
          <a:p>
            <a:r>
              <a:rPr lang="en-US" sz="1400" b="1" dirty="0" smtClean="0">
                <a:solidFill>
                  <a:srgbClr val="0000FF"/>
                </a:solidFill>
                <a:latin typeface="Times New Roman" panose="02020603050405020304" pitchFamily="18" charset="0"/>
                <a:cs typeface="Times New Roman" panose="02020603050405020304" pitchFamily="18" charset="0"/>
              </a:rPr>
              <a:t>Missing or significantly lower fluxes are at </a:t>
            </a:r>
            <a:r>
              <a:rPr lang="en-US" sz="1400" b="1" dirty="0">
                <a:solidFill>
                  <a:srgbClr val="0000FF"/>
                </a:solidFill>
                <a:latin typeface="Times New Roman" panose="02020603050405020304" pitchFamily="18" charset="0"/>
                <a:cs typeface="Times New Roman" panose="02020603050405020304" pitchFamily="18" charset="0"/>
              </a:rPr>
              <a:t>residual background levels</a:t>
            </a:r>
          </a:p>
        </p:txBody>
      </p:sp>
      <p:sp>
        <p:nvSpPr>
          <p:cNvPr id="3" name="Oval 2"/>
          <p:cNvSpPr/>
          <p:nvPr/>
        </p:nvSpPr>
        <p:spPr>
          <a:xfrm>
            <a:off x="5638800" y="4456093"/>
            <a:ext cx="1295400" cy="57310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cxnSp>
        <p:nvCxnSpPr>
          <p:cNvPr id="6" name="Straight Arrow Connector 5"/>
          <p:cNvCxnSpPr/>
          <p:nvPr/>
        </p:nvCxnSpPr>
        <p:spPr>
          <a:xfrm flipH="1">
            <a:off x="6744493" y="4191000"/>
            <a:ext cx="548750" cy="312530"/>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32454777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77</a:t>
            </a:fld>
            <a:endParaRPr lang="en-US" altLang="en-US" dirty="0"/>
          </a:p>
        </p:txBody>
      </p:sp>
      <p:sp>
        <p:nvSpPr>
          <p:cNvPr id="13" name="TextBox 12"/>
          <p:cNvSpPr txBox="1"/>
          <p:nvPr/>
        </p:nvSpPr>
        <p:spPr>
          <a:xfrm>
            <a:off x="1206370" y="1229081"/>
            <a:ext cx="4752046" cy="307777"/>
          </a:xfrm>
          <a:prstGeom prst="rect">
            <a:avLst/>
          </a:prstGeom>
          <a:solidFill>
            <a:srgbClr val="00B050"/>
          </a:solidFill>
          <a:ln>
            <a:solidFill>
              <a:srgbClr val="92D050"/>
            </a:solidFill>
          </a:ln>
        </p:spPr>
        <p:txBody>
          <a:bodyPr wrap="square" rtlCol="0">
            <a:spAutoFit/>
          </a:bodyPr>
          <a:lstStyle/>
          <a:p>
            <a:pPr algn="ctr"/>
            <a:r>
              <a:rPr lang="en-US" sz="1400" b="1" dirty="0" smtClean="0">
                <a:solidFill>
                  <a:schemeClr val="bg1"/>
                </a:solidFill>
              </a:rPr>
              <a:t>GOES-19 vs GOES-16 Electrons</a:t>
            </a:r>
            <a:r>
              <a:rPr lang="en-US" sz="1400" b="1" dirty="0">
                <a:solidFill>
                  <a:prstClr val="white"/>
                </a:solidFill>
              </a:rPr>
              <a:t> , 08/23/2024-11/09/2024</a:t>
            </a:r>
            <a:endParaRPr lang="en-US" sz="1400" b="1" dirty="0">
              <a:solidFill>
                <a:schemeClr val="bg1"/>
              </a:solidFill>
            </a:endParaRP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1600200"/>
            <a:ext cx="7084398" cy="4250639"/>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2" name="TextBox 1"/>
          <p:cNvSpPr txBox="1"/>
          <p:nvPr/>
        </p:nvSpPr>
        <p:spPr>
          <a:xfrm>
            <a:off x="7293241" y="4114800"/>
            <a:ext cx="1774559" cy="954107"/>
          </a:xfrm>
          <a:prstGeom prst="rect">
            <a:avLst/>
          </a:prstGeom>
          <a:solidFill>
            <a:schemeClr val="bg1"/>
          </a:solidFill>
          <a:ln w="38100">
            <a:noFill/>
          </a:ln>
        </p:spPr>
        <p:txBody>
          <a:bodyPr wrap="square" rtlCol="0">
            <a:spAutoFit/>
          </a:bodyPr>
          <a:lstStyle/>
          <a:p>
            <a:r>
              <a:rPr lang="en-US" sz="1400" b="1" dirty="0" smtClean="0">
                <a:solidFill>
                  <a:srgbClr val="0000FF"/>
                </a:solidFill>
                <a:latin typeface="Times New Roman" panose="02020603050405020304" pitchFamily="18" charset="0"/>
                <a:cs typeface="Times New Roman" panose="02020603050405020304" pitchFamily="18" charset="0"/>
              </a:rPr>
              <a:t>Missing or significantly lower fluxes are at </a:t>
            </a:r>
            <a:r>
              <a:rPr lang="en-US" sz="1400" b="1" dirty="0">
                <a:solidFill>
                  <a:srgbClr val="0000FF"/>
                </a:solidFill>
                <a:latin typeface="Times New Roman" panose="02020603050405020304" pitchFamily="18" charset="0"/>
                <a:cs typeface="Times New Roman" panose="02020603050405020304" pitchFamily="18" charset="0"/>
              </a:rPr>
              <a:t>residual background levels</a:t>
            </a:r>
          </a:p>
        </p:txBody>
      </p:sp>
      <p:sp>
        <p:nvSpPr>
          <p:cNvPr id="3" name="Oval 2"/>
          <p:cNvSpPr/>
          <p:nvPr/>
        </p:nvSpPr>
        <p:spPr>
          <a:xfrm>
            <a:off x="5638800" y="4456093"/>
            <a:ext cx="1295400" cy="57310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cxnSp>
        <p:nvCxnSpPr>
          <p:cNvPr id="6" name="Straight Arrow Connector 5"/>
          <p:cNvCxnSpPr/>
          <p:nvPr/>
        </p:nvCxnSpPr>
        <p:spPr>
          <a:xfrm flipH="1">
            <a:off x="6744493" y="4191000"/>
            <a:ext cx="548750" cy="312530"/>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1233936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78</a:t>
            </a:fld>
            <a:endParaRPr lang="en-US" altLang="en-US" dirty="0"/>
          </a:p>
        </p:txBody>
      </p:sp>
      <p:sp>
        <p:nvSpPr>
          <p:cNvPr id="13" name="TextBox 12"/>
          <p:cNvSpPr txBox="1"/>
          <p:nvPr/>
        </p:nvSpPr>
        <p:spPr>
          <a:xfrm>
            <a:off x="1206370" y="1229081"/>
            <a:ext cx="4752046" cy="307777"/>
          </a:xfrm>
          <a:prstGeom prst="rect">
            <a:avLst/>
          </a:prstGeom>
          <a:solidFill>
            <a:srgbClr val="FF3399"/>
          </a:solidFill>
          <a:ln>
            <a:solidFill>
              <a:srgbClr val="92D050"/>
            </a:solidFill>
          </a:ln>
        </p:spPr>
        <p:txBody>
          <a:bodyPr wrap="square" rtlCol="0">
            <a:spAutoFit/>
          </a:bodyPr>
          <a:lstStyle/>
          <a:p>
            <a:pPr algn="ctr"/>
            <a:r>
              <a:rPr lang="en-US" sz="1400" b="1" dirty="0" smtClean="0">
                <a:solidFill>
                  <a:schemeClr val="bg1"/>
                </a:solidFill>
              </a:rPr>
              <a:t>GOES-19 vs GOES-16 Protons</a:t>
            </a:r>
            <a:r>
              <a:rPr lang="en-US" sz="1400" b="1" dirty="0" smtClean="0">
                <a:solidFill>
                  <a:prstClr val="white"/>
                </a:solidFill>
              </a:rPr>
              <a:t> </a:t>
            </a:r>
            <a:r>
              <a:rPr lang="en-US" sz="1400" b="1" dirty="0">
                <a:solidFill>
                  <a:prstClr val="white"/>
                </a:solidFill>
              </a:rPr>
              <a:t>, </a:t>
            </a:r>
            <a:r>
              <a:rPr lang="en-US" sz="1400" b="1" dirty="0" smtClean="0">
                <a:solidFill>
                  <a:prstClr val="white"/>
                </a:solidFill>
              </a:rPr>
              <a:t>08/23/2024-11/09/2024</a:t>
            </a:r>
            <a:endParaRPr lang="en-US" sz="1400" b="1" dirty="0">
              <a:solidFill>
                <a:schemeClr val="bg1"/>
              </a:solidFill>
            </a:endParaRP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1600201"/>
            <a:ext cx="7084398" cy="4250639"/>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18" name="TextBox 17">
            <a:extLst>
              <a:ext uri="{FF2B5EF4-FFF2-40B4-BE49-F238E27FC236}">
                <a16:creationId xmlns="" xmlns:a16="http://schemas.microsoft.com/office/drawing/2014/main" id="{8F7E4F53-71D7-A943-A990-6F7E7072A292}"/>
              </a:ext>
            </a:extLst>
          </p:cNvPr>
          <p:cNvSpPr txBox="1"/>
          <p:nvPr/>
        </p:nvSpPr>
        <p:spPr>
          <a:xfrm>
            <a:off x="4648200" y="1978105"/>
            <a:ext cx="2286000" cy="369332"/>
          </a:xfrm>
          <a:prstGeom prst="rect">
            <a:avLst/>
          </a:prstGeom>
          <a:solidFill>
            <a:schemeClr val="bg1"/>
          </a:solidFill>
          <a:ln w="28575">
            <a:solidFill>
              <a:srgbClr val="92D050"/>
            </a:solidFill>
          </a:ln>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Apply only to P1-P7</a:t>
            </a:r>
          </a:p>
        </p:txBody>
      </p:sp>
    </p:spTree>
    <p:extLst>
      <p:ext uri="{BB962C8B-B14F-4D97-AF65-F5344CB8AC3E}">
        <p14:creationId xmlns:p14="http://schemas.microsoft.com/office/powerpoint/2010/main" val="11271592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79</a:t>
            </a:fld>
            <a:endParaRPr lang="en-US" altLang="en-US" dirty="0"/>
          </a:p>
        </p:txBody>
      </p:sp>
      <p:sp>
        <p:nvSpPr>
          <p:cNvPr id="13" name="TextBox 12"/>
          <p:cNvSpPr txBox="1"/>
          <p:nvPr/>
        </p:nvSpPr>
        <p:spPr>
          <a:xfrm>
            <a:off x="1206370" y="1229081"/>
            <a:ext cx="4752046" cy="307777"/>
          </a:xfrm>
          <a:prstGeom prst="rect">
            <a:avLst/>
          </a:prstGeom>
          <a:solidFill>
            <a:srgbClr val="FF3399"/>
          </a:solidFill>
          <a:ln>
            <a:solidFill>
              <a:srgbClr val="92D050"/>
            </a:solidFill>
          </a:ln>
        </p:spPr>
        <p:txBody>
          <a:bodyPr wrap="square" rtlCol="0">
            <a:spAutoFit/>
          </a:bodyPr>
          <a:lstStyle/>
          <a:p>
            <a:pPr algn="ctr"/>
            <a:r>
              <a:rPr lang="en-US" sz="1400" b="1" dirty="0" smtClean="0">
                <a:solidFill>
                  <a:schemeClr val="bg1"/>
                </a:solidFill>
              </a:rPr>
              <a:t>GOES-19 vs GOES-16 Protons</a:t>
            </a:r>
            <a:r>
              <a:rPr lang="en-US" sz="1400" b="1" dirty="0" smtClean="0">
                <a:solidFill>
                  <a:prstClr val="white"/>
                </a:solidFill>
              </a:rPr>
              <a:t> </a:t>
            </a:r>
            <a:r>
              <a:rPr lang="en-US" sz="1400" b="1" dirty="0">
                <a:solidFill>
                  <a:prstClr val="white"/>
                </a:solidFill>
              </a:rPr>
              <a:t>, </a:t>
            </a:r>
            <a:r>
              <a:rPr lang="en-US" sz="1400" b="1" dirty="0" smtClean="0">
                <a:solidFill>
                  <a:prstClr val="white"/>
                </a:solidFill>
              </a:rPr>
              <a:t>08/23/2024-11/09/2024</a:t>
            </a:r>
            <a:endParaRPr lang="en-US" sz="1400" b="1" dirty="0">
              <a:solidFill>
                <a:schemeClr val="bg1"/>
              </a:solidFill>
            </a:endParaRP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1600201"/>
            <a:ext cx="7084398" cy="4250638"/>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18" name="TextBox 17">
            <a:extLst>
              <a:ext uri="{FF2B5EF4-FFF2-40B4-BE49-F238E27FC236}">
                <a16:creationId xmlns="" xmlns:a16="http://schemas.microsoft.com/office/drawing/2014/main" id="{8F7E4F53-71D7-A943-A990-6F7E7072A292}"/>
              </a:ext>
            </a:extLst>
          </p:cNvPr>
          <p:cNvSpPr txBox="1"/>
          <p:nvPr/>
        </p:nvSpPr>
        <p:spPr>
          <a:xfrm>
            <a:off x="4648200" y="1978105"/>
            <a:ext cx="2286000" cy="369332"/>
          </a:xfrm>
          <a:prstGeom prst="rect">
            <a:avLst/>
          </a:prstGeom>
          <a:solidFill>
            <a:schemeClr val="bg1"/>
          </a:solidFill>
          <a:ln w="28575">
            <a:solidFill>
              <a:srgbClr val="92D050"/>
            </a:solidFill>
          </a:ln>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Apply only to P1-P7</a:t>
            </a:r>
          </a:p>
        </p:txBody>
      </p:sp>
    </p:spTree>
    <p:extLst>
      <p:ext uri="{BB962C8B-B14F-4D97-AF65-F5344CB8AC3E}">
        <p14:creationId xmlns:p14="http://schemas.microsoft.com/office/powerpoint/2010/main" val="406754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964487" cy="1362075"/>
          </a:xfrm>
        </p:spPr>
        <p:txBody>
          <a:bodyPr lIns="91440" rIns="91440"/>
          <a:lstStyle/>
          <a:p>
            <a:r>
              <a:rPr lang="en-US" dirty="0"/>
              <a:t>Review of </a:t>
            </a:r>
            <a:r>
              <a:rPr lang="en-US" dirty="0" smtClean="0"/>
              <a:t>BETA Maturity</a:t>
            </a:r>
            <a:br>
              <a:rPr lang="en-US" dirty="0" smtClean="0"/>
            </a:br>
            <a:r>
              <a:rPr lang="en-US" sz="3200" kern="0" cap="none" dirty="0" smtClean="0">
                <a:solidFill>
                  <a:srgbClr val="FFFFFF"/>
                </a:solidFill>
                <a:cs typeface="Calibri"/>
                <a:sym typeface="Calibri"/>
              </a:rPr>
              <a:t>G19 </a:t>
            </a:r>
            <a:r>
              <a:rPr lang="en-US" sz="3200" kern="0" cap="none" dirty="0">
                <a:solidFill>
                  <a:srgbClr val="FFFFFF"/>
                </a:solidFill>
                <a:cs typeface="Calibri"/>
                <a:sym typeface="Calibri"/>
              </a:rPr>
              <a:t>SEISS Beta, </a:t>
            </a:r>
            <a:r>
              <a:rPr lang="en-US" sz="3200" kern="0" cap="none" dirty="0" smtClean="0">
                <a:solidFill>
                  <a:srgbClr val="FFFFFF"/>
                </a:solidFill>
                <a:cs typeface="Calibri"/>
                <a:sym typeface="Calibri"/>
              </a:rPr>
              <a:t>October 22, 2024</a:t>
            </a:r>
            <a:endParaRPr lang="en-US" dirty="0"/>
          </a:p>
        </p:txBody>
      </p:sp>
      <p:sp>
        <p:nvSpPr>
          <p:cNvPr id="3" name="Text Placeholder 2"/>
          <p:cNvSpPr>
            <a:spLocks noGrp="1"/>
          </p:cNvSpPr>
          <p:nvPr>
            <p:ph type="body" idx="1"/>
          </p:nvPr>
        </p:nvSpPr>
        <p:spPr/>
        <p:txBody>
          <a:bodyPr/>
          <a:lstStyle/>
          <a:p>
            <a:r>
              <a:rPr lang="en-US" dirty="0" smtClean="0"/>
              <a:t>GOES-19 MPS-HI </a:t>
            </a:r>
            <a:r>
              <a:rPr lang="en-US" dirty="0"/>
              <a:t>L1b Products </a:t>
            </a:r>
            <a:r>
              <a:rPr lang="en-US" dirty="0" smtClean="0"/>
              <a:t>Provisional </a:t>
            </a:r>
            <a:r>
              <a:rPr lang="en-US" dirty="0"/>
              <a:t>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8</a:t>
            </a:fld>
            <a:endParaRPr lang="en-US"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80</a:t>
            </a:fld>
            <a:endParaRPr lang="en-US" altLang="en-US" dirty="0"/>
          </a:p>
        </p:txBody>
      </p:sp>
      <p:sp>
        <p:nvSpPr>
          <p:cNvPr id="13" name="TextBox 12"/>
          <p:cNvSpPr txBox="1"/>
          <p:nvPr/>
        </p:nvSpPr>
        <p:spPr>
          <a:xfrm>
            <a:off x="1206370" y="1229081"/>
            <a:ext cx="4752046" cy="307777"/>
          </a:xfrm>
          <a:prstGeom prst="rect">
            <a:avLst/>
          </a:prstGeom>
          <a:solidFill>
            <a:srgbClr val="FF3399"/>
          </a:solidFill>
          <a:ln>
            <a:solidFill>
              <a:srgbClr val="92D050"/>
            </a:solidFill>
          </a:ln>
        </p:spPr>
        <p:txBody>
          <a:bodyPr wrap="square" rtlCol="0">
            <a:spAutoFit/>
          </a:bodyPr>
          <a:lstStyle/>
          <a:p>
            <a:pPr algn="ctr"/>
            <a:r>
              <a:rPr lang="en-US" sz="1400" b="1" dirty="0" smtClean="0">
                <a:solidFill>
                  <a:schemeClr val="bg1"/>
                </a:solidFill>
              </a:rPr>
              <a:t>GOES-19 vs GOES-16 Protons</a:t>
            </a:r>
            <a:r>
              <a:rPr lang="en-US" sz="1400" b="1" dirty="0" smtClean="0">
                <a:solidFill>
                  <a:prstClr val="white"/>
                </a:solidFill>
              </a:rPr>
              <a:t> </a:t>
            </a:r>
            <a:r>
              <a:rPr lang="en-US" sz="1400" b="1" dirty="0">
                <a:solidFill>
                  <a:prstClr val="white"/>
                </a:solidFill>
              </a:rPr>
              <a:t>, </a:t>
            </a:r>
            <a:r>
              <a:rPr lang="en-US" sz="1400" b="1" dirty="0" smtClean="0">
                <a:solidFill>
                  <a:prstClr val="white"/>
                </a:solidFill>
              </a:rPr>
              <a:t>08/23/2024-11/09/2024</a:t>
            </a:r>
            <a:endParaRPr lang="en-US" sz="1400" b="1" dirty="0">
              <a:solidFill>
                <a:schemeClr val="bg1"/>
              </a:solidFill>
            </a:endParaRP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1600201"/>
            <a:ext cx="7084398" cy="4250638"/>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18" name="TextBox 17">
            <a:extLst>
              <a:ext uri="{FF2B5EF4-FFF2-40B4-BE49-F238E27FC236}">
                <a16:creationId xmlns="" xmlns:a16="http://schemas.microsoft.com/office/drawing/2014/main" id="{8F7E4F53-71D7-A943-A990-6F7E7072A292}"/>
              </a:ext>
            </a:extLst>
          </p:cNvPr>
          <p:cNvSpPr txBox="1"/>
          <p:nvPr/>
        </p:nvSpPr>
        <p:spPr>
          <a:xfrm>
            <a:off x="4648200" y="1978105"/>
            <a:ext cx="2286000" cy="369332"/>
          </a:xfrm>
          <a:prstGeom prst="rect">
            <a:avLst/>
          </a:prstGeom>
          <a:solidFill>
            <a:schemeClr val="bg1"/>
          </a:solidFill>
          <a:ln w="28575">
            <a:solidFill>
              <a:srgbClr val="92D050"/>
            </a:solidFill>
          </a:ln>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Apply only to P1-P7</a:t>
            </a:r>
          </a:p>
        </p:txBody>
      </p:sp>
    </p:spTree>
    <p:extLst>
      <p:ext uri="{BB962C8B-B14F-4D97-AF65-F5344CB8AC3E}">
        <p14:creationId xmlns:p14="http://schemas.microsoft.com/office/powerpoint/2010/main" val="6020918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81</a:t>
            </a:fld>
            <a:endParaRPr lang="en-US" altLang="en-US" dirty="0"/>
          </a:p>
        </p:txBody>
      </p:sp>
      <p:sp>
        <p:nvSpPr>
          <p:cNvPr id="13" name="TextBox 12"/>
          <p:cNvSpPr txBox="1"/>
          <p:nvPr/>
        </p:nvSpPr>
        <p:spPr>
          <a:xfrm>
            <a:off x="1206370" y="1229081"/>
            <a:ext cx="4752046" cy="307777"/>
          </a:xfrm>
          <a:prstGeom prst="rect">
            <a:avLst/>
          </a:prstGeom>
          <a:solidFill>
            <a:srgbClr val="FF3399"/>
          </a:solidFill>
          <a:ln>
            <a:solidFill>
              <a:srgbClr val="92D050"/>
            </a:solidFill>
          </a:ln>
        </p:spPr>
        <p:txBody>
          <a:bodyPr wrap="square" rtlCol="0">
            <a:spAutoFit/>
          </a:bodyPr>
          <a:lstStyle/>
          <a:p>
            <a:pPr algn="ctr"/>
            <a:r>
              <a:rPr lang="en-US" sz="1400" b="1" dirty="0" smtClean="0">
                <a:solidFill>
                  <a:schemeClr val="bg1"/>
                </a:solidFill>
              </a:rPr>
              <a:t>GOES-19 vs GOES-16 Protons</a:t>
            </a:r>
            <a:r>
              <a:rPr lang="en-US" sz="1400" b="1" dirty="0" smtClean="0">
                <a:solidFill>
                  <a:prstClr val="white"/>
                </a:solidFill>
              </a:rPr>
              <a:t> </a:t>
            </a:r>
            <a:r>
              <a:rPr lang="en-US" sz="1400" b="1" dirty="0">
                <a:solidFill>
                  <a:prstClr val="white"/>
                </a:solidFill>
              </a:rPr>
              <a:t>, </a:t>
            </a:r>
            <a:r>
              <a:rPr lang="en-US" sz="1400" b="1" dirty="0" smtClean="0">
                <a:solidFill>
                  <a:prstClr val="white"/>
                </a:solidFill>
              </a:rPr>
              <a:t>08/23/2024-11/09/2024</a:t>
            </a:r>
            <a:endParaRPr lang="en-US" sz="1400" b="1" dirty="0">
              <a:solidFill>
                <a:schemeClr val="bg1"/>
              </a:solidFill>
            </a:endParaRPr>
          </a:p>
        </p:txBody>
      </p:sp>
      <p:sp>
        <p:nvSpPr>
          <p:cNvPr id="11" name="Title 1"/>
          <p:cNvSpPr>
            <a:spLocks noGrp="1"/>
          </p:cNvSpPr>
          <p:nvPr>
            <p:ph type="title"/>
          </p:nvPr>
        </p:nvSpPr>
        <p:spPr>
          <a:xfrm>
            <a:off x="1225187" y="228600"/>
            <a:ext cx="6693627" cy="914399"/>
          </a:xfrm>
        </p:spPr>
        <p:txBody>
          <a:bodyPr/>
          <a:lstStyle/>
          <a:p>
            <a:r>
              <a:rPr lang="en-US" sz="2600" b="1" dirty="0">
                <a:solidFill>
                  <a:srgbClr val="FFFF00"/>
                </a:solidFill>
                <a:latin typeface="Times New Roman" panose="02020603050405020304" pitchFamily="18" charset="0"/>
                <a:cs typeface="Times New Roman" panose="02020603050405020304" pitchFamily="18" charset="0"/>
              </a:rPr>
              <a:t>PLPT-SEI-005: </a:t>
            </a:r>
            <a:r>
              <a:rPr lang="en-US" sz="2600" b="1" dirty="0" smtClean="0">
                <a:solidFill>
                  <a:srgbClr val="FFFF00"/>
                </a:solidFill>
                <a:latin typeface="Times New Roman" panose="02020603050405020304" pitchFamily="18" charset="0"/>
                <a:cs typeface="Times New Roman" panose="02020603050405020304" pitchFamily="18" charset="0"/>
              </a:rPr>
              <a:t>Cross-Satellite</a:t>
            </a:r>
            <a:br>
              <a:rPr lang="en-US" sz="2600" b="1" dirty="0" smtClean="0">
                <a:solidFill>
                  <a:srgbClr val="FFFF00"/>
                </a:solidFill>
                <a:latin typeface="Times New Roman" panose="02020603050405020304" pitchFamily="18" charset="0"/>
                <a:cs typeface="Times New Roman" panose="02020603050405020304" pitchFamily="18" charset="0"/>
              </a:rPr>
            </a:br>
            <a:r>
              <a:rPr lang="en-US" sz="2600" b="1" dirty="0" smtClean="0">
                <a:solidFill>
                  <a:srgbClr val="FFFF00"/>
                </a:solidFill>
                <a:latin typeface="Times New Roman" panose="02020603050405020304" pitchFamily="18" charset="0"/>
                <a:cs typeface="Times New Roman" panose="02020603050405020304" pitchFamily="18" charset="0"/>
              </a:rPr>
              <a:t>Comparison </a:t>
            </a:r>
            <a:r>
              <a:rPr lang="en-US" sz="2600" b="1" dirty="0">
                <a:solidFill>
                  <a:srgbClr val="FFFF00"/>
                </a:solidFill>
                <a:latin typeface="Times New Roman" panose="02020603050405020304" pitchFamily="18" charset="0"/>
                <a:cs typeface="Times New Roman" panose="02020603050405020304" pitchFamily="18" charset="0"/>
              </a:rPr>
              <a:t>of Trapped </a:t>
            </a:r>
            <a:r>
              <a:rPr lang="en-US" sz="2600" b="1" dirty="0" smtClean="0">
                <a:solidFill>
                  <a:srgbClr val="FFFF00"/>
                </a:solidFill>
                <a:latin typeface="Times New Roman" panose="02020603050405020304" pitchFamily="18" charset="0"/>
                <a:cs typeface="Times New Roman" panose="02020603050405020304" pitchFamily="18" charset="0"/>
              </a:rPr>
              <a:t>Particles: Results</a:t>
            </a: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3" y="1600201"/>
            <a:ext cx="7084398" cy="4250638"/>
          </a:xfrm>
          <a:prstGeom prst="rect">
            <a:avLst/>
          </a:prstGeom>
        </p:spPr>
      </p:pic>
      <p:sp>
        <p:nvSpPr>
          <p:cNvPr id="16" name="Shape 263"/>
          <p:cNvSpPr txBox="1"/>
          <p:nvPr/>
        </p:nvSpPr>
        <p:spPr>
          <a:xfrm>
            <a:off x="40192" y="5891328"/>
            <a:ext cx="8213470" cy="413176"/>
          </a:xfrm>
          <a:prstGeom prst="rect">
            <a:avLst/>
          </a:prstGeom>
          <a:solidFill>
            <a:schemeClr val="bg1"/>
          </a:solidFill>
          <a:ln>
            <a:noFill/>
          </a:ln>
        </p:spPr>
        <p:txBody>
          <a:bodyPr lIns="91425" tIns="45700" rIns="91425" bIns="45700" anchor="t" anchorCtr="0">
            <a:noAutofit/>
          </a:bodyPr>
          <a:lstStyle/>
          <a:p>
            <a:pPr lvl="0">
              <a:buSzPct val="25000"/>
            </a:pP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Boudouridis, A., Rodriguez, J. V.,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Kress, B</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T., Dichter, B. K., &amp; Onsager, T. G</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2020). Development of a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bowtie inversion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technique for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real‐time processing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of the GOES‐16/‐17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SEISS MPS‐HI </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electron channels. </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Space Weather</a:t>
            </a:r>
            <a:r>
              <a:rPr lang="en-US" sz="1000" b="1" dirty="0">
                <a:solidFill>
                  <a:srgbClr val="0000FF"/>
                </a:solidFill>
                <a:latin typeface="Times New Roman" panose="02020603050405020304" pitchFamily="18" charset="0"/>
                <a:ea typeface="Calibri"/>
                <a:cs typeface="Times New Roman" panose="02020603050405020304" pitchFamily="18" charset="0"/>
                <a:sym typeface="Calibri"/>
              </a:rPr>
              <a:t>, 18, e2019SW002403. https</a:t>
            </a:r>
            <a:r>
              <a:rPr lang="en-US" sz="1000" b="1" dirty="0" smtClean="0">
                <a:solidFill>
                  <a:srgbClr val="0000FF"/>
                </a:solidFill>
                <a:latin typeface="Times New Roman" panose="02020603050405020304" pitchFamily="18" charset="0"/>
                <a:ea typeface="Calibri"/>
                <a:cs typeface="Times New Roman" panose="02020603050405020304" pitchFamily="18" charset="0"/>
                <a:sym typeface="Calibri"/>
              </a:rPr>
              <a:t>://doi.org/10.1029/2019SW002403</a:t>
            </a:r>
            <a:endParaRPr lang="en" sz="1000" b="1" dirty="0">
              <a:solidFill>
                <a:srgbClr val="0000FF"/>
              </a:solidFill>
              <a:latin typeface="Times New Roman" panose="02020603050405020304" pitchFamily="18" charset="0"/>
              <a:ea typeface="Calibri"/>
              <a:cs typeface="Times New Roman" panose="02020603050405020304" pitchFamily="18" charset="0"/>
              <a:sym typeface="Calibri"/>
            </a:endParaRPr>
          </a:p>
        </p:txBody>
      </p:sp>
      <p:sp>
        <p:nvSpPr>
          <p:cNvPr id="14" name="Rounded Rectangle 13"/>
          <p:cNvSpPr/>
          <p:nvPr/>
        </p:nvSpPr>
        <p:spPr>
          <a:xfrm>
            <a:off x="7839850" y="858296"/>
            <a:ext cx="115175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Pass</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Footer Placeholder 5"/>
          <p:cNvSpPr txBox="1">
            <a:spLocks/>
          </p:cNvSpPr>
          <p:nvPr/>
        </p:nvSpPr>
        <p:spPr>
          <a:xfrm>
            <a:off x="1287379" y="6285471"/>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a:t>
            </a:r>
            <a:r>
              <a:rPr lang="en-US" sz="1200" kern="0" dirty="0" smtClean="0">
                <a:solidFill>
                  <a:prstClr val="white"/>
                </a:solidFill>
                <a:latin typeface="Times New Roman" panose="02020603050405020304" pitchFamily="18" charset="0"/>
                <a:cs typeface="Times New Roman" panose="02020603050405020304" pitchFamily="18" charset="0"/>
              </a:rPr>
              <a:t>GOES-19 </a:t>
            </a:r>
            <a:r>
              <a:rPr lang="en-US" sz="1200" kern="0" dirty="0">
                <a:solidFill>
                  <a:prstClr val="white"/>
                </a:solidFill>
                <a:latin typeface="Times New Roman" panose="02020603050405020304" pitchFamily="18" charset="0"/>
                <a:cs typeface="Times New Roman" panose="02020603050405020304" pitchFamily="18" charset="0"/>
              </a:rPr>
              <a:t>data are preliminary, non-operational data and are undergoing testing. Users bear all responsibility for inspecting the data prior to use and for the manner in which the data are utilized.</a:t>
            </a:r>
          </a:p>
        </p:txBody>
      </p:sp>
      <p:sp>
        <p:nvSpPr>
          <p:cNvPr id="18" name="TextBox 17">
            <a:extLst>
              <a:ext uri="{FF2B5EF4-FFF2-40B4-BE49-F238E27FC236}">
                <a16:creationId xmlns="" xmlns:a16="http://schemas.microsoft.com/office/drawing/2014/main" id="{8F7E4F53-71D7-A943-A990-6F7E7072A292}"/>
              </a:ext>
            </a:extLst>
          </p:cNvPr>
          <p:cNvSpPr txBox="1"/>
          <p:nvPr/>
        </p:nvSpPr>
        <p:spPr>
          <a:xfrm>
            <a:off x="4648200" y="1978105"/>
            <a:ext cx="2286000" cy="369332"/>
          </a:xfrm>
          <a:prstGeom prst="rect">
            <a:avLst/>
          </a:prstGeom>
          <a:solidFill>
            <a:schemeClr val="bg1"/>
          </a:solidFill>
          <a:ln w="28575">
            <a:solidFill>
              <a:srgbClr val="92D050"/>
            </a:solidFill>
          </a:ln>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Apply only to P1-P7</a:t>
            </a:r>
          </a:p>
        </p:txBody>
      </p:sp>
    </p:spTree>
    <p:extLst>
      <p:ext uri="{BB962C8B-B14F-4D97-AF65-F5344CB8AC3E}">
        <p14:creationId xmlns:p14="http://schemas.microsoft.com/office/powerpoint/2010/main" val="3560652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2" y="304800"/>
            <a:ext cx="6408821" cy="968626"/>
          </a:xfrm>
        </p:spPr>
        <p:txBody>
          <a:bodyPr/>
          <a:lstStyle/>
          <a:p>
            <a:r>
              <a:rPr lang="en-US" sz="3400" b="1" dirty="0">
                <a:solidFill>
                  <a:srgbClr val="FFFF00"/>
                </a:solidFill>
                <a:latin typeface="Times New Roman" panose="02020603050405020304" pitchFamily="18" charset="0"/>
                <a:cs typeface="Times New Roman" panose="02020603050405020304" pitchFamily="18" charset="0"/>
              </a:rPr>
              <a:t>G19 MPS-HI Vendor PLTs</a:t>
            </a:r>
          </a:p>
        </p:txBody>
      </p:sp>
      <p:sp>
        <p:nvSpPr>
          <p:cNvPr id="6" name="Text Placeholder 5"/>
          <p:cNvSpPr>
            <a:spLocks noGrp="1"/>
          </p:cNvSpPr>
          <p:nvPr>
            <p:ph type="body" idx="1"/>
          </p:nvPr>
        </p:nvSpPr>
        <p:spPr>
          <a:xfrm>
            <a:off x="457200" y="4953000"/>
            <a:ext cx="8229600" cy="1143000"/>
          </a:xfrm>
        </p:spPr>
        <p:txBody>
          <a:bodyPr/>
          <a:lstStyle/>
          <a:p>
            <a:pPr marL="274320" indent="-274320">
              <a:spcBef>
                <a:spcPts val="0"/>
              </a:spcBef>
              <a:spcAft>
                <a:spcPts val="300"/>
              </a:spcAft>
              <a:buSzPct val="100000"/>
              <a:buFont typeface="Arial" charset="0"/>
              <a:buChar char="•"/>
            </a:pPr>
            <a:r>
              <a:rPr lang="is-IS" sz="1800" b="1" dirty="0">
                <a:latin typeface="Times New Roman" panose="02020603050405020304" pitchFamily="18" charset="0"/>
                <a:cs typeface="Times New Roman" panose="02020603050405020304" pitchFamily="18" charset="0"/>
              </a:rPr>
              <a:t>IFC  –  In-flight Calibration</a:t>
            </a:r>
          </a:p>
          <a:p>
            <a:pPr marL="274320" indent="-274320">
              <a:spcBef>
                <a:spcPts val="0"/>
              </a:spcBef>
              <a:spcAft>
                <a:spcPts val="300"/>
              </a:spcAft>
              <a:buSzPct val="100000"/>
              <a:buFont typeface="Arial" charset="0"/>
              <a:buChar char="•"/>
            </a:pPr>
            <a:r>
              <a:rPr lang="is-IS" sz="1800" b="1" dirty="0">
                <a:latin typeface="Times New Roman" panose="02020603050405020304" pitchFamily="18" charset="0"/>
                <a:cs typeface="Times New Roman" panose="02020603050405020304" pitchFamily="18" charset="0"/>
              </a:rPr>
              <a:t>No SEISS </a:t>
            </a:r>
            <a:r>
              <a:rPr lang="is-IS" sz="1800" b="1" dirty="0" smtClean="0">
                <a:latin typeface="Times New Roman" panose="02020603050405020304" pitchFamily="18" charset="0"/>
                <a:cs typeface="Times New Roman" panose="02020603050405020304" pitchFamily="18" charset="0"/>
              </a:rPr>
              <a:t>PLPTs </a:t>
            </a:r>
            <a:r>
              <a:rPr lang="is-IS" sz="1800" b="1" dirty="0">
                <a:latin typeface="Times New Roman" panose="02020603050405020304" pitchFamily="18" charset="0"/>
                <a:cs typeface="Times New Roman" panose="02020603050405020304" pitchFamily="18" charset="0"/>
              </a:rPr>
              <a:t>supporting Beta maturity.</a:t>
            </a:r>
          </a:p>
          <a:p>
            <a:pPr marL="274320" indent="-274320">
              <a:spcBef>
                <a:spcPts val="0"/>
              </a:spcBef>
              <a:spcAft>
                <a:spcPts val="300"/>
              </a:spcAft>
              <a:buSzPct val="100000"/>
              <a:buFont typeface="Arial" charset="0"/>
              <a:buChar char="•"/>
            </a:pPr>
            <a:r>
              <a:rPr lang="is-IS" sz="1800" b="1" dirty="0">
                <a:latin typeface="Times New Roman" panose="02020603050405020304" pitchFamily="18" charset="0"/>
                <a:cs typeface="Times New Roman" panose="02020603050405020304" pitchFamily="18" charset="0"/>
              </a:rPr>
              <a:t>NCEI verified G19 MPS-HI science measurements in L1b data. </a:t>
            </a:r>
          </a:p>
          <a:p>
            <a:pPr marL="274320" indent="-274320">
              <a:spcBef>
                <a:spcPts val="0"/>
              </a:spcBef>
              <a:spcAft>
                <a:spcPts val="300"/>
              </a:spcAft>
              <a:buSzPct val="100000"/>
              <a:buFont typeface="Arial" charset="0"/>
              <a:buChar char="•"/>
            </a:pPr>
            <a:endParaRPr lang="is-IS" sz="18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fld id="{00000000-1234-1234-1234-123412341234}" type="slidenum">
              <a:rPr lang="uk-UA" smtClean="0">
                <a:solidFill>
                  <a:srgbClr val="FFFFFF"/>
                </a:solidFill>
              </a:rPr>
              <a:pPr/>
              <a:t>9</a:t>
            </a:fld>
            <a:endParaRPr lang="uk-UA" dirty="0">
              <a:solidFill>
                <a:srgbClr val="FFFFFF"/>
              </a:solidFill>
            </a:endParaRPr>
          </a:p>
        </p:txBody>
      </p:sp>
      <p:sp>
        <p:nvSpPr>
          <p:cNvPr id="7" name="Footer Placeholder 5"/>
          <p:cNvSpPr txBox="1">
            <a:spLocks/>
          </p:cNvSpPr>
          <p:nvPr/>
        </p:nvSpPr>
        <p:spPr>
          <a:xfrm>
            <a:off x="1287381" y="6285473"/>
            <a:ext cx="6637421" cy="49632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200" kern="0" dirty="0">
                <a:solidFill>
                  <a:prstClr val="white"/>
                </a:solidFill>
                <a:latin typeface="Times New Roman" panose="02020603050405020304" pitchFamily="18" charset="0"/>
                <a:cs typeface="Times New Roman" panose="02020603050405020304" pitchFamily="18" charset="0"/>
              </a:rPr>
              <a:t>These GOES-19 data are preliminary, non-operational data and are undergoing testing. Users bear all responsibility for inspecting the data prior to use and for the manner in which the data are utilized.</a:t>
            </a:r>
          </a:p>
        </p:txBody>
      </p:sp>
      <p:graphicFrame>
        <p:nvGraphicFramePr>
          <p:cNvPr id="9" name="Table 8">
            <a:extLst>
              <a:ext uri="{FF2B5EF4-FFF2-40B4-BE49-F238E27FC236}">
                <a16:creationId xmlns="" xmlns:a16="http://schemas.microsoft.com/office/drawing/2014/main" id="{68AEFBD6-30F8-034D-9221-EE4E9D372C9D}"/>
              </a:ext>
            </a:extLst>
          </p:cNvPr>
          <p:cNvGraphicFramePr>
            <a:graphicFrameLocks noGrp="1"/>
          </p:cNvGraphicFramePr>
          <p:nvPr>
            <p:extLst/>
          </p:nvPr>
        </p:nvGraphicFramePr>
        <p:xfrm>
          <a:off x="141113" y="1676400"/>
          <a:ext cx="8839199" cy="2804160"/>
        </p:xfrm>
        <a:graphic>
          <a:graphicData uri="http://schemas.openxmlformats.org/drawingml/2006/table">
            <a:tbl>
              <a:tblPr firstRow="1" bandRow="1">
                <a:tableStyleId>{5C22544A-7EE6-4342-B048-85BDC9FD1C3A}</a:tableStyleId>
              </a:tblPr>
              <a:tblGrid>
                <a:gridCol w="925689">
                  <a:extLst>
                    <a:ext uri="{9D8B030D-6E8A-4147-A177-3AD203B41FA5}">
                      <a16:colId xmlns="" xmlns:a16="http://schemas.microsoft.com/office/drawing/2014/main" val="686420258"/>
                    </a:ext>
                  </a:extLst>
                </a:gridCol>
                <a:gridCol w="1371600">
                  <a:extLst>
                    <a:ext uri="{9D8B030D-6E8A-4147-A177-3AD203B41FA5}">
                      <a16:colId xmlns="" xmlns:a16="http://schemas.microsoft.com/office/drawing/2014/main" val="452994637"/>
                    </a:ext>
                  </a:extLst>
                </a:gridCol>
                <a:gridCol w="1676400">
                  <a:extLst>
                    <a:ext uri="{9D8B030D-6E8A-4147-A177-3AD203B41FA5}">
                      <a16:colId xmlns="" xmlns:a16="http://schemas.microsoft.com/office/drawing/2014/main" val="46851789"/>
                    </a:ext>
                  </a:extLst>
                </a:gridCol>
                <a:gridCol w="1143000">
                  <a:extLst>
                    <a:ext uri="{9D8B030D-6E8A-4147-A177-3AD203B41FA5}">
                      <a16:colId xmlns="" xmlns:a16="http://schemas.microsoft.com/office/drawing/2014/main" val="3132916942"/>
                    </a:ext>
                  </a:extLst>
                </a:gridCol>
                <a:gridCol w="1066800">
                  <a:extLst>
                    <a:ext uri="{9D8B030D-6E8A-4147-A177-3AD203B41FA5}">
                      <a16:colId xmlns="" xmlns:a16="http://schemas.microsoft.com/office/drawing/2014/main" val="3100371926"/>
                    </a:ext>
                  </a:extLst>
                </a:gridCol>
                <a:gridCol w="1371600">
                  <a:extLst>
                    <a:ext uri="{9D8B030D-6E8A-4147-A177-3AD203B41FA5}">
                      <a16:colId xmlns="" xmlns:a16="http://schemas.microsoft.com/office/drawing/2014/main" val="827755579"/>
                    </a:ext>
                  </a:extLst>
                </a:gridCol>
                <a:gridCol w="1284110">
                  <a:extLst>
                    <a:ext uri="{9D8B030D-6E8A-4147-A177-3AD203B41FA5}">
                      <a16:colId xmlns="" xmlns:a16="http://schemas.microsoft.com/office/drawing/2014/main" val="887667340"/>
                    </a:ext>
                  </a:extLst>
                </a:gridCol>
              </a:tblGrid>
              <a:tr h="370840">
                <a:tc>
                  <a:txBody>
                    <a:bodyPr/>
                    <a:lstStyle/>
                    <a:p>
                      <a:pPr algn="ctr"/>
                      <a:r>
                        <a:rPr lang="en-US" sz="1600" dirty="0">
                          <a:latin typeface="Times New Roman" panose="02020603050405020304" pitchFamily="18" charset="0"/>
                          <a:cs typeface="Times New Roman" panose="02020603050405020304" pitchFamily="18" charset="0"/>
                        </a:rPr>
                        <a:t>PLT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CDRL</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PLT Name</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Start Date</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End Date</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Prelim Report Due </a:t>
                      </a:r>
                    </a:p>
                    <a:p>
                      <a:pPr algn="ctr"/>
                      <a:r>
                        <a:rPr lang="en-US" sz="1600" dirty="0">
                          <a:latin typeface="Times New Roman" panose="02020603050405020304" pitchFamily="18" charset="0"/>
                          <a:cs typeface="Times New Roman" panose="02020603050405020304" pitchFamily="18" charset="0"/>
                        </a:rPr>
                        <a:t>(+2 Weeks)</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Final Report Due </a:t>
                      </a:r>
                    </a:p>
                    <a:p>
                      <a:pPr algn="ctr"/>
                      <a:r>
                        <a:rPr lang="en-US" sz="1600" dirty="0">
                          <a:latin typeface="Times New Roman" panose="02020603050405020304" pitchFamily="18" charset="0"/>
                          <a:cs typeface="Times New Roman" panose="02020603050405020304" pitchFamily="18" charset="0"/>
                        </a:rPr>
                        <a:t>(+2 Months)</a:t>
                      </a:r>
                    </a:p>
                  </a:txBody>
                  <a:tcPr/>
                </a:tc>
                <a:extLst>
                  <a:ext uri="{0D108BD9-81ED-4DB2-BD59-A6C34878D82A}">
                    <a16:rowId xmlns="" xmlns:a16="http://schemas.microsoft.com/office/drawing/2014/main" val="3809515618"/>
                  </a:ext>
                </a:extLst>
              </a:tr>
              <a:tr h="370840">
                <a:tc>
                  <a:txBody>
                    <a:bodyPr/>
                    <a:lstStyle/>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SEISS-TR-Y121-4-2</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Sensor Activation</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8/22/2024</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Times New Roman" panose="02020603050405020304" pitchFamily="18" charset="0"/>
                          <a:cs typeface="Times New Roman" panose="02020603050405020304" pitchFamily="18" charset="0"/>
                        </a:rPr>
                        <a:t>8/22/2024</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dirty="0">
                          <a:latin typeface="Times New Roman" panose="02020603050405020304" pitchFamily="18" charset="0"/>
                          <a:cs typeface="Times New Roman" panose="02020603050405020304" pitchFamily="18" charset="0"/>
                        </a:rPr>
                        <a:t>9/5/2024</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Times New Roman" panose="02020603050405020304" pitchFamily="18" charset="0"/>
                          <a:cs typeface="Times New Roman" panose="02020603050405020304" pitchFamily="18" charset="0"/>
                        </a:rPr>
                        <a:t>10/22/2024</a:t>
                      </a:r>
                      <a:endParaRPr lang="en-US" sz="16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937814847"/>
                  </a:ext>
                </a:extLst>
              </a:tr>
              <a:tr h="50292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Times New Roman" panose="02020603050405020304" pitchFamily="18" charset="0"/>
                          <a:cs typeface="Times New Roman" panose="02020603050405020304" pitchFamily="18" charset="0"/>
                        </a:rPr>
                        <a:t>SEI-003</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Times New Roman" panose="02020603050405020304" pitchFamily="18" charset="0"/>
                          <a:cs typeface="Times New Roman" panose="02020603050405020304" pitchFamily="18" charset="0"/>
                        </a:rPr>
                        <a:t>SEISS-TR-Y121-4-4</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Times New Roman" panose="02020603050405020304" pitchFamily="18" charset="0"/>
                          <a:cs typeface="Times New Roman" panose="02020603050405020304" pitchFamily="18" charset="0"/>
                        </a:rPr>
                        <a:t>MPS-HI Initial IFCs</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8/26/2024</a:t>
                      </a:r>
                      <a:endParaRPr kumimoji="0" lang="en-US" sz="16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8/27/2024</a:t>
                      </a:r>
                      <a:endParaRPr kumimoji="0" lang="en-US" sz="16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9/10/2024</a:t>
                      </a:r>
                      <a:endParaRPr kumimoji="0" lang="en-US" sz="16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10/25/2024</a:t>
                      </a:r>
                      <a:endParaRPr kumimoji="0" lang="en-US" sz="16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a:txBody>
                  <a:tcPr/>
                </a:tc>
                <a:extLst>
                  <a:ext uri="{0D108BD9-81ED-4DB2-BD59-A6C34878D82A}">
                    <a16:rowId xmlns="" xmlns:a16="http://schemas.microsoft.com/office/drawing/2014/main" val="456755775"/>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Times New Roman" panose="02020603050405020304" pitchFamily="18" charset="0"/>
                          <a:cs typeface="Times New Roman" panose="02020603050405020304" pitchFamily="18" charset="0"/>
                        </a:rPr>
                        <a:t>SEI-012</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Times New Roman" panose="02020603050405020304" pitchFamily="18" charset="0"/>
                          <a:cs typeface="Times New Roman" panose="02020603050405020304" pitchFamily="18" charset="0"/>
                        </a:rPr>
                        <a:t>SEISS-TR-Y121-4-12</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b="0" i="0" u="none" strike="noStrike" cap="none" dirty="0">
                          <a:solidFill>
                            <a:schemeClr val="dk1"/>
                          </a:solidFill>
                          <a:latin typeface="Times New Roman" panose="02020603050405020304" pitchFamily="18" charset="0"/>
                          <a:ea typeface="+mn-ea"/>
                          <a:cs typeface="Times New Roman" panose="02020603050405020304" pitchFamily="18" charset="0"/>
                          <a:sym typeface="Arial"/>
                        </a:rPr>
                        <a:t>MPS-HI E11 Cross Sensor Comparison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8/27/2024</a:t>
                      </a:r>
                      <a:endParaRPr kumimoji="0" lang="en-US" sz="16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9/26/2024</a:t>
                      </a:r>
                      <a:endParaRPr kumimoji="0" lang="en-US" sz="16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10/10/2024</a:t>
                      </a:r>
                      <a:endParaRPr kumimoji="0" lang="en-US" sz="16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rPr>
                        <a:t>11/26/2024</a:t>
                      </a:r>
                      <a:endParaRPr kumimoji="0" lang="en-US" sz="16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a:txBody>
                  <a:tcPr/>
                </a:tc>
                <a:extLst>
                  <a:ext uri="{0D108BD9-81ED-4DB2-BD59-A6C34878D82A}">
                    <a16:rowId xmlns="" xmlns:a16="http://schemas.microsoft.com/office/drawing/2014/main" val="3732323251"/>
                  </a:ext>
                </a:extLst>
              </a:tr>
            </a:tbl>
          </a:graphicData>
        </a:graphic>
      </p:graphicFrame>
    </p:spTree>
    <p:extLst>
      <p:ext uri="{BB962C8B-B14F-4D97-AF65-F5344CB8AC3E}">
        <p14:creationId xmlns:p14="http://schemas.microsoft.com/office/powerpoint/2010/main" val="350383337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153468</TotalTime>
  <Words>10846</Words>
  <Application>Microsoft Office PowerPoint</Application>
  <PresentationFormat>On-screen Show (4:3)</PresentationFormat>
  <Paragraphs>1987</Paragraphs>
  <Slides>81</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81</vt:i4>
      </vt:variant>
    </vt:vector>
  </HeadingPairs>
  <TitlesOfParts>
    <vt:vector size="89" baseType="lpstr">
      <vt:lpstr>MS PGothic</vt:lpstr>
      <vt:lpstr>Arial</vt:lpstr>
      <vt:lpstr>Calibri</vt:lpstr>
      <vt:lpstr>Cambria Math</vt:lpstr>
      <vt:lpstr>Courier New</vt:lpstr>
      <vt:lpstr>Times New Roman</vt:lpstr>
      <vt:lpstr>Wingdings</vt:lpstr>
      <vt:lpstr>Custom Design</vt:lpstr>
      <vt:lpstr>Peer Stakeholder-Product Validation Review (PS-PVR)  For the Provisional Maturity of GOES-19 SEISS MPS-HI L1b Product</vt:lpstr>
      <vt:lpstr>Outline</vt:lpstr>
      <vt:lpstr>GOES-R Program</vt:lpstr>
      <vt:lpstr>Magnetospheric Particle Sensor –  High Energy (MPS-HI)</vt:lpstr>
      <vt:lpstr>ALERT: Electron 2 MeV Integral Flux Exceeded 1000 pfu</vt:lpstr>
      <vt:lpstr>PowerPoint Presentation</vt:lpstr>
      <vt:lpstr>PowerPoint Presentation</vt:lpstr>
      <vt:lpstr>Review of BETA Maturity G19 SEISS Beta, October 22, 2024</vt:lpstr>
      <vt:lpstr>G19 MPS-HI Vendor PLTs</vt:lpstr>
      <vt:lpstr>Instrument/GPA Issues Identified  and Progress Status: MPS-HI</vt:lpstr>
      <vt:lpstr>ADR 863: Graceful degradation when SGPS data not generated</vt:lpstr>
      <vt:lpstr>ADR 1204: MPS-HI Proton Flux in GOES-16 and GOES-17</vt:lpstr>
      <vt:lpstr>ADR 1204: New evidence from the October 2024 Geomagnetic Storm</vt:lpstr>
      <vt:lpstr>ADR 1204: Flux correction, at a given energy, dependence on spectral slope</vt:lpstr>
      <vt:lpstr>ADR 1204: Measured Proton Spectra and conclusions</vt:lpstr>
      <vt:lpstr>ADR 1517: Modification of the GOES-19 MPS-HI LUT</vt:lpstr>
      <vt:lpstr>ADR 1517: Modification of the GOES-19 MPS-HI LUT</vt:lpstr>
      <vt:lpstr>ADR 1517: Modification of the GOES-19 MPS-HI LUT</vt:lpstr>
      <vt:lpstr>Product quality EVALUATION</vt:lpstr>
      <vt:lpstr>Path to Provisional Validation - PLPTs</vt:lpstr>
      <vt:lpstr>Use of Reprocessed Data in Provisional Validation PLPTs</vt:lpstr>
      <vt:lpstr>Demonstration of equivalence of reprocessed NCEI data and OE L1b (ADR 1517)</vt:lpstr>
      <vt:lpstr>27 November 2024 (implementation day)</vt:lpstr>
      <vt:lpstr>28 November 2024 (following day)</vt:lpstr>
      <vt:lpstr>PLPTs for Provisional Validation</vt:lpstr>
      <vt:lpstr>PLPT-SEI-002: MPS-HI Telescope Cross-Comparison: Introduction</vt:lpstr>
      <vt:lpstr>PLPT-SEI-002: MPS-HI Telescope Cross-Comparison: Method</vt:lpstr>
      <vt:lpstr>PLPT-SEI-002: MPS-HI Telescope Cross-Comparison: Method</vt:lpstr>
      <vt:lpstr>PLPT-SEI-002: MPS-HI Telescope Cross-Comparison: Results</vt:lpstr>
      <vt:lpstr>PLPT-SEI-002: MPS-HI Telescope Cross-Comparison: Summary</vt:lpstr>
      <vt:lpstr>PLPT-SEI-004: SEP Channels Cross-Comparison:  G19 MPS-HI and SGPS Time series</vt:lpstr>
      <vt:lpstr>PowerPoint Presentation</vt:lpstr>
      <vt:lpstr>PowerPoint Presentation</vt:lpstr>
      <vt:lpstr>PowerPoint Presentation</vt:lpstr>
      <vt:lpstr>PowerPoint Presentation</vt:lpstr>
      <vt:lpstr>PowerPoint Presentation</vt:lpstr>
      <vt:lpstr>PLPT-SEI-005: Cross-Satellite Comparison of Trapped Particles: Technique</vt:lpstr>
      <vt:lpstr>PLPT-SEI-005: Cross-Satellite Comparison of Trapped Particles: Results</vt:lpstr>
      <vt:lpstr>PLPT-SEI-005: Cross-Satellite Comparison of Trapped Particles: Results</vt:lpstr>
      <vt:lpstr>PLPT-SEI-005: Cross-Satellite Comparison of Trapped Particles: Results</vt:lpstr>
      <vt:lpstr>PLPT-SEI-005: Cross-Satellite Comparison of Trapped Particles: Results</vt:lpstr>
      <vt:lpstr>PLPT-SEI-005: Cross-Satellite Comparison of Trapped Particles: Results</vt:lpstr>
      <vt:lpstr>PowerPoint Presentation</vt:lpstr>
      <vt:lpstr>PowerPoint Presentation</vt:lpstr>
      <vt:lpstr>PowerPoint Presentation</vt:lpstr>
      <vt:lpstr>PLPT-SEI-005: Cross-Satellite Comparison of Trapped Particles: Summary</vt:lpstr>
      <vt:lpstr>PowerPoint Presentation</vt:lpstr>
      <vt:lpstr>PowerPoint Presentation</vt:lpstr>
      <vt:lpstr>PowerPoint Presentation</vt:lpstr>
      <vt:lpstr>PowerPoint Presentation</vt:lpstr>
      <vt:lpstr>PowerPoint Presentation</vt:lpstr>
      <vt:lpstr>PowerPoint Presentation</vt:lpstr>
      <vt:lpstr>GOES-19 Provisional PLPTs: Summary</vt:lpstr>
      <vt:lpstr>GOES-19: Status at Provisional Review</vt:lpstr>
      <vt:lpstr>PowerPoint Presentation</vt:lpstr>
      <vt:lpstr>Provisional Maturity Assessment</vt:lpstr>
      <vt:lpstr>Provisional Validation</vt:lpstr>
      <vt:lpstr>Provisional Validation</vt:lpstr>
      <vt:lpstr>PowerPoint Presentation</vt:lpstr>
      <vt:lpstr>Remaining Risks</vt:lpstr>
      <vt:lpstr>Path to full Validation Maturity</vt:lpstr>
      <vt:lpstr>Path to Full Validation</vt:lpstr>
      <vt:lpstr>Path to Full Validation - PLPTs</vt:lpstr>
      <vt:lpstr>Summary &amp; Recommendations</vt:lpstr>
      <vt:lpstr>Summary</vt:lpstr>
      <vt:lpstr>Recommendations</vt:lpstr>
      <vt:lpstr>Backup slides</vt:lpstr>
      <vt:lpstr>PLPT-SEI-005: Cross-Satellite Comparison of Trapped Particles: Results</vt:lpstr>
      <vt:lpstr>PLPT-SEI-005: Cross-Satellite Comparison of Trapped Particles: Results</vt:lpstr>
      <vt:lpstr>PowerPoint Presentation</vt:lpstr>
      <vt:lpstr>PowerPoint Presentation</vt:lpstr>
      <vt:lpstr>PowerPoint Presentation</vt:lpstr>
      <vt:lpstr>PowerPoint Presentation</vt:lpstr>
      <vt:lpstr>PLPT-SEI-005: Cross-Satellite Comparison of Trapped Particles: Results</vt:lpstr>
      <vt:lpstr>PLPT-SEI-005: Cross-Satellite Comparison of Trapped Particles: Results</vt:lpstr>
      <vt:lpstr>PLPT-SEI-005: Cross-Satellite Comparison of Trapped Particles: Results</vt:lpstr>
      <vt:lpstr>PLPT-SEI-005: Cross-Satellite Comparison of Trapped Particles: Results</vt:lpstr>
      <vt:lpstr>PLPT-SEI-005: Cross-Satellite Comparison of Trapped Particles: Results</vt:lpstr>
      <vt:lpstr>PLPT-SEI-005: Cross-Satellite Comparison of Trapped Particles: Results</vt:lpstr>
      <vt:lpstr>PLPT-SEI-005: Cross-Satellite Comparison of Trapped Particles: Results</vt:lpstr>
      <vt:lpstr>PLPT-SEI-005: Cross-Satellite Comparison of Trapped Particles: Results</vt:lpstr>
    </vt:vector>
  </TitlesOfParts>
  <Company>NOAA / NESDIS / STAR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Juan Rodriguez</dc:creator>
  <cp:lastModifiedBy>Athanasios Boudouridis</cp:lastModifiedBy>
  <cp:revision>1862</cp:revision>
  <dcterms:created xsi:type="dcterms:W3CDTF">2017-02-26T14:41:57Z</dcterms:created>
  <dcterms:modified xsi:type="dcterms:W3CDTF">2025-02-18T21:14:01Z</dcterms:modified>
</cp:coreProperties>
</file>