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668" r:id="rId4"/>
    <p:sldId id="667" r:id="rId5"/>
    <p:sldId id="670" r:id="rId6"/>
    <p:sldId id="673" r:id="rId7"/>
    <p:sldId id="6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Rodriguez" initials="J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008000"/>
    <a:srgbClr val="009900"/>
    <a:srgbClr val="FF7C80"/>
    <a:srgbClr val="0000FF"/>
    <a:srgbClr val="006600"/>
    <a:srgbClr val="FF3300"/>
    <a:srgbClr val="CC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0" autoAdjust="0"/>
    <p:restoredTop sz="94524" autoAdjust="0"/>
  </p:normalViewPr>
  <p:slideViewPr>
    <p:cSldViewPr>
      <p:cViewPr>
        <p:scale>
          <a:sx n="51" d="100"/>
          <a:sy n="51" d="100"/>
        </p:scale>
        <p:origin x="103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F8A6-59ED-4CA0-85FA-2B051A81B926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C173-D336-4429-BE64-F6CFCEA90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f7a2f6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" name="Google Shape;40;g2af7a2f6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12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632" y="6356350"/>
            <a:ext cx="914400" cy="3651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750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14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468052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35401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32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66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632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2/28/2017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421" y="6356350"/>
            <a:ext cx="733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These GOES-16 data are preliminary, non-operational data and are undergoing testing. </a:t>
            </a:r>
          </a:p>
          <a:p>
            <a:pPr>
              <a:defRPr/>
            </a:pPr>
            <a:r>
              <a:rPr lang="en-US" dirty="0"/>
              <a:t>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60F4D7-1FAC-41F5-8B13-40B192A295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3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f7a2f6099_0_0"/>
          <p:cNvSpPr txBox="1">
            <a:spLocks noGrp="1"/>
          </p:cNvSpPr>
          <p:nvPr>
            <p:ph type="ctrTitle"/>
          </p:nvPr>
        </p:nvSpPr>
        <p:spPr>
          <a:xfrm>
            <a:off x="544288" y="1676400"/>
            <a:ext cx="80553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Peer Stakeholder-Product Validation Review (PS-PVR) </a:t>
            </a:r>
            <a:br>
              <a:rPr lang="en-U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G19 </a:t>
            </a:r>
            <a:r>
              <a:rPr lang="en-US" sz="4400" noProof="0" dirty="0"/>
              <a:t>MPS-Lo </a:t>
            </a:r>
            <a:r>
              <a:rPr lang="en-US" sz="44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Provisional Validation</a:t>
            </a:r>
            <a:br>
              <a:rPr lang="en-US" sz="44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SWPC Overview</a:t>
            </a:r>
            <a:endParaRPr lang="en-US" sz="2800" noProof="0" dirty="0"/>
          </a:p>
        </p:txBody>
      </p:sp>
      <p:sp>
        <p:nvSpPr>
          <p:cNvPr id="43" name="Google Shape;43;g2af7a2f6099_0_0"/>
          <p:cNvSpPr txBox="1">
            <a:spLocks noGrp="1"/>
          </p:cNvSpPr>
          <p:nvPr>
            <p:ph type="subTitle" idx="1"/>
          </p:nvPr>
        </p:nvSpPr>
        <p:spPr>
          <a:xfrm>
            <a:off x="522512" y="3810000"/>
            <a:ext cx="8077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40"/>
              <a:buFont typeface="Noto Sans Symbols"/>
              <a:buNone/>
            </a:pPr>
            <a:endParaRPr lang="en-US" sz="2800" b="0" i="0" u="none" strike="noStrike" cap="none" noProof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noProof="0" dirty="0">
                <a:solidFill>
                  <a:srgbClr val="FFFF00"/>
                </a:solidFill>
              </a:rPr>
              <a:t>February 11</a:t>
            </a:r>
            <a:r>
              <a:rPr lang="en-US" sz="2800" b="0" i="0" u="none" strike="noStrike" cap="none" noProof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-US" sz="2800" noProof="0" dirty="0">
                <a:solidFill>
                  <a:srgbClr val="FFFF00"/>
                </a:solidFill>
              </a:rPr>
              <a:t>5</a:t>
            </a:r>
            <a:endParaRPr lang="en-US" sz="2800" noProof="0" dirty="0"/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endParaRPr lang="en-US" sz="2800" b="0" i="0" u="none" strike="noStrike" cap="none" noProof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rgbClr val="FF9900"/>
              </a:buClr>
              <a:buSzPts val="2029"/>
              <a:buNone/>
            </a:pPr>
            <a:r>
              <a:rPr lang="en-US" sz="2800" b="0" i="0" u="none" strike="noStrike" cap="none" noProof="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r>
              <a:rPr lang="en-US" sz="2800" noProof="0" dirty="0">
                <a:solidFill>
                  <a:srgbClr val="FF9900"/>
                </a:solidFill>
              </a:rPr>
              <a:t>: Steve Hill</a:t>
            </a:r>
            <a:endParaRPr lang="en-US" sz="2800" noProof="0" dirty="0"/>
          </a:p>
        </p:txBody>
      </p:sp>
      <p:sp>
        <p:nvSpPr>
          <p:cNvPr id="44" name="Google Shape;44;g2af7a2f6099_0_0"/>
          <p:cNvSpPr txBox="1"/>
          <p:nvPr/>
        </p:nvSpPr>
        <p:spPr>
          <a:xfrm>
            <a:off x="1287379" y="6361671"/>
            <a:ext cx="663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noProof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GOES-19 data are preliminary, non-operational data and are undergoing testing. Users bear all responsibility for inspecting the data prior to use and for the manner in which the data are utilized.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title"/>
          </p:nvPr>
        </p:nvSpPr>
        <p:spPr>
          <a:xfrm>
            <a:off x="1371600" y="326774"/>
            <a:ext cx="6408821" cy="96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noProof="0" dirty="0"/>
              <a:t>G19 MPS-Lo Provisional Validation </a:t>
            </a:r>
            <a:br>
              <a:rPr lang="en-US" sz="3200" b="1" noProof="0" dirty="0"/>
            </a:br>
            <a:r>
              <a:rPr lang="en-US" sz="3200" b="1" noProof="0" dirty="0"/>
              <a:t>SWPC Overview</a:t>
            </a:r>
          </a:p>
        </p:txBody>
      </p:sp>
      <p:sp>
        <p:nvSpPr>
          <p:cNvPr id="50" name="Google Shape;50;p1"/>
          <p:cNvSpPr txBox="1">
            <a:spLocks noGrp="1"/>
          </p:cNvSpPr>
          <p:nvPr>
            <p:ph type="sldNum" idx="12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noProof="0"/>
              <a:t>2</a:t>
            </a:fld>
            <a:endParaRPr lang="en-US" noProof="0" dirty="0"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78300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3600" noProof="0" dirty="0">
                <a:latin typeface="Arial"/>
                <a:ea typeface="Arial"/>
                <a:cs typeface="Arial"/>
                <a:sym typeface="Arial"/>
              </a:rPr>
              <a:t>Instrument</a:t>
            </a:r>
          </a:p>
          <a:p>
            <a:pPr lvl="1" indent="-342900"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3200" noProof="0" dirty="0">
                <a:latin typeface="Arial"/>
                <a:ea typeface="Arial"/>
                <a:cs typeface="Arial"/>
                <a:sym typeface="Arial"/>
              </a:rPr>
              <a:t>NOAA’s first plasma instrument on GOES</a:t>
            </a:r>
          </a:p>
          <a:p>
            <a:pPr lvl="1" indent="-342900"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3200" noProof="0" dirty="0">
                <a:latin typeface="Arial"/>
                <a:ea typeface="Arial"/>
                <a:cs typeface="Arial"/>
                <a:sym typeface="Arial"/>
              </a:rPr>
              <a:t>Measures thermal population (~1keV at geosynchronous)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3600" noProof="0" dirty="0">
                <a:latin typeface="Arial"/>
                <a:ea typeface="Arial"/>
                <a:cs typeface="Arial"/>
                <a:sym typeface="Arial"/>
              </a:rPr>
              <a:t>Primary Uses</a:t>
            </a:r>
          </a:p>
          <a:p>
            <a:pPr marL="74295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</a:pPr>
            <a:r>
              <a:rPr lang="en-US" sz="3200" noProof="0" dirty="0"/>
              <a:t>Satellite industry: Surface Charging</a:t>
            </a:r>
          </a:p>
          <a:p>
            <a:pPr marL="74295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</a:pPr>
            <a:r>
              <a:rPr lang="en-US" sz="3200" noProof="0" dirty="0"/>
              <a:t>Human Spaceflight: Anticipated for avionics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3600" noProof="0" dirty="0">
                <a:latin typeface="Arial"/>
                <a:ea typeface="Arial"/>
                <a:cs typeface="Arial"/>
                <a:sym typeface="Arial"/>
              </a:rPr>
              <a:t>Requirements </a:t>
            </a:r>
          </a:p>
          <a:p>
            <a:pPr marL="74295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</a:pPr>
            <a:r>
              <a:rPr lang="en-US" sz="3200" noProof="0" dirty="0"/>
              <a:t>Derived from 2002 user-requirements workshop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3600" noProof="0" dirty="0">
                <a:latin typeface="Arial"/>
                <a:ea typeface="Arial"/>
                <a:cs typeface="Arial"/>
                <a:sym typeface="Arial"/>
              </a:rPr>
              <a:t>Supported by </a:t>
            </a:r>
          </a:p>
          <a:p>
            <a:pPr marL="74295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</a:pPr>
            <a:r>
              <a:rPr lang="en-US" sz="3200" noProof="0" dirty="0"/>
              <a:t>Space Environment Engineering and Science Applications Workshop Roadmaps</a:t>
            </a:r>
          </a:p>
          <a:p>
            <a:pPr marL="74295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</a:pPr>
            <a:r>
              <a:rPr lang="en-US" sz="3200" noProof="0" dirty="0"/>
              <a:t>National Space Weather Strategy and Action Plan</a:t>
            </a:r>
          </a:p>
          <a:p>
            <a:pPr marL="742950" lvl="1" indent="-2984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</a:pPr>
            <a:r>
              <a:rPr lang="en-US" noProof="0" dirty="0">
                <a:latin typeface="Arial"/>
                <a:cs typeface="Arial"/>
              </a:rPr>
              <a:t>2023 Satellite Environment Testbed Exercise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1601" y="356937"/>
            <a:ext cx="6248400" cy="633663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3200" b="1" noProof="0" dirty="0"/>
              <a:t>GOES User Requirements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1" y="5619371"/>
            <a:ext cx="815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Workshop recommended low energy electron and proton measurements to support spacecraft anomaly resolution related to surface charging (electrostatic discharge (ESD)) and to monitor radiation dose to surfaces and surface damage.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569697"/>
            <a:ext cx="3429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Compilation of databases of spacecraft anomalies attributed to the space environment</a:t>
            </a:r>
          </a:p>
          <a:p>
            <a:endParaRPr lang="en-US" noProof="0" dirty="0"/>
          </a:p>
          <a:p>
            <a:r>
              <a:rPr lang="en-US" noProof="0" dirty="0"/>
              <a:t>Study sponsored by the National Security Space Architect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108146-C6D9-E019-A028-A4ACBB872EBC}"/>
              </a:ext>
            </a:extLst>
          </p:cNvPr>
          <p:cNvGrpSpPr/>
          <p:nvPr/>
        </p:nvGrpSpPr>
        <p:grpSpPr>
          <a:xfrm>
            <a:off x="420930" y="1367239"/>
            <a:ext cx="4608270" cy="4051437"/>
            <a:chOff x="762000" y="1371600"/>
            <a:chExt cx="4608270" cy="4051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371600"/>
              <a:ext cx="4608270" cy="405143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71601" y="1447800"/>
              <a:ext cx="1371600" cy="3657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r="8652" b="53333"/>
          <a:stretch/>
        </p:blipFill>
        <p:spPr>
          <a:xfrm>
            <a:off x="5334000" y="1443439"/>
            <a:ext cx="3429000" cy="16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228600"/>
            <a:ext cx="6248400" cy="1371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3200" b="1" noProof="0" dirty="0"/>
              <a:t>Space Environment Engineering and Science Applications Workshop</a:t>
            </a:r>
          </a:p>
          <a:p>
            <a:r>
              <a:rPr lang="en-US" sz="1800" noProof="0" dirty="0"/>
              <a:t>Aerospace Report No. ATR-2019-00431,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8" y="2053210"/>
            <a:ext cx="5068952" cy="2671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" y="5257800"/>
            <a:ext cx="815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“The highest priority hazard is solar energetic particles and their access to the magnetosphere, followed closely by the electron plasma of the ring current, which causes surface charging.”</a:t>
            </a:r>
          </a:p>
        </p:txBody>
      </p:sp>
      <p:sp>
        <p:nvSpPr>
          <p:cNvPr id="7" name="Oval 6"/>
          <p:cNvSpPr/>
          <p:nvPr/>
        </p:nvSpPr>
        <p:spPr>
          <a:xfrm>
            <a:off x="744950" y="2211888"/>
            <a:ext cx="1714500" cy="623454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4FAFA-F539-9865-0068-8961C2A45C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82" t="6615" r="15015" b="35682"/>
          <a:stretch/>
        </p:blipFill>
        <p:spPr>
          <a:xfrm>
            <a:off x="5638800" y="1822522"/>
            <a:ext cx="319901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1026" name="Picture 2" descr="https://lh4.googleusercontent.com/TESuLDWV2dljMDLDq8T0bf18-uEWEowWuoPBsslDjMW380k8giOQI4nCu6fkcecbUyT_-OD8hUWWDmlJ09bbtS2BNTSkgXFH98NTAeKU5dAq8LPQiv8yzbmPWmAd7TBB_pRr5ZzqFMbg3e43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77653" cy="46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482" y="2209800"/>
            <a:ext cx="458804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noProof="0" dirty="0"/>
              <a:t>Action 2.11.6</a:t>
            </a:r>
            <a:r>
              <a:rPr lang="en-US" noProof="0" dirty="0"/>
              <a:t>: DOC, in coordination with NASA and DoD, develop a plan for a robust real-time assimilative environmental specification model such that it supports 1) Nowcasting of the space environment, and 2) </a:t>
            </a:r>
            <a:r>
              <a:rPr lang="en-US" b="1" noProof="0" dirty="0"/>
              <a:t>Analysis and attribution of spacecraft anomalies due to routine and extreme space weather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4495800"/>
            <a:ext cx="45880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MPS-Lo will be an important data source for this data assimilative environmental model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1" y="356937"/>
            <a:ext cx="6248400" cy="633663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3200" b="1" noProof="0" dirty="0"/>
              <a:t>National Space Weather Strategy and Action Plan</a:t>
            </a:r>
          </a:p>
        </p:txBody>
      </p:sp>
    </p:spTree>
    <p:extLst>
      <p:ext uri="{BB962C8B-B14F-4D97-AF65-F5344CB8AC3E}">
        <p14:creationId xmlns:p14="http://schemas.microsoft.com/office/powerpoint/2010/main" val="323167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20CE-907C-C5CC-6F78-87020CF9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noProof="0" dirty="0"/>
              <a:t>2023 Satellite Environment </a:t>
            </a:r>
            <a:br>
              <a:rPr lang="en-US" sz="3200" b="1" noProof="0" dirty="0"/>
            </a:br>
            <a:r>
              <a:rPr lang="en-US" sz="3200" b="1" noProof="0" dirty="0"/>
              <a:t>Testbed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685DE-C9F6-1332-330C-D8431635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226B8-64D2-705F-72B2-8E6A04F1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08" b="8168"/>
          <a:stretch/>
        </p:blipFill>
        <p:spPr>
          <a:xfrm>
            <a:off x="1768078" y="1457437"/>
            <a:ext cx="5607843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E92871-C7E8-BF81-94A3-11E4C7CD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704"/>
          <a:stretch/>
        </p:blipFill>
        <p:spPr>
          <a:xfrm>
            <a:off x="484010" y="5359713"/>
            <a:ext cx="4240390" cy="809993"/>
          </a:xfrm>
          <a:prstGeom prst="rect">
            <a:avLst/>
          </a:prstGeom>
        </p:spPr>
      </p:pic>
      <p:sp>
        <p:nvSpPr>
          <p:cNvPr id="13" name="AutoShape 2" descr="SWPC Tour">
            <a:extLst>
              <a:ext uri="{FF2B5EF4-FFF2-40B4-BE49-F238E27FC236}">
                <a16:creationId xmlns:a16="http://schemas.microsoft.com/office/drawing/2014/main" id="{D28E6101-470C-C999-EF86-1906A449C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pic>
        <p:nvPicPr>
          <p:cNvPr id="16" name="Google Shape;101;g33034c961dd_0_0">
            <a:extLst>
              <a:ext uri="{FF2B5EF4-FFF2-40B4-BE49-F238E27FC236}">
                <a16:creationId xmlns:a16="http://schemas.microsoft.com/office/drawing/2014/main" id="{B8A86D15-CF96-F171-61DD-900F9CD953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33517" t="28421" r="11386" b="20852"/>
          <a:stretch/>
        </p:blipFill>
        <p:spPr>
          <a:xfrm>
            <a:off x="470770" y="2793754"/>
            <a:ext cx="4343399" cy="234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DD4BBA-832C-67E7-FF9A-B2FE397E9388}"/>
              </a:ext>
            </a:extLst>
          </p:cNvPr>
          <p:cNvSpPr txBox="1"/>
          <p:nvPr/>
        </p:nvSpPr>
        <p:spPr>
          <a:xfrm>
            <a:off x="5253803" y="3314222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Supported provision of corrected MPS-Lo data both in real-tie and retrospectively</a:t>
            </a:r>
          </a:p>
        </p:txBody>
      </p:sp>
    </p:spTree>
    <p:extLst>
      <p:ext uri="{BB962C8B-B14F-4D97-AF65-F5344CB8AC3E}">
        <p14:creationId xmlns:p14="http://schemas.microsoft.com/office/powerpoint/2010/main" val="322137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1852"/>
            <a:ext cx="6629400" cy="968626"/>
          </a:xfrm>
        </p:spPr>
        <p:txBody>
          <a:bodyPr/>
          <a:lstStyle/>
          <a:p>
            <a:r>
              <a:rPr lang="en-US" sz="3200" b="1" noProof="0" dirty="0"/>
              <a:t>G19 MPS-LO Provisional Validation PS-PVR SWPC Summary</a:t>
            </a:r>
            <a:endParaRPr lang="en-US" sz="3200" b="1" noProof="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45" y="1524000"/>
            <a:ext cx="8696475" cy="474918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800" noProof="0" dirty="0"/>
              <a:t>MPS-Lo brings an important new capability that characterizes the surface-charging environment and addresses an important satellite industry need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800" noProof="0" dirty="0"/>
              <a:t>SWPC concurs with NCEI’s recommendation for MPS-Lo to transition to Provisional Validation status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600" noProof="0" dirty="0"/>
              <a:t>Issues remain, such High Backgrounds / Negative Fluxes, Interzonal Crosstalk, and error in absolute values of reported fluxes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600" noProof="0" dirty="0"/>
              <a:t>Software corrections have been identified that can address most issues and will enable useful flux measurements 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800" noProof="0" dirty="0"/>
              <a:t>SWPC is highly appreciative of the excellent work and diligence provided by NCEI, as well as the support provided by ATC and the entire GOES project</a:t>
            </a:r>
          </a:p>
        </p:txBody>
      </p:sp>
    </p:spTree>
    <p:extLst>
      <p:ext uri="{BB962C8B-B14F-4D97-AF65-F5344CB8AC3E}">
        <p14:creationId xmlns:p14="http://schemas.microsoft.com/office/powerpoint/2010/main" val="39192525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16954</TotalTime>
  <Words>420</Words>
  <Application>Microsoft Office PowerPoint</Application>
  <PresentationFormat>On-screen Show (4:3)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Noto Sans Symbols</vt:lpstr>
      <vt:lpstr>Wingdings</vt:lpstr>
      <vt:lpstr>Custom Design</vt:lpstr>
      <vt:lpstr>Peer Stakeholder-Product Validation Review (PS-PVR)   G19 MPS-Lo Provisional Validation SWPC Overview</vt:lpstr>
      <vt:lpstr>G19 MPS-Lo Provisional Validation  SWPC Overview</vt:lpstr>
      <vt:lpstr>PowerPoint Presentation</vt:lpstr>
      <vt:lpstr>PowerPoint Presentation</vt:lpstr>
      <vt:lpstr>PowerPoint Presentation</vt:lpstr>
      <vt:lpstr>2023 Satellite Environment  Testbed Exercise</vt:lpstr>
      <vt:lpstr>G19 MPS-LO Provisional Validation PS-PVR SWPC Summary</vt:lpstr>
    </vt:vector>
  </TitlesOfParts>
  <Company>NOAA / NESDIS / 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Xiangqian Wu</dc:creator>
  <cp:lastModifiedBy>Steven Hill</cp:lastModifiedBy>
  <cp:revision>327</cp:revision>
  <cp:lastPrinted>2018-07-10T13:08:28Z</cp:lastPrinted>
  <dcterms:created xsi:type="dcterms:W3CDTF">2017-02-26T14:41:57Z</dcterms:created>
  <dcterms:modified xsi:type="dcterms:W3CDTF">2025-02-11T04:42:17Z</dcterms:modified>
</cp:coreProperties>
</file>