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0" roundtripDataSignature="AMtx7mjkrbBhR8JN3fYjx5KDuFMvB0jb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"/>
          <p:cNvSpPr txBox="1"/>
          <p:nvPr>
            <p:ph type="title"/>
          </p:nvPr>
        </p:nvSpPr>
        <p:spPr>
          <a:xfrm>
            <a:off x="1371600" y="128337"/>
            <a:ext cx="6408821" cy="9686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" type="body"/>
          </p:nvPr>
        </p:nvSpPr>
        <p:spPr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❖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o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0" type="dt"/>
          </p:nvPr>
        </p:nvSpPr>
        <p:spPr>
          <a:xfrm>
            <a:off x="240632" y="6356350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2" type="sldNum"/>
          </p:nvPr>
        </p:nvSpPr>
        <p:spPr>
          <a:xfrm>
            <a:off x="8253662" y="6356350"/>
            <a:ext cx="681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0" type="dt"/>
          </p:nvPr>
        </p:nvSpPr>
        <p:spPr>
          <a:xfrm>
            <a:off x="240632" y="6356350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253662" y="6356350"/>
            <a:ext cx="681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idx="10" type="dt"/>
          </p:nvPr>
        </p:nvSpPr>
        <p:spPr>
          <a:xfrm>
            <a:off x="240632" y="6356350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253662" y="6356350"/>
            <a:ext cx="681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le and two content">
  <p:cSld name="Tile and 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4680523" y="958850"/>
            <a:ext cx="4111455" cy="5281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‒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‒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type="title"/>
          </p:nvPr>
        </p:nvSpPr>
        <p:spPr>
          <a:xfrm>
            <a:off x="353441" y="88777"/>
            <a:ext cx="6675120" cy="727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>
                <a:solidFill>
                  <a:srgbClr val="CF1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2" type="body"/>
          </p:nvPr>
        </p:nvSpPr>
        <p:spPr>
          <a:xfrm>
            <a:off x="354013" y="958850"/>
            <a:ext cx="4111455" cy="5281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‒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‒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353441" y="88777"/>
            <a:ext cx="6675120" cy="727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>
                <a:solidFill>
                  <a:srgbClr val="CF102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ndt_SOO-DOH-Presentation_NO-TEXT_5.jpg" id="10" name="Google Shape;10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6"/>
          <p:cNvSpPr txBox="1"/>
          <p:nvPr>
            <p:ph type="title"/>
          </p:nvPr>
        </p:nvSpPr>
        <p:spPr>
          <a:xfrm>
            <a:off x="1371600" y="128337"/>
            <a:ext cx="6408821" cy="9686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" type="body"/>
          </p:nvPr>
        </p:nvSpPr>
        <p:spPr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0" type="dt"/>
          </p:nvPr>
        </p:nvSpPr>
        <p:spPr>
          <a:xfrm>
            <a:off x="240632" y="6356350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1" type="ftr"/>
          </p:nvPr>
        </p:nvSpPr>
        <p:spPr>
          <a:xfrm>
            <a:off x="922421" y="6356350"/>
            <a:ext cx="733124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6"/>
          <p:cNvSpPr txBox="1"/>
          <p:nvPr>
            <p:ph idx="12" type="sldNum"/>
          </p:nvPr>
        </p:nvSpPr>
        <p:spPr>
          <a:xfrm>
            <a:off x="8253662" y="6356350"/>
            <a:ext cx="681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2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>
            <p:ph type="ctrTitle"/>
          </p:nvPr>
        </p:nvSpPr>
        <p:spPr>
          <a:xfrm>
            <a:off x="544288" y="1676400"/>
            <a:ext cx="8055424" cy="21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Peer Stakeholder-Product Validation Review (PS-PVR) </a:t>
            </a:r>
            <a:b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G19 SGPS Provisional Validation</a:t>
            </a:r>
            <a:b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SWPC Overview</a:t>
            </a:r>
            <a:endParaRPr sz="2800"/>
          </a:p>
        </p:txBody>
      </p:sp>
      <p:sp>
        <p:nvSpPr>
          <p:cNvPr id="43" name="Google Shape;43;p1"/>
          <p:cNvSpPr txBox="1"/>
          <p:nvPr>
            <p:ph idx="1" type="subTitle"/>
          </p:nvPr>
        </p:nvSpPr>
        <p:spPr>
          <a:xfrm>
            <a:off x="522512" y="3810000"/>
            <a:ext cx="80772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December 6, 2024</a:t>
            </a:r>
            <a:endParaRPr sz="2800"/>
          </a:p>
          <a:p>
            <a:pPr indent="0" lvl="0" marL="0" marR="0" rtl="0" algn="ctr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80000"/>
              </a:lnSpc>
              <a:spcBef>
                <a:spcPts val="406"/>
              </a:spcBef>
              <a:spcAft>
                <a:spcPts val="0"/>
              </a:spcAft>
              <a:buClr>
                <a:srgbClr val="FF9900"/>
              </a:buClr>
              <a:buSzPts val="2029"/>
              <a:buNone/>
            </a:pPr>
            <a:r>
              <a:rPr b="0" i="0" lang="en-US" sz="2800" u="none" cap="none" strike="noStrike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Presenter</a:t>
            </a:r>
            <a:r>
              <a:rPr lang="en-US" sz="2800">
                <a:solidFill>
                  <a:srgbClr val="FF9900"/>
                </a:solidFill>
              </a:rPr>
              <a:t>: Steve Hill</a:t>
            </a:r>
            <a:endParaRPr sz="2800"/>
          </a:p>
        </p:txBody>
      </p:sp>
      <p:sp>
        <p:nvSpPr>
          <p:cNvPr id="44" name="Google Shape;44;p1"/>
          <p:cNvSpPr txBox="1"/>
          <p:nvPr/>
        </p:nvSpPr>
        <p:spPr>
          <a:xfrm>
            <a:off x="1287379" y="6361671"/>
            <a:ext cx="663742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These GOES-19 data are preliminary, non-operational data and are undergoing testing. Users bear all responsibility for inspecting the data prior to use and for the manner in which the data are utilized.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p of global absorption predictions at 1 dB" id="49" name="Google Shape;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165" y="1317684"/>
            <a:ext cx="3024606" cy="169022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2"/>
          <p:cNvSpPr txBox="1"/>
          <p:nvPr>
            <p:ph type="title"/>
          </p:nvPr>
        </p:nvSpPr>
        <p:spPr>
          <a:xfrm>
            <a:off x="1371600" y="128337"/>
            <a:ext cx="6408821" cy="9686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Primary Uses of SGPS Data</a:t>
            </a:r>
            <a:endParaRPr/>
          </a:p>
        </p:txBody>
      </p:sp>
      <p:sp>
        <p:nvSpPr>
          <p:cNvPr id="51" name="Google Shape;51;p2"/>
          <p:cNvSpPr txBox="1"/>
          <p:nvPr>
            <p:ph idx="1" type="body"/>
          </p:nvPr>
        </p:nvSpPr>
        <p:spPr>
          <a:xfrm>
            <a:off x="381000" y="1295400"/>
            <a:ext cx="4209288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/>
              <a:t>Solar Radiation Storm Scale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/>
              <a:t>One of three NOAA space weather scales.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/>
              <a:t>Aviation industry: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/>
              <a:t>HF radio blackout product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/>
              <a:t>Radiation advisories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/>
              <a:t>Satellite industry: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/>
              <a:t>Satellite launch support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/>
              <a:t>Satellite anomaly resolution and design guidelines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/>
              <a:t>Human space exploration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/>
              <a:t>Apollo era through International Space Station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/>
              <a:t>Artemis Program</a:t>
            </a:r>
            <a:endParaRPr/>
          </a:p>
          <a:p>
            <a:pPr indent="-178435" lvl="0" marL="342900" rtl="0" algn="l">
              <a:lnSpc>
                <a:spcPct val="10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2800"/>
          </a:p>
        </p:txBody>
      </p:sp>
      <p:sp>
        <p:nvSpPr>
          <p:cNvPr id="52" name="Google Shape;52;p2"/>
          <p:cNvSpPr txBox="1"/>
          <p:nvPr>
            <p:ph idx="12" type="sldNum"/>
          </p:nvPr>
        </p:nvSpPr>
        <p:spPr>
          <a:xfrm>
            <a:off x="8253662" y="6356350"/>
            <a:ext cx="681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" name="Google Shape;5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166" y="3217047"/>
            <a:ext cx="3030702" cy="18675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2"/>
          <p:cNvGrpSpPr/>
          <p:nvPr/>
        </p:nvGrpSpPr>
        <p:grpSpPr>
          <a:xfrm>
            <a:off x="7791961" y="1143000"/>
            <a:ext cx="1143492" cy="5097526"/>
            <a:chOff x="6575339" y="914400"/>
            <a:chExt cx="1197061" cy="5336329"/>
          </a:xfrm>
        </p:grpSpPr>
        <p:pic>
          <p:nvPicPr>
            <p:cNvPr id="55" name="Google Shape;55;p2"/>
            <p:cNvPicPr preferRelativeResize="0"/>
            <p:nvPr/>
          </p:nvPicPr>
          <p:blipFill rotWithShape="1">
            <a:blip r:embed="rId5">
              <a:alphaModFix/>
            </a:blip>
            <a:srcRect b="0" l="456" r="87234" t="0"/>
            <a:stretch/>
          </p:blipFill>
          <p:spPr>
            <a:xfrm>
              <a:off x="6575339" y="914400"/>
              <a:ext cx="1197061" cy="53363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2"/>
            <p:cNvPicPr preferRelativeResize="0"/>
            <p:nvPr/>
          </p:nvPicPr>
          <p:blipFill rotWithShape="1">
            <a:blip r:embed="rId5">
              <a:alphaModFix/>
            </a:blip>
            <a:srcRect b="95389" l="12763" r="78846" t="1754"/>
            <a:stretch/>
          </p:blipFill>
          <p:spPr>
            <a:xfrm>
              <a:off x="6575339" y="1219200"/>
              <a:ext cx="816061" cy="15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2"/>
          <p:cNvGrpSpPr/>
          <p:nvPr/>
        </p:nvGrpSpPr>
        <p:grpSpPr>
          <a:xfrm>
            <a:off x="4624069" y="5326121"/>
            <a:ext cx="3030702" cy="761393"/>
            <a:chOff x="3896139" y="5947884"/>
            <a:chExt cx="3657600" cy="918885"/>
          </a:xfrm>
        </p:grpSpPr>
        <p:pic>
          <p:nvPicPr>
            <p:cNvPr descr="3-day Satellite Environment graph and image map." id="58" name="Google Shape;58;p2"/>
            <p:cNvPicPr preferRelativeResize="0"/>
            <p:nvPr/>
          </p:nvPicPr>
          <p:blipFill rotWithShape="1">
            <a:blip r:embed="rId6">
              <a:alphaModFix/>
            </a:blip>
            <a:srcRect b="0" l="0" r="0" t="90904"/>
            <a:stretch/>
          </p:blipFill>
          <p:spPr>
            <a:xfrm>
              <a:off x="3896139" y="6617237"/>
              <a:ext cx="3657600" cy="2495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3-day Satellite Environment graph and image map." id="59" name="Google Shape;59;p2"/>
            <p:cNvPicPr preferRelativeResize="0"/>
            <p:nvPr/>
          </p:nvPicPr>
          <p:blipFill rotWithShape="1">
            <a:blip r:embed="rId6">
              <a:alphaModFix/>
            </a:blip>
            <a:srcRect b="75599" l="0" r="0" t="0"/>
            <a:stretch/>
          </p:blipFill>
          <p:spPr>
            <a:xfrm>
              <a:off x="3896139" y="5947884"/>
              <a:ext cx="3657600" cy="6693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>
            <p:ph type="title"/>
          </p:nvPr>
        </p:nvSpPr>
        <p:spPr>
          <a:xfrm>
            <a:off x="1371600" y="128337"/>
            <a:ext cx="6408821" cy="9686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Requirements</a:t>
            </a:r>
            <a:endParaRPr/>
          </a:p>
        </p:txBody>
      </p:sp>
      <p:sp>
        <p:nvSpPr>
          <p:cNvPr id="65" name="Google Shape;65;p3"/>
          <p:cNvSpPr txBox="1"/>
          <p:nvPr>
            <p:ph idx="12" type="sldNum"/>
          </p:nvPr>
        </p:nvSpPr>
        <p:spPr>
          <a:xfrm>
            <a:off x="8253662" y="6356350"/>
            <a:ext cx="681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155" y="1395950"/>
            <a:ext cx="2411796" cy="305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3"/>
          <p:cNvPicPr preferRelativeResize="0"/>
          <p:nvPr/>
        </p:nvPicPr>
        <p:blipFill rotWithShape="1">
          <a:blip r:embed="rId4">
            <a:alphaModFix/>
          </a:blip>
          <a:srcRect b="17925" l="0" r="0" t="0"/>
          <a:stretch/>
        </p:blipFill>
        <p:spPr>
          <a:xfrm>
            <a:off x="4678214" y="2767826"/>
            <a:ext cx="3575448" cy="1752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24761" y="3109751"/>
            <a:ext cx="2414643" cy="303874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"/>
          <p:cNvSpPr txBox="1"/>
          <p:nvPr/>
        </p:nvSpPr>
        <p:spPr>
          <a:xfrm>
            <a:off x="5966675" y="1844429"/>
            <a:ext cx="27957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2023 Satellite Environment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Testbed Exercise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"/>
          <p:cNvSpPr txBox="1"/>
          <p:nvPr/>
        </p:nvSpPr>
        <p:spPr>
          <a:xfrm>
            <a:off x="3983496" y="1194336"/>
            <a:ext cx="2402400" cy="92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2022 Testbed Exercise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12529"/>
                </a:solidFill>
                <a:latin typeface="Arial"/>
                <a:ea typeface="Arial"/>
                <a:cs typeface="Arial"/>
                <a:sym typeface="Arial"/>
              </a:rPr>
              <a:t>for Aviation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3"/>
          <p:cNvPicPr preferRelativeResize="0"/>
          <p:nvPr/>
        </p:nvPicPr>
        <p:blipFill rotWithShape="1">
          <a:blip r:embed="rId6">
            <a:alphaModFix/>
          </a:blip>
          <a:srcRect b="53332" l="9087" r="9087" t="0"/>
          <a:stretch/>
        </p:blipFill>
        <p:spPr>
          <a:xfrm>
            <a:off x="5334000" y="4420358"/>
            <a:ext cx="3697924" cy="175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/>
          <p:nvPr>
            <p:ph type="title"/>
          </p:nvPr>
        </p:nvSpPr>
        <p:spPr>
          <a:xfrm>
            <a:off x="1371600" y="128337"/>
            <a:ext cx="6408821" cy="9686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G19 SGPS Provisional Validation PS-PVR: SWPC Summary</a:t>
            </a:r>
            <a:endParaRPr/>
          </a:p>
        </p:txBody>
      </p:sp>
      <p:sp>
        <p:nvSpPr>
          <p:cNvPr id="77" name="Google Shape;77;p4"/>
          <p:cNvSpPr txBox="1"/>
          <p:nvPr>
            <p:ph idx="12" type="sldNum"/>
          </p:nvPr>
        </p:nvSpPr>
        <p:spPr>
          <a:xfrm>
            <a:off x="8253662" y="6356350"/>
            <a:ext cx="6817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4"/>
          <p:cNvSpPr txBox="1"/>
          <p:nvPr>
            <p:ph idx="1" type="body"/>
          </p:nvPr>
        </p:nvSpPr>
        <p:spPr>
          <a:xfrm>
            <a:off x="533400" y="1295400"/>
            <a:ext cx="8001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/>
              <a:t>SGPS data are essential to support satellite launch and on-orbit operations, human and robotic exploration, aviation operations, and radio communication.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/>
              <a:t>GOES 19 SGPS overall appears to be performing well. 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/>
              <a:t>SWPC concurs with NCEI’s recommendation for SGPS L1b to transition to provisional validation status.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/>
              <a:t>Path for P8C correction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/>
              <a:t>ADRs to be addressed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/>
              <a:t>SWPC is highly appreciative of the dedication and excellent work of ATC, NCEI, and the GOES program for reaching this level of maturity of the SGPS data.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/>
              <a:t>We look forward to the continuing work bringing the instrument to full validation.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2017-02-26T14:41:57Z</dcterms:created>
  <dc:creator>Xiangqian Wu</dc:creator>
</cp:coreProperties>
</file>