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omments/comment2.xml" ContentType="application/vnd.openxmlformats-officedocument.presentationml.comment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Lst>
  <p:sldSz cx="9144000" cy="5143500" type="screen16x9"/>
  <p:notesSz cx="6858000" cy="9144000"/>
  <p:embeddedFontLst>
    <p:embeddedFont>
      <p:font typeface="Calibri" panose="020F0502020204030204" pitchFamily="34" charset="0"/>
      <p:regular r:id="rId86"/>
      <p:bold r:id="rId87"/>
      <p:italic r:id="rId88"/>
      <p:boldItalic r:id="rId89"/>
    </p:embeddedFont>
    <p:embeddedFont>
      <p:font typeface="Georgia" panose="02040502050405020303" pitchFamily="18" charset="0"/>
      <p:regular r:id="rId90"/>
      <p:bold r:id="rId91"/>
      <p:italic r:id="rId92"/>
      <p:boldItalic r:id="rId93"/>
    </p:embeddedFont>
    <p:embeddedFont>
      <p:font typeface="Spectral" panose="020B0604020202020204" charset="0"/>
      <p:regular r:id="rId94"/>
      <p:bold r:id="rId95"/>
      <p:italic r:id="rId96"/>
      <p:boldItalic r:id="rId97"/>
    </p:embeddedFont>
    <p:embeddedFont>
      <p:font typeface="Spectral Medium" panose="020B060402020202020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erine Pitts - NOAA Affiliate" initials="" lastIdx="2" clrIdx="0"/>
  <p:cmAuthor id="1" name="Christian Bethge - NOAA Affiliat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B898E8-9592-4B91-8A6D-D23190D4A687}">
  <a:tblStyle styleId="{ECB898E8-9592-4B91-8A6D-D23190D4A6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599B01F-2BF8-41AE-8C03-1DAA45B691F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4736468-881F-4CAB-9455-2ED0DC58358A}"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rgbClr val="FFFFFF"/>
      </a:tcTxStyle>
      <a:tcStyle>
        <a:tcBdr/>
        <a:fill>
          <a:solidFill>
            <a:srgbClr val="4285F4"/>
          </a:solidFill>
        </a:fill>
      </a:tcStyle>
    </a:lastCol>
    <a:firstCol>
      <a:tcTxStyle b="on" i="off">
        <a:font>
          <a:latin typeface="Calibri"/>
          <a:ea typeface="Calibri"/>
          <a:cs typeface="Calibri"/>
        </a:font>
        <a:srgbClr val="FFFFFF"/>
      </a:tcTxStyle>
      <a:tcStyle>
        <a:tcBdr/>
        <a:fill>
          <a:solidFill>
            <a:srgbClr val="4285F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285F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285F4"/>
          </a:solidFill>
        </a:fill>
      </a:tcStyle>
    </a:firstRow>
    <a:neCell>
      <a:tcTxStyle/>
      <a:tcStyle>
        <a:tcBdr/>
      </a:tcStyle>
    </a:neCell>
    <a:nwCell>
      <a:tcTxStyle/>
      <a:tcStyle>
        <a:tcBdr/>
      </a:tcStyle>
    </a:nwCell>
  </a:tblStyle>
  <a:tblStyle styleId="{E0B71C79-E95F-4300-97E3-91DDF55E06CA}" styleName="Table_3">
    <a:wholeTbl>
      <a:tcTxStyle b="off" i="off">
        <a:font>
          <a:latin typeface="Calibri"/>
          <a:ea typeface="Calibri"/>
          <a:cs typeface="Calibri"/>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DD3441A-D9ED-42A7-A23F-AC833DFBE1DF}" styleName="Table_4">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6" d="100"/>
          <a:sy n="136" d="100"/>
        </p:scale>
        <p:origin x="81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2.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5.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2-24T16:09:29.522" idx="1">
    <p:pos x="196" y="513"/>
    <p:text>based on the backup slides, it looks like GOES-18 had a similar steep degradation soon after its on-orbit life started, but appears to have leveled out. do you expect the same behavior for GOES-19?</p:text>
  </p:cm>
  <p:cm authorId="1" dt="2025-02-24T16:09:29.522" idx="1">
    <p:pos x="196" y="513"/>
    <p:text>Yes, that's what we expect. Note that degradation is very hard to disentangle from solar activity and from the instrument response functions. The good news is that solar activity should mostly decrease from now on, so it should be easier to assess in the future if it is leveling off gently.</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5-02-24T15:51:20.624" idx="2">
    <p:pos x="196" y="81"/>
    <p:text>great deck! i'll just leave a note here that this presentation is scheduled for 45 minutes, but there are 69 slides here. however, a good portion of these slides are images/figures, so you may be okay time-wise.
1 total reaction
Jonathan Darnel - NOAA Affiliate reacted with 👍 at 2025-02-24 07:51 AM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2539860756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253986075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2539860756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253986075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2539860756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253986075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33cd5474d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33cd5474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2539860756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253986075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539860756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253986075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312761fa5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312761fa5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29ab8ebba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29ab8ebba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29ab8ebba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29ab8ebba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2539860756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253986075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253986075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253986075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2539860756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253986075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2539860756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2539860756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2539860756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2539860756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2ed4681a7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2ed4681a7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2ed4681a7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2ed4681a7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2ed4681a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2ed4681a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2539860756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2539860756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312761fa50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312761fa5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3367f589e1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3367f589e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2539860756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2539860756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253986075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253986075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39860756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2539860756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2c815895d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2c815895d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2539860756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2539860756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3367f589e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3367f589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2539860756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2539860756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3003e1c802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3003e1c80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3003e1c80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3003e1c80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2539860756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2539860756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2539860756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2539860756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31d486fc31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31d486fc3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253986075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253986075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2539860756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2539860756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2539860756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2539860756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2539860756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32539860756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2539860756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2539860756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2539860756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2539860756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31d486fc3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31d486fc3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2539860756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2539860756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3367f589e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3367f589e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3003e1c802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3003e1c80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3003e1c802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3003e1c80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253986075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253986075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3003e1c802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3003e1c80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3003e1c802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3003e1c80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3003e1c802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3003e1c80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3003e1c802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3003e1c80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2539860756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32539860756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2539860756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2539860756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2539860756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2539860756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2539860756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2539860756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2539860756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2539860756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2539860756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2539860756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2539860756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253986075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2539860756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2539860756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2539860756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2539860756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2539860756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2539860756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2539860756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2539860756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2eaf499e4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2eaf499e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2eaf499e4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2eaf499e4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2539860756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32539860756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2539860756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2539860756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2539860756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32539860756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2539860756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32539860756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2539860756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253986075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2539860756_0_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32539860756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2539860756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32539860756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2539860756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32539860756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337354b3ba9_4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337354b3ba9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37354b3ba9_4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37354b3ba9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37354b3ba9_4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337354b3ba9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37354b3ba9_4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37354b3ba9_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37354b3ba9_4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337354b3ba9_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312761fa5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3312761fa5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312761fa5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3312761fa5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2539860756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253986075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312761fa5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3312761fa5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312761fa50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312761fa5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312761fa50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3312761fa5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312761fa50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312761fa5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2539860756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253986075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solidFill>
            <a:srgbClr val="0B0B0B">
              <a:alpha val="79750"/>
            </a:srgbClr>
          </a:solidFill>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solidFill>
            <a:srgbClr val="0B0B0B">
              <a:alpha val="79750"/>
            </a:srgbClr>
          </a:solidFill>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solidFill>
            <a:srgbClr val="0B0B0B">
              <a:alpha val="79750"/>
            </a:srgbClr>
          </a:solidFill>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solidFill>
            <a:srgbClr val="0B0B0B">
              <a:alpha val="79750"/>
            </a:srgbClr>
          </a:solidFill>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a:solidFill>
            <a:srgbClr val="0B0B0B">
              <a:alpha val="79750"/>
            </a:srgbClr>
          </a:solidFill>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28950"/>
            <a:ext cx="8520600" cy="572700"/>
          </a:xfrm>
          <a:prstGeom prst="rect">
            <a:avLst/>
          </a:prstGeom>
          <a:solidFill>
            <a:srgbClr val="0B0B0B">
              <a:alpha val="79750"/>
            </a:srgbClr>
          </a:solidFill>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814650"/>
            <a:ext cx="8520600" cy="4005600"/>
          </a:xfrm>
          <a:prstGeom prst="rect">
            <a:avLst/>
          </a:prstGeom>
          <a:solidFill>
            <a:srgbClr val="0B0B0B">
              <a:alpha val="79750"/>
            </a:srgbClr>
          </a:solidFill>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128950"/>
            <a:ext cx="8520600" cy="572700"/>
          </a:xfrm>
          <a:prstGeom prst="rect">
            <a:avLst/>
          </a:prstGeom>
          <a:solidFill>
            <a:srgbClr val="0B0B0B">
              <a:alpha val="79750"/>
            </a:srgbClr>
          </a:solidFill>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solidFill>
            <a:srgbClr val="0B0B0B">
              <a:alpha val="79750"/>
            </a:srgbClr>
          </a:solidFill>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solidFill>
            <a:srgbClr val="0B0B0B">
              <a:alpha val="79750"/>
            </a:srgbClr>
          </a:solidFill>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128950"/>
            <a:ext cx="8520600" cy="572700"/>
          </a:xfrm>
          <a:prstGeom prst="rect">
            <a:avLst/>
          </a:prstGeom>
          <a:solidFill>
            <a:srgbClr val="0B0B0B">
              <a:alpha val="79750"/>
            </a:srgbClr>
          </a:solidFill>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160500"/>
            <a:ext cx="2808000" cy="755700"/>
          </a:xfrm>
          <a:prstGeom prst="rect">
            <a:avLst/>
          </a:prstGeom>
          <a:solidFill>
            <a:srgbClr val="0B0B0B">
              <a:alpha val="79750"/>
            </a:srgbClr>
          </a:solidFill>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077550"/>
            <a:ext cx="2808000" cy="3721200"/>
          </a:xfrm>
          <a:prstGeom prst="rect">
            <a:avLst/>
          </a:prstGeom>
          <a:solidFill>
            <a:srgbClr val="0B0B0B">
              <a:alpha val="79750"/>
            </a:srgbClr>
          </a:solidFill>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solidFill>
            <a:srgbClr val="0B0B0B">
              <a:alpha val="79750"/>
            </a:srgbClr>
          </a:solidFill>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a:solidFill>
            <a:srgbClr val="0B0B0B">
              <a:alpha val="79750"/>
            </a:srgbClr>
          </a:solidFill>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solidFill>
            <a:srgbClr val="0B0B0B">
              <a:alpha val="79750"/>
            </a:srgbClr>
          </a:solidFill>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solidFill>
            <a:srgbClr val="0B0B0B">
              <a:alpha val="79750"/>
            </a:srgbClr>
          </a:solidFill>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28950"/>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2"/>
              </a:buClr>
              <a:buSzPts val="2800"/>
              <a:buFont typeface="Spectral"/>
              <a:buNone/>
              <a:defRPr sz="2800">
                <a:solidFill>
                  <a:schemeClr val="lt2"/>
                </a:solidFill>
                <a:latin typeface="Spectral"/>
                <a:ea typeface="Spectral"/>
                <a:cs typeface="Spectral"/>
                <a:sym typeface="Spectra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814650"/>
            <a:ext cx="8520600" cy="40056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Spectral"/>
              <a:buChar char="●"/>
              <a:defRPr sz="1800">
                <a:solidFill>
                  <a:schemeClr val="lt2"/>
                </a:solidFill>
                <a:latin typeface="Spectral"/>
                <a:ea typeface="Spectral"/>
                <a:cs typeface="Spectral"/>
                <a:sym typeface="Spectral"/>
              </a:defRPr>
            </a:lvl1pPr>
            <a:lvl2pPr marL="914400" lvl="1" indent="-317500">
              <a:lnSpc>
                <a:spcPct val="115000"/>
              </a:lnSpc>
              <a:spcBef>
                <a:spcPts val="0"/>
              </a:spcBef>
              <a:spcAft>
                <a:spcPts val="0"/>
              </a:spcAft>
              <a:buClr>
                <a:schemeClr val="lt2"/>
              </a:buClr>
              <a:buSzPts val="1400"/>
              <a:buFont typeface="Spectral"/>
              <a:buChar char="○"/>
              <a:defRPr>
                <a:solidFill>
                  <a:schemeClr val="lt2"/>
                </a:solidFill>
                <a:latin typeface="Spectral"/>
                <a:ea typeface="Spectral"/>
                <a:cs typeface="Spectral"/>
                <a:sym typeface="Spectral"/>
              </a:defRPr>
            </a:lvl2pPr>
            <a:lvl3pPr marL="1371600" lvl="2" indent="-317500">
              <a:lnSpc>
                <a:spcPct val="115000"/>
              </a:lnSpc>
              <a:spcBef>
                <a:spcPts val="0"/>
              </a:spcBef>
              <a:spcAft>
                <a:spcPts val="0"/>
              </a:spcAft>
              <a:buClr>
                <a:schemeClr val="lt2"/>
              </a:buClr>
              <a:buSzPts val="1400"/>
              <a:buFont typeface="Spectral"/>
              <a:buChar char="■"/>
              <a:defRPr>
                <a:solidFill>
                  <a:schemeClr val="lt2"/>
                </a:solidFill>
                <a:latin typeface="Spectral"/>
                <a:ea typeface="Spectral"/>
                <a:cs typeface="Spectral"/>
                <a:sym typeface="Spectral"/>
              </a:defRPr>
            </a:lvl3pPr>
            <a:lvl4pPr marL="1828800" lvl="3" indent="-317500">
              <a:lnSpc>
                <a:spcPct val="115000"/>
              </a:lnSpc>
              <a:spcBef>
                <a:spcPts val="0"/>
              </a:spcBef>
              <a:spcAft>
                <a:spcPts val="0"/>
              </a:spcAft>
              <a:buClr>
                <a:schemeClr val="lt2"/>
              </a:buClr>
              <a:buSzPts val="1400"/>
              <a:buFont typeface="Spectral"/>
              <a:buChar char="●"/>
              <a:defRPr>
                <a:solidFill>
                  <a:schemeClr val="lt2"/>
                </a:solidFill>
                <a:latin typeface="Spectral"/>
                <a:ea typeface="Spectral"/>
                <a:cs typeface="Spectral"/>
                <a:sym typeface="Spectral"/>
              </a:defRPr>
            </a:lvl4pPr>
            <a:lvl5pPr marL="2286000" lvl="4" indent="-317500">
              <a:lnSpc>
                <a:spcPct val="115000"/>
              </a:lnSpc>
              <a:spcBef>
                <a:spcPts val="0"/>
              </a:spcBef>
              <a:spcAft>
                <a:spcPts val="0"/>
              </a:spcAft>
              <a:buClr>
                <a:schemeClr val="lt2"/>
              </a:buClr>
              <a:buSzPts val="1400"/>
              <a:buFont typeface="Spectral"/>
              <a:buChar char="○"/>
              <a:defRPr>
                <a:solidFill>
                  <a:schemeClr val="lt2"/>
                </a:solidFill>
                <a:latin typeface="Spectral"/>
                <a:ea typeface="Spectral"/>
                <a:cs typeface="Spectral"/>
                <a:sym typeface="Spectral"/>
              </a:defRPr>
            </a:lvl5pPr>
            <a:lvl6pPr marL="2743200" lvl="5" indent="-317500">
              <a:lnSpc>
                <a:spcPct val="115000"/>
              </a:lnSpc>
              <a:spcBef>
                <a:spcPts val="0"/>
              </a:spcBef>
              <a:spcAft>
                <a:spcPts val="0"/>
              </a:spcAft>
              <a:buClr>
                <a:schemeClr val="lt2"/>
              </a:buClr>
              <a:buSzPts val="1400"/>
              <a:buFont typeface="Spectral"/>
              <a:buChar char="■"/>
              <a:defRPr>
                <a:solidFill>
                  <a:schemeClr val="lt2"/>
                </a:solidFill>
                <a:latin typeface="Spectral"/>
                <a:ea typeface="Spectral"/>
                <a:cs typeface="Spectral"/>
                <a:sym typeface="Spectral"/>
              </a:defRPr>
            </a:lvl6pPr>
            <a:lvl7pPr marL="3200400" lvl="6" indent="-317500">
              <a:lnSpc>
                <a:spcPct val="115000"/>
              </a:lnSpc>
              <a:spcBef>
                <a:spcPts val="0"/>
              </a:spcBef>
              <a:spcAft>
                <a:spcPts val="0"/>
              </a:spcAft>
              <a:buClr>
                <a:schemeClr val="lt2"/>
              </a:buClr>
              <a:buSzPts val="1400"/>
              <a:buFont typeface="Spectral"/>
              <a:buChar char="●"/>
              <a:defRPr>
                <a:solidFill>
                  <a:schemeClr val="lt2"/>
                </a:solidFill>
                <a:latin typeface="Spectral"/>
                <a:ea typeface="Spectral"/>
                <a:cs typeface="Spectral"/>
                <a:sym typeface="Spectral"/>
              </a:defRPr>
            </a:lvl7pPr>
            <a:lvl8pPr marL="3657600" lvl="7" indent="-317500">
              <a:lnSpc>
                <a:spcPct val="115000"/>
              </a:lnSpc>
              <a:spcBef>
                <a:spcPts val="0"/>
              </a:spcBef>
              <a:spcAft>
                <a:spcPts val="0"/>
              </a:spcAft>
              <a:buClr>
                <a:schemeClr val="lt2"/>
              </a:buClr>
              <a:buSzPts val="1400"/>
              <a:buFont typeface="Spectral"/>
              <a:buChar char="○"/>
              <a:defRPr>
                <a:solidFill>
                  <a:schemeClr val="lt2"/>
                </a:solidFill>
                <a:latin typeface="Spectral"/>
                <a:ea typeface="Spectral"/>
                <a:cs typeface="Spectral"/>
                <a:sym typeface="Spectral"/>
              </a:defRPr>
            </a:lvl8pPr>
            <a:lvl9pPr marL="4114800" lvl="8" indent="-317500">
              <a:lnSpc>
                <a:spcPct val="115000"/>
              </a:lnSpc>
              <a:spcBef>
                <a:spcPts val="0"/>
              </a:spcBef>
              <a:spcAft>
                <a:spcPts val="0"/>
              </a:spcAft>
              <a:buClr>
                <a:schemeClr val="lt2"/>
              </a:buClr>
              <a:buSzPts val="1400"/>
              <a:buFont typeface="Spectral"/>
              <a:buChar char="■"/>
              <a:defRPr>
                <a:solidFill>
                  <a:schemeClr val="lt2"/>
                </a:solidFill>
                <a:latin typeface="Spectral"/>
                <a:ea typeface="Spectral"/>
                <a:cs typeface="Spectral"/>
                <a:sym typeface="Spectr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drive.google.com/file/d/1Btih-CLjaP4yPed1IO4V8HHjVt4D7b6g/view"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a:t>GOES-19 Solar UltraViolet Imager (SUVI)</a:t>
            </a:r>
            <a:endParaRPr sz="4000"/>
          </a:p>
        </p:txBody>
      </p:sp>
      <p:sp>
        <p:nvSpPr>
          <p:cNvPr id="55" name="Google Shape;55;p13"/>
          <p:cNvSpPr txBox="1">
            <a:spLocks noGrp="1"/>
          </p:cNvSpPr>
          <p:nvPr>
            <p:ph type="subTitle" idx="1"/>
          </p:nvPr>
        </p:nvSpPr>
        <p:spPr>
          <a:xfrm>
            <a:off x="311700" y="3672325"/>
            <a:ext cx="8520600" cy="11475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Clr>
                <a:schemeClr val="lt1"/>
              </a:buClr>
              <a:buSzPts val="440"/>
              <a:buFont typeface="Arial"/>
              <a:buNone/>
            </a:pPr>
            <a:r>
              <a:rPr lang="en" sz="2096">
                <a:solidFill>
                  <a:schemeClr val="lt1"/>
                </a:solidFill>
              </a:rPr>
              <a:t>2025 February 25</a:t>
            </a:r>
            <a:endParaRPr sz="2096">
              <a:solidFill>
                <a:schemeClr val="lt1"/>
              </a:solidFill>
            </a:endParaRPr>
          </a:p>
          <a:p>
            <a:pPr marL="0" lvl="0" indent="0" algn="ctr" rtl="0">
              <a:lnSpc>
                <a:spcPct val="60000"/>
              </a:lnSpc>
              <a:spcBef>
                <a:spcPts val="560"/>
              </a:spcBef>
              <a:spcAft>
                <a:spcPts val="0"/>
              </a:spcAft>
              <a:buClr>
                <a:schemeClr val="lt1"/>
              </a:buClr>
              <a:buSzPts val="440"/>
              <a:buFont typeface="Arial"/>
              <a:buNone/>
            </a:pPr>
            <a:r>
              <a:rPr lang="en" sz="2096">
                <a:solidFill>
                  <a:schemeClr val="lt1"/>
                </a:solidFill>
              </a:rPr>
              <a:t>Jonathan Darnel, Christian Bethge, Alison Jarvis</a:t>
            </a:r>
            <a:endParaRPr sz="2096"/>
          </a:p>
          <a:p>
            <a:pPr marL="0" lvl="0" indent="0" algn="ctr" rtl="0">
              <a:lnSpc>
                <a:spcPct val="60000"/>
              </a:lnSpc>
              <a:spcBef>
                <a:spcPts val="560"/>
              </a:spcBef>
              <a:spcAft>
                <a:spcPts val="0"/>
              </a:spcAft>
              <a:buClr>
                <a:schemeClr val="lt1"/>
              </a:buClr>
              <a:buSzPts val="440"/>
              <a:buFont typeface="Arial"/>
              <a:buNone/>
            </a:pPr>
            <a:r>
              <a:rPr lang="en" sz="2096">
                <a:solidFill>
                  <a:schemeClr val="lt1"/>
                </a:solidFill>
              </a:rPr>
              <a:t>GOES-R Calibration Working Group</a:t>
            </a:r>
            <a:endParaRPr sz="2096"/>
          </a:p>
          <a:p>
            <a:pPr marL="0" lvl="0" indent="0" algn="ctr" rtl="0">
              <a:lnSpc>
                <a:spcPct val="60000"/>
              </a:lnSpc>
              <a:spcBef>
                <a:spcPts val="560"/>
              </a:spcBef>
              <a:spcAft>
                <a:spcPts val="0"/>
              </a:spcAft>
              <a:buClr>
                <a:schemeClr val="lt1"/>
              </a:buClr>
              <a:buSzPts val="440"/>
              <a:buFont typeface="Arial"/>
              <a:buNone/>
            </a:pPr>
            <a:r>
              <a:rPr lang="en" sz="2096">
                <a:solidFill>
                  <a:schemeClr val="lt1"/>
                </a:solidFill>
              </a:rPr>
              <a:t>CIRES, Univ. of Colorado &amp; NOAA NCEI</a:t>
            </a:r>
            <a:endParaRPr sz="2220"/>
          </a:p>
        </p:txBody>
      </p:sp>
      <p:pic>
        <p:nvPicPr>
          <p:cNvPr id="56" name="Google Shape;56;p13"/>
          <p:cNvPicPr preferRelativeResize="0"/>
          <p:nvPr/>
        </p:nvPicPr>
        <p:blipFill rotWithShape="1">
          <a:blip r:embed="rId3">
            <a:alphaModFix/>
          </a:blip>
          <a:srcRect l="5333" t="5333" r="5333" b="5333"/>
          <a:stretch/>
        </p:blipFill>
        <p:spPr>
          <a:xfrm>
            <a:off x="6023247" y="179213"/>
            <a:ext cx="1023600" cy="1023600"/>
          </a:xfrm>
          <a:prstGeom prst="ellipse">
            <a:avLst/>
          </a:prstGeom>
          <a:noFill/>
          <a:ln>
            <a:noFill/>
          </a:ln>
        </p:spPr>
      </p:pic>
      <p:pic>
        <p:nvPicPr>
          <p:cNvPr id="57" name="Google Shape;57;p13"/>
          <p:cNvPicPr preferRelativeResize="0"/>
          <p:nvPr/>
        </p:nvPicPr>
        <p:blipFill rotWithShape="1">
          <a:blip r:embed="rId4">
            <a:alphaModFix/>
          </a:blip>
          <a:srcRect/>
          <a:stretch/>
        </p:blipFill>
        <p:spPr>
          <a:xfrm>
            <a:off x="7642835" y="176390"/>
            <a:ext cx="1240174" cy="1026351"/>
          </a:xfrm>
          <a:prstGeom prst="rect">
            <a:avLst/>
          </a:prstGeom>
          <a:noFill/>
          <a:ln>
            <a:noFill/>
          </a:ln>
        </p:spPr>
      </p:pic>
      <p:pic>
        <p:nvPicPr>
          <p:cNvPr id="58" name="Google Shape;58;p13"/>
          <p:cNvPicPr preferRelativeResize="0"/>
          <p:nvPr/>
        </p:nvPicPr>
        <p:blipFill>
          <a:blip r:embed="rId5">
            <a:alphaModFix/>
          </a:blip>
          <a:stretch>
            <a:fillRect/>
          </a:stretch>
        </p:blipFill>
        <p:spPr>
          <a:xfrm>
            <a:off x="235500" y="179225"/>
            <a:ext cx="1599375" cy="1023600"/>
          </a:xfrm>
          <a:prstGeom prst="rect">
            <a:avLst/>
          </a:prstGeom>
          <a:noFill/>
          <a:ln>
            <a:noFill/>
          </a:ln>
        </p:spPr>
      </p:pic>
      <p:sp>
        <p:nvSpPr>
          <p:cNvPr id="59" name="Google Shape;59;p13"/>
          <p:cNvSpPr txBox="1"/>
          <p:nvPr/>
        </p:nvSpPr>
        <p:spPr>
          <a:xfrm>
            <a:off x="1409850" y="2855150"/>
            <a:ext cx="6277200" cy="75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lt2"/>
                </a:solidFill>
                <a:latin typeface="Spectral"/>
                <a:ea typeface="Spectral"/>
                <a:cs typeface="Spectral"/>
                <a:sym typeface="Spectral"/>
              </a:rPr>
              <a:t>Provisional PS-PVR</a:t>
            </a:r>
            <a:endParaRPr sz="2800">
              <a:solidFill>
                <a:schemeClr val="lt2"/>
              </a:solidFill>
              <a:latin typeface="Spectral"/>
              <a:ea typeface="Spectral"/>
              <a:cs typeface="Spectral"/>
              <a:sym typeface="Spectr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idx="4294967295"/>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SUVI Spectral Response Functions</a:t>
            </a:r>
            <a:endParaRPr/>
          </a:p>
        </p:txBody>
      </p:sp>
      <p:sp>
        <p:nvSpPr>
          <p:cNvPr id="130" name="Google Shape;13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31" name="Google Shape;131;p22"/>
          <p:cNvPicPr preferRelativeResize="0"/>
          <p:nvPr/>
        </p:nvPicPr>
        <p:blipFill>
          <a:blip r:embed="rId3">
            <a:alphaModFix/>
          </a:blip>
          <a:stretch>
            <a:fillRect/>
          </a:stretch>
        </p:blipFill>
        <p:spPr>
          <a:xfrm>
            <a:off x="563950" y="701650"/>
            <a:ext cx="8016101" cy="43048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rgbClr val="000000"/>
              </a:buClr>
              <a:buFont typeface="Arial"/>
              <a:buNone/>
            </a:pPr>
            <a:r>
              <a:rPr lang="en" sz="3600">
                <a:solidFill>
                  <a:schemeClr val="lt1"/>
                </a:solidFill>
              </a:rPr>
              <a:t>File Formats</a:t>
            </a:r>
            <a:r>
              <a:rPr lang="en" sz="3200">
                <a:solidFill>
                  <a:schemeClr val="lt1"/>
                </a:solidFill>
              </a:rPr>
              <a:t>:</a:t>
            </a:r>
            <a:endParaRPr/>
          </a:p>
          <a:p>
            <a:pPr marL="0" lvl="0" indent="0" algn="ctr" rtl="0">
              <a:spcBef>
                <a:spcPts val="0"/>
              </a:spcBef>
              <a:spcAft>
                <a:spcPts val="0"/>
              </a:spcAft>
              <a:buClr>
                <a:srgbClr val="000000"/>
              </a:buClr>
              <a:buFont typeface="Arial"/>
              <a:buNone/>
            </a:pPr>
            <a:r>
              <a:rPr lang="en" sz="2400">
                <a:solidFill>
                  <a:schemeClr val="lt1"/>
                </a:solidFill>
              </a:rPr>
              <a:t>netCDF vs. FITS</a:t>
            </a:r>
            <a:endParaRPr/>
          </a:p>
        </p:txBody>
      </p:sp>
      <p:sp>
        <p:nvSpPr>
          <p:cNvPr id="137" name="Google Shape;137;p23"/>
          <p:cNvSpPr txBox="1">
            <a:spLocks noGrp="1"/>
          </p:cNvSpPr>
          <p:nvPr>
            <p:ph type="body" idx="1"/>
          </p:nvPr>
        </p:nvSpPr>
        <p:spPr>
          <a:xfrm>
            <a:off x="311700" y="1091050"/>
            <a:ext cx="8520600" cy="3729300"/>
          </a:xfrm>
          <a:prstGeom prst="rect">
            <a:avLst/>
          </a:prstGeom>
        </p:spPr>
        <p:txBody>
          <a:bodyPr spcFirstLastPara="1" wrap="square" lIns="91425" tIns="91425" rIns="91425" bIns="91425" anchor="t" anchorCtr="0">
            <a:noAutofit/>
          </a:bodyPr>
          <a:lstStyle/>
          <a:p>
            <a:pPr marL="285750" lvl="0" indent="-234950" algn="l" rtl="0">
              <a:lnSpc>
                <a:spcPct val="125000"/>
              </a:lnSpc>
              <a:spcBef>
                <a:spcPts val="0"/>
              </a:spcBef>
              <a:spcAft>
                <a:spcPts val="0"/>
              </a:spcAft>
              <a:buClr>
                <a:schemeClr val="lt1"/>
              </a:buClr>
              <a:buSzPts val="2400"/>
              <a:buFont typeface="Spectral"/>
              <a:buChar char="•"/>
            </a:pPr>
            <a:r>
              <a:rPr lang="en" sz="2400">
                <a:solidFill>
                  <a:schemeClr val="lt1"/>
                </a:solidFill>
              </a:rPr>
              <a:t>The SUVI L1b product is produced in both netCDF and FITS formats</a:t>
            </a:r>
            <a:endParaRPr sz="2400">
              <a:solidFill>
                <a:schemeClr val="dk1"/>
              </a:solidFill>
            </a:endParaRPr>
          </a:p>
          <a:p>
            <a:pPr marL="285750" lvl="0" indent="-234950" algn="l" rtl="0">
              <a:lnSpc>
                <a:spcPct val="125000"/>
              </a:lnSpc>
              <a:spcBef>
                <a:spcPts val="0"/>
              </a:spcBef>
              <a:spcAft>
                <a:spcPts val="0"/>
              </a:spcAft>
              <a:buClr>
                <a:schemeClr val="lt1"/>
              </a:buClr>
              <a:buSzPts val="2400"/>
              <a:buFont typeface="Spectral"/>
              <a:buChar char="•"/>
            </a:pPr>
            <a:r>
              <a:rPr lang="en" sz="2400">
                <a:solidFill>
                  <a:schemeClr val="lt1"/>
                </a:solidFill>
              </a:rPr>
              <a:t>The standard file format for the astrophysical community is FITS</a:t>
            </a:r>
            <a:endParaRPr sz="2400">
              <a:solidFill>
                <a:schemeClr val="dk1"/>
              </a:solidFill>
            </a:endParaRPr>
          </a:p>
          <a:p>
            <a:pPr marL="285750" lvl="0" indent="-234950" algn="l" rtl="0">
              <a:lnSpc>
                <a:spcPct val="125000"/>
              </a:lnSpc>
              <a:spcBef>
                <a:spcPts val="0"/>
              </a:spcBef>
              <a:spcAft>
                <a:spcPts val="0"/>
              </a:spcAft>
              <a:buClr>
                <a:schemeClr val="lt1"/>
              </a:buClr>
              <a:buSzPts val="2400"/>
              <a:buFont typeface="Spectral"/>
              <a:buChar char="•"/>
            </a:pPr>
            <a:r>
              <a:rPr lang="en" sz="2400">
                <a:solidFill>
                  <a:schemeClr val="lt1"/>
                </a:solidFill>
              </a:rPr>
              <a:t>NWS/SWPC and NCEI Level-2 algorithms expect FITS files</a:t>
            </a:r>
            <a:endParaRPr sz="2400">
              <a:solidFill>
                <a:schemeClr val="dk1"/>
              </a:solidFill>
            </a:endParaRPr>
          </a:p>
          <a:p>
            <a:pPr marL="285750" lvl="0" indent="-234950" algn="l" rtl="0">
              <a:lnSpc>
                <a:spcPct val="125000"/>
              </a:lnSpc>
              <a:spcBef>
                <a:spcPts val="0"/>
              </a:spcBef>
              <a:spcAft>
                <a:spcPts val="0"/>
              </a:spcAft>
              <a:buClr>
                <a:schemeClr val="lt1"/>
              </a:buClr>
              <a:buSzPts val="2400"/>
              <a:buFont typeface="Spectral"/>
              <a:buChar char="•"/>
            </a:pPr>
            <a:r>
              <a:rPr lang="en" sz="2400">
                <a:solidFill>
                  <a:schemeClr val="lt1"/>
                </a:solidFill>
              </a:rPr>
              <a:t>NCEI-CO considers the SUVI L1b FITS product as the standard, and these data are used for PLPT activities.</a:t>
            </a:r>
            <a:endParaRPr sz="2400"/>
          </a:p>
        </p:txBody>
      </p:sp>
      <p:sp>
        <p:nvSpPr>
          <p:cNvPr id="138" name="Google Shape;13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900">
                <a:solidFill>
                  <a:schemeClr val="lt1"/>
                </a:solidFill>
              </a:rPr>
              <a:t>Current Look-up Table Filenames</a:t>
            </a:r>
            <a:endParaRPr sz="2900"/>
          </a:p>
        </p:txBody>
      </p:sp>
      <p:sp>
        <p:nvSpPr>
          <p:cNvPr id="144" name="Google Shape;144;p24"/>
          <p:cNvSpPr txBox="1">
            <a:spLocks noGrp="1"/>
          </p:cNvSpPr>
          <p:nvPr>
            <p:ph type="body" idx="1"/>
          </p:nvPr>
        </p:nvSpPr>
        <p:spPr>
          <a:xfrm>
            <a:off x="311700" y="1420500"/>
            <a:ext cx="8520600" cy="2121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Current GOES-19 SUVI Calibration LUT:</a:t>
            </a:r>
            <a:endParaRPr/>
          </a:p>
          <a:p>
            <a:pPr marL="457200" lvl="0" indent="-336550" algn="l" rtl="0">
              <a:spcBef>
                <a:spcPts val="1200"/>
              </a:spcBef>
              <a:spcAft>
                <a:spcPts val="0"/>
              </a:spcAft>
              <a:buSzPts val="1700"/>
              <a:buChar char="●"/>
            </a:pPr>
            <a:r>
              <a:rPr lang="en" sz="1700"/>
              <a:t>SUVI_CalibrationParameters(FM4A_CDRL79revC_PR_14_00_04)-791270600.0.h5</a:t>
            </a:r>
            <a:endParaRPr sz="1700"/>
          </a:p>
          <a:p>
            <a:pPr marL="0" lvl="0" indent="0" algn="l" rtl="0">
              <a:spcBef>
                <a:spcPts val="1200"/>
              </a:spcBef>
              <a:spcAft>
                <a:spcPts val="0"/>
              </a:spcAft>
              <a:buNone/>
            </a:pPr>
            <a:r>
              <a:rPr lang="en"/>
              <a:t>Current GOES-19 SUVI Navigation LUT:</a:t>
            </a:r>
            <a:endParaRPr/>
          </a:p>
          <a:p>
            <a:pPr marL="457200" lvl="0" indent="-336550" algn="l" rtl="0">
              <a:spcBef>
                <a:spcPts val="1200"/>
              </a:spcBef>
              <a:spcAft>
                <a:spcPts val="0"/>
              </a:spcAft>
              <a:buSzPts val="1700"/>
              <a:buChar char="●"/>
            </a:pPr>
            <a:r>
              <a:rPr lang="en" sz="1700"/>
              <a:t>SUVI_NavigationParameters(FM4A_CDRL79revB_PR_14_00_03)-789806200.0.xml</a:t>
            </a:r>
            <a:endParaRPr sz="1700"/>
          </a:p>
        </p:txBody>
      </p:sp>
      <p:sp>
        <p:nvSpPr>
          <p:cNvPr id="145" name="Google Shape;14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GOES-19 SUVI ECI Campaigns</a:t>
            </a:r>
            <a:endParaRPr/>
          </a:p>
        </p:txBody>
      </p:sp>
      <p:pic>
        <p:nvPicPr>
          <p:cNvPr id="151" name="Google Shape;151;p25"/>
          <p:cNvPicPr preferRelativeResize="0"/>
          <p:nvPr/>
        </p:nvPicPr>
        <p:blipFill>
          <a:blip r:embed="rId3">
            <a:alphaModFix/>
          </a:blip>
          <a:stretch>
            <a:fillRect/>
          </a:stretch>
        </p:blipFill>
        <p:spPr>
          <a:xfrm>
            <a:off x="725350" y="747400"/>
            <a:ext cx="7602506" cy="3323500"/>
          </a:xfrm>
          <a:prstGeom prst="rect">
            <a:avLst/>
          </a:prstGeom>
          <a:noFill/>
          <a:ln>
            <a:noFill/>
          </a:ln>
        </p:spPr>
      </p:pic>
      <p:sp>
        <p:nvSpPr>
          <p:cNvPr id="152" name="Google Shape;152;p25"/>
          <p:cNvSpPr txBox="1"/>
          <p:nvPr/>
        </p:nvSpPr>
        <p:spPr>
          <a:xfrm>
            <a:off x="725300" y="4163100"/>
            <a:ext cx="7602600" cy="831300"/>
          </a:xfrm>
          <a:prstGeom prst="rect">
            <a:avLst/>
          </a:prstGeom>
          <a:solidFill>
            <a:srgbClr val="000000">
              <a:alpha val="6157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a:solidFill>
                  <a:srgbClr val="EEEEEE"/>
                </a:solidFill>
                <a:latin typeface="Spectral"/>
                <a:ea typeface="Spectral"/>
                <a:cs typeface="Spectral"/>
                <a:sym typeface="Spectral"/>
              </a:rPr>
              <a:t>Filtered 171/195 Å combo from the ECI Phase 2 (22-25 Oct 2024). The ECI sequence was changed with respect to prior campaigns. The movie was made selecting only the frames to </a:t>
            </a:r>
            <a:br>
              <a:rPr lang="en">
                <a:solidFill>
                  <a:srgbClr val="EEEEEE"/>
                </a:solidFill>
                <a:latin typeface="Spectral"/>
                <a:ea typeface="Spectral"/>
                <a:cs typeface="Spectral"/>
                <a:sym typeface="Spectral"/>
              </a:rPr>
            </a:br>
            <a:r>
              <a:rPr lang="en">
                <a:solidFill>
                  <a:srgbClr val="EEEEEE"/>
                </a:solidFill>
                <a:latin typeface="Spectral"/>
                <a:ea typeface="Spectral"/>
                <a:cs typeface="Spectral"/>
                <a:sym typeface="Spectral"/>
              </a:rPr>
              <a:t>fit the old sequence. The shortened ECI Phase 3 (16-30 Jan 2025) has not yet been evaluated.</a:t>
            </a:r>
            <a:endParaRPr sz="1400" i="0" u="none" strike="noStrike" cap="none">
              <a:solidFill>
                <a:srgbClr val="EEEEEE"/>
              </a:solidFill>
              <a:latin typeface="Spectral"/>
              <a:ea typeface="Spectral"/>
              <a:cs typeface="Spectral"/>
              <a:sym typeface="Spectr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1"/>
              </a:buClr>
              <a:buFont typeface="Arial"/>
              <a:buNone/>
            </a:pPr>
            <a:r>
              <a:rPr lang="en" sz="3000"/>
              <a:t>Review of Pre-Provisional Maturity</a:t>
            </a:r>
            <a:endParaRPr sz="3000"/>
          </a:p>
        </p:txBody>
      </p:sp>
      <p:sp>
        <p:nvSpPr>
          <p:cNvPr id="158" name="Google Shape;15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Path to Provisional Maturity - Status at Beta</a:t>
            </a:r>
            <a:endParaRPr/>
          </a:p>
        </p:txBody>
      </p:sp>
      <p:sp>
        <p:nvSpPr>
          <p:cNvPr id="164" name="Google Shape;164;p27"/>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fontScale="92500" lnSpcReduction="20000"/>
          </a:bodyPr>
          <a:lstStyle/>
          <a:p>
            <a:pPr marL="342900" lvl="0" indent="-330041" algn="l" rtl="0">
              <a:spcBef>
                <a:spcPts val="0"/>
              </a:spcBef>
              <a:spcAft>
                <a:spcPts val="0"/>
              </a:spcAft>
              <a:buClr>
                <a:schemeClr val="lt1"/>
              </a:buClr>
              <a:buSzPct val="100000"/>
              <a:buFont typeface="Spectral"/>
              <a:buChar char="✔"/>
            </a:pPr>
            <a:r>
              <a:rPr lang="en" sz="2700"/>
              <a:t>Resolve major GPA concerns.</a:t>
            </a:r>
            <a:endParaRPr/>
          </a:p>
          <a:p>
            <a:pPr marL="342900" lvl="0" indent="-330041" algn="l" rtl="0">
              <a:spcBef>
                <a:spcPts val="540"/>
              </a:spcBef>
              <a:spcAft>
                <a:spcPts val="0"/>
              </a:spcAft>
              <a:buClr>
                <a:schemeClr val="lt1"/>
              </a:buClr>
              <a:buSzPct val="100000"/>
              <a:buFont typeface="Spectral"/>
              <a:buChar char="✔"/>
            </a:pPr>
            <a:r>
              <a:rPr lang="en" sz="2700"/>
              <a:t>Verify solutions to issues raised during PLT are resolved.</a:t>
            </a:r>
            <a:endParaRPr/>
          </a:p>
          <a:p>
            <a:pPr marL="342900" lvl="0" indent="-330041" algn="l" rtl="0">
              <a:spcBef>
                <a:spcPts val="540"/>
              </a:spcBef>
              <a:spcAft>
                <a:spcPts val="0"/>
              </a:spcAft>
              <a:buClr>
                <a:schemeClr val="lt1"/>
              </a:buClr>
              <a:buSzPct val="100000"/>
              <a:buFont typeface="Spectral"/>
              <a:buChar char="✔"/>
            </a:pPr>
            <a:r>
              <a:rPr lang="en" sz="2700"/>
              <a:t>Fully validate L1b after major outstanding calibration issues (darks, flats) are resolved.</a:t>
            </a:r>
            <a:endParaRPr/>
          </a:p>
          <a:p>
            <a:pPr marL="342900" lvl="0" indent="-330041" algn="l" rtl="0">
              <a:spcBef>
                <a:spcPts val="540"/>
              </a:spcBef>
              <a:spcAft>
                <a:spcPts val="0"/>
              </a:spcAft>
              <a:buClr>
                <a:schemeClr val="lt1"/>
              </a:buClr>
              <a:buSzPct val="100000"/>
              <a:buFont typeface="Spectral"/>
              <a:buChar char="✔"/>
            </a:pPr>
            <a:r>
              <a:rPr lang="en" sz="2700"/>
              <a:t>Upload revised calibration tables.</a:t>
            </a:r>
            <a:endParaRPr/>
          </a:p>
          <a:p>
            <a:pPr marL="342900" lvl="0" indent="-330041" algn="l" rtl="0">
              <a:spcBef>
                <a:spcPts val="540"/>
              </a:spcBef>
              <a:spcAft>
                <a:spcPts val="0"/>
              </a:spcAft>
              <a:buClr>
                <a:schemeClr val="lt1"/>
              </a:buClr>
              <a:buSzPct val="100000"/>
              <a:buFont typeface="Spectral"/>
              <a:buChar char="☐"/>
            </a:pPr>
            <a:r>
              <a:rPr lang="en" sz="2700"/>
              <a:t>PLPTs to validate instrument calibration and performance, intercalibrate with other instruments.</a:t>
            </a:r>
            <a:endParaRPr/>
          </a:p>
          <a:p>
            <a:pPr marL="342900" lvl="0" indent="-330041" algn="l" rtl="0">
              <a:spcBef>
                <a:spcPts val="540"/>
              </a:spcBef>
              <a:spcAft>
                <a:spcPts val="0"/>
              </a:spcAft>
              <a:buClr>
                <a:schemeClr val="lt1"/>
              </a:buClr>
              <a:buSzPct val="100000"/>
              <a:buFont typeface="Spectral"/>
              <a:buChar char="☐"/>
            </a:pPr>
            <a:r>
              <a:rPr lang="en" sz="2700"/>
              <a:t>Daily, weekly and quarterly calibrations underway.</a:t>
            </a:r>
            <a:endParaRPr/>
          </a:p>
          <a:p>
            <a:pPr marL="342900" lvl="0" indent="-330041" algn="l" rtl="0">
              <a:spcBef>
                <a:spcPts val="540"/>
              </a:spcBef>
              <a:spcAft>
                <a:spcPts val="0"/>
              </a:spcAft>
              <a:buClr>
                <a:schemeClr val="lt1"/>
              </a:buClr>
              <a:buSzPct val="100000"/>
              <a:buFont typeface="Spectral"/>
              <a:buChar char="✘"/>
            </a:pPr>
            <a:r>
              <a:rPr lang="en" sz="2700"/>
              <a:t>Provisional maturity date. Currently set for “FY25”.</a:t>
            </a:r>
            <a:endParaRPr/>
          </a:p>
        </p:txBody>
      </p:sp>
      <p:sp>
        <p:nvSpPr>
          <p:cNvPr id="165" name="Google Shape;16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Artifacts from GOES-19 SUVI PLT</a:t>
            </a:r>
            <a:endParaRPr/>
          </a:p>
        </p:txBody>
      </p:sp>
      <p:graphicFrame>
        <p:nvGraphicFramePr>
          <p:cNvPr id="171" name="Google Shape;171;p28"/>
          <p:cNvGraphicFramePr/>
          <p:nvPr/>
        </p:nvGraphicFramePr>
        <p:xfrm>
          <a:off x="632100" y="1098750"/>
          <a:ext cx="3000000" cy="3000000"/>
        </p:xfrm>
        <a:graphic>
          <a:graphicData uri="http://schemas.openxmlformats.org/drawingml/2006/table">
            <a:tbl>
              <a:tblPr>
                <a:noFill/>
                <a:tableStyleId>{ECB898E8-9592-4B91-8A6D-D23190D4A687}</a:tableStyleId>
              </a:tblPr>
              <a:tblGrid>
                <a:gridCol w="1792225">
                  <a:extLst>
                    <a:ext uri="{9D8B030D-6E8A-4147-A177-3AD203B41FA5}">
                      <a16:colId xmlns:a16="http://schemas.microsoft.com/office/drawing/2014/main" val="20000"/>
                    </a:ext>
                  </a:extLst>
                </a:gridCol>
                <a:gridCol w="3460975">
                  <a:extLst>
                    <a:ext uri="{9D8B030D-6E8A-4147-A177-3AD203B41FA5}">
                      <a16:colId xmlns:a16="http://schemas.microsoft.com/office/drawing/2014/main" val="20001"/>
                    </a:ext>
                  </a:extLst>
                </a:gridCol>
                <a:gridCol w="2626600">
                  <a:extLst>
                    <a:ext uri="{9D8B030D-6E8A-4147-A177-3AD203B41FA5}">
                      <a16:colId xmlns:a16="http://schemas.microsoft.com/office/drawing/2014/main" val="20002"/>
                    </a:ext>
                  </a:extLst>
                </a:gridCol>
              </a:tblGrid>
              <a:tr h="491425">
                <a:tc>
                  <a:txBody>
                    <a:bodyPr/>
                    <a:lstStyle/>
                    <a:p>
                      <a:pPr marL="0" lvl="0" indent="0" algn="ctr" rtl="0">
                        <a:spcBef>
                          <a:spcPts val="0"/>
                        </a:spcBef>
                        <a:spcAft>
                          <a:spcPts val="0"/>
                        </a:spcAft>
                        <a:buNone/>
                      </a:pPr>
                      <a:r>
                        <a:rPr lang="en" sz="1600" b="1" u="sng">
                          <a:solidFill>
                            <a:schemeClr val="lt1"/>
                          </a:solidFill>
                          <a:latin typeface="Spectral"/>
                          <a:ea typeface="Spectral"/>
                          <a:cs typeface="Spectral"/>
                          <a:sym typeface="Spectral"/>
                        </a:rPr>
                        <a:t>Test</a:t>
                      </a:r>
                      <a:endParaRPr sz="1600" b="1" u="sng">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b="1" u="sng">
                          <a:solidFill>
                            <a:schemeClr val="lt1"/>
                          </a:solidFill>
                          <a:latin typeface="Spectral"/>
                          <a:ea typeface="Spectral"/>
                          <a:cs typeface="Spectral"/>
                          <a:sym typeface="Spectral"/>
                        </a:rPr>
                        <a:t>Description</a:t>
                      </a:r>
                      <a:endParaRPr sz="1600" b="1" u="sng">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b="1" u="sng">
                          <a:solidFill>
                            <a:schemeClr val="lt1"/>
                          </a:solidFill>
                          <a:latin typeface="Spectral"/>
                          <a:ea typeface="Spectral"/>
                          <a:cs typeface="Spectral"/>
                          <a:sym typeface="Spectral"/>
                        </a:rPr>
                        <a:t>Completion Status</a:t>
                      </a:r>
                      <a:endParaRPr sz="1600" b="1" u="sng">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extLst>
                  <a:ext uri="{0D108BD9-81ED-4DB2-BD59-A6C34878D82A}">
                    <a16:rowId xmlns:a16="http://schemas.microsoft.com/office/drawing/2014/main" val="10000"/>
                  </a:ext>
                </a:extLst>
              </a:tr>
              <a:tr h="491425">
                <a:tc>
                  <a:txBody>
                    <a:bodyPr/>
                    <a:lstStyle/>
                    <a:p>
                      <a:pPr marL="0" lvl="0" indent="0" algn="l" rtl="0">
                        <a:spcBef>
                          <a:spcPts val="0"/>
                        </a:spcBef>
                        <a:spcAft>
                          <a:spcPts val="0"/>
                        </a:spcAft>
                        <a:buNone/>
                      </a:pPr>
                      <a:r>
                        <a:rPr lang="en" sz="1600">
                          <a:solidFill>
                            <a:schemeClr val="lt1"/>
                          </a:solidFill>
                          <a:latin typeface="Spectral"/>
                          <a:ea typeface="Spectral"/>
                          <a:cs typeface="Spectral"/>
                          <a:sym typeface="Spectral"/>
                        </a:rPr>
                        <a:t>PLT-001</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chemeClr val="lt1"/>
                          </a:solidFill>
                          <a:latin typeface="Spectral"/>
                          <a:ea typeface="Spectral"/>
                          <a:cs typeface="Spectral"/>
                          <a:sym typeface="Spectral"/>
                        </a:rPr>
                        <a:t>Guide Telescope Calibration</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rgbClr val="00B14F"/>
                          </a:solidFill>
                          <a:latin typeface="Spectral"/>
                          <a:ea typeface="Spectral"/>
                          <a:cs typeface="Spectral"/>
                          <a:sym typeface="Spectral"/>
                        </a:rPr>
                        <a:t>Complete</a:t>
                      </a:r>
                      <a:endParaRPr sz="1600">
                        <a:solidFill>
                          <a:srgbClr val="00B14F"/>
                        </a:solidFill>
                        <a:latin typeface="Spectral"/>
                        <a:ea typeface="Spectral"/>
                        <a:cs typeface="Spectral"/>
                        <a:sym typeface="Spectral"/>
                      </a:endParaRPr>
                    </a:p>
                  </a:txBody>
                  <a:tcPr marL="91425" marR="91425" marT="91425" marB="91425" anchor="ctr">
                    <a:solidFill>
                      <a:srgbClr val="0B0B0B">
                        <a:alpha val="79750"/>
                      </a:srgbClr>
                    </a:solidFill>
                  </a:tcPr>
                </a:tc>
                <a:extLst>
                  <a:ext uri="{0D108BD9-81ED-4DB2-BD59-A6C34878D82A}">
                    <a16:rowId xmlns:a16="http://schemas.microsoft.com/office/drawing/2014/main" val="10001"/>
                  </a:ext>
                </a:extLst>
              </a:tr>
              <a:tr h="491425">
                <a:tc>
                  <a:txBody>
                    <a:bodyPr/>
                    <a:lstStyle/>
                    <a:p>
                      <a:pPr marL="0" lvl="0" indent="0" algn="l" rtl="0">
                        <a:spcBef>
                          <a:spcPts val="0"/>
                        </a:spcBef>
                        <a:spcAft>
                          <a:spcPts val="0"/>
                        </a:spcAft>
                        <a:buNone/>
                      </a:pPr>
                      <a:r>
                        <a:rPr lang="en" sz="1600">
                          <a:solidFill>
                            <a:schemeClr val="lt1"/>
                          </a:solidFill>
                          <a:latin typeface="Spectral"/>
                          <a:ea typeface="Spectral"/>
                          <a:cs typeface="Spectral"/>
                          <a:sym typeface="Spectral"/>
                        </a:rPr>
                        <a:t>PLT-002</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chemeClr val="lt1"/>
                          </a:solidFill>
                          <a:latin typeface="Spectral"/>
                          <a:ea typeface="Spectral"/>
                          <a:cs typeface="Spectral"/>
                          <a:sym typeface="Spectral"/>
                        </a:rPr>
                        <a:t>Dark Current and LTC</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rgbClr val="00B14F"/>
                          </a:solidFill>
                          <a:latin typeface="Spectral"/>
                          <a:ea typeface="Spectral"/>
                          <a:cs typeface="Spectral"/>
                          <a:sym typeface="Spectral"/>
                        </a:rPr>
                        <a:t>Complete</a:t>
                      </a:r>
                      <a:endParaRPr sz="1600">
                        <a:solidFill>
                          <a:srgbClr val="00B14F"/>
                        </a:solidFill>
                        <a:latin typeface="Spectral"/>
                        <a:ea typeface="Spectral"/>
                        <a:cs typeface="Spectral"/>
                        <a:sym typeface="Spectral"/>
                      </a:endParaRPr>
                    </a:p>
                  </a:txBody>
                  <a:tcPr marL="91425" marR="91425" marT="91425" marB="91425" anchor="ctr">
                    <a:solidFill>
                      <a:srgbClr val="0B0B0B">
                        <a:alpha val="79750"/>
                      </a:srgbClr>
                    </a:solidFill>
                  </a:tcPr>
                </a:tc>
                <a:extLst>
                  <a:ext uri="{0D108BD9-81ED-4DB2-BD59-A6C34878D82A}">
                    <a16:rowId xmlns:a16="http://schemas.microsoft.com/office/drawing/2014/main" val="10002"/>
                  </a:ext>
                </a:extLst>
              </a:tr>
              <a:tr h="491425">
                <a:tc>
                  <a:txBody>
                    <a:bodyPr/>
                    <a:lstStyle/>
                    <a:p>
                      <a:pPr marL="0" lvl="0" indent="0" algn="l" rtl="0">
                        <a:spcBef>
                          <a:spcPts val="0"/>
                        </a:spcBef>
                        <a:spcAft>
                          <a:spcPts val="0"/>
                        </a:spcAft>
                        <a:buNone/>
                      </a:pPr>
                      <a:r>
                        <a:rPr lang="en" sz="1600">
                          <a:solidFill>
                            <a:schemeClr val="lt1"/>
                          </a:solidFill>
                          <a:latin typeface="Spectral"/>
                          <a:ea typeface="Spectral"/>
                          <a:cs typeface="Spectral"/>
                          <a:sym typeface="Spectral"/>
                        </a:rPr>
                        <a:t>PLT-005</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chemeClr val="lt1"/>
                          </a:solidFill>
                          <a:latin typeface="Spectral"/>
                          <a:ea typeface="Spectral"/>
                          <a:cs typeface="Spectral"/>
                          <a:sym typeface="Spectral"/>
                        </a:rPr>
                        <a:t>Shutter Light Leakage</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rgbClr val="00B14F"/>
                          </a:solidFill>
                          <a:latin typeface="Spectral"/>
                          <a:ea typeface="Spectral"/>
                          <a:cs typeface="Spectral"/>
                          <a:sym typeface="Spectral"/>
                        </a:rPr>
                        <a:t>Complete</a:t>
                      </a:r>
                      <a:endParaRPr sz="1600">
                        <a:solidFill>
                          <a:srgbClr val="00B14F"/>
                        </a:solidFill>
                        <a:latin typeface="Spectral"/>
                        <a:ea typeface="Spectral"/>
                        <a:cs typeface="Spectral"/>
                        <a:sym typeface="Spectral"/>
                      </a:endParaRPr>
                    </a:p>
                  </a:txBody>
                  <a:tcPr marL="91425" marR="91425" marT="91425" marB="91425" anchor="ctr">
                    <a:solidFill>
                      <a:srgbClr val="0B0B0B">
                        <a:alpha val="79750"/>
                      </a:srgbClr>
                    </a:solidFill>
                  </a:tcPr>
                </a:tc>
                <a:extLst>
                  <a:ext uri="{0D108BD9-81ED-4DB2-BD59-A6C34878D82A}">
                    <a16:rowId xmlns:a16="http://schemas.microsoft.com/office/drawing/2014/main" val="10003"/>
                  </a:ext>
                </a:extLst>
              </a:tr>
              <a:tr h="491425">
                <a:tc>
                  <a:txBody>
                    <a:bodyPr/>
                    <a:lstStyle/>
                    <a:p>
                      <a:pPr marL="0" lvl="0" indent="0" algn="l" rtl="0">
                        <a:spcBef>
                          <a:spcPts val="0"/>
                        </a:spcBef>
                        <a:spcAft>
                          <a:spcPts val="0"/>
                        </a:spcAft>
                        <a:buNone/>
                      </a:pPr>
                      <a:r>
                        <a:rPr lang="en" sz="1600">
                          <a:solidFill>
                            <a:schemeClr val="lt1"/>
                          </a:solidFill>
                          <a:latin typeface="Spectral"/>
                          <a:ea typeface="Spectral"/>
                          <a:cs typeface="Spectral"/>
                          <a:sym typeface="Spectral"/>
                        </a:rPr>
                        <a:t>PLT-006</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chemeClr val="lt1"/>
                          </a:solidFill>
                          <a:latin typeface="Spectral"/>
                          <a:ea typeface="Spectral"/>
                          <a:cs typeface="Spectral"/>
                          <a:sym typeface="Spectral"/>
                        </a:rPr>
                        <a:t>Offband Signal </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rgbClr val="00B14F"/>
                          </a:solidFill>
                          <a:latin typeface="Spectral"/>
                          <a:ea typeface="Spectral"/>
                          <a:cs typeface="Spectral"/>
                          <a:sym typeface="Spectral"/>
                        </a:rPr>
                        <a:t>Complete</a:t>
                      </a:r>
                      <a:endParaRPr sz="1600">
                        <a:solidFill>
                          <a:srgbClr val="00B14F"/>
                        </a:solidFill>
                        <a:latin typeface="Spectral"/>
                        <a:ea typeface="Spectral"/>
                        <a:cs typeface="Spectral"/>
                        <a:sym typeface="Spectral"/>
                      </a:endParaRPr>
                    </a:p>
                  </a:txBody>
                  <a:tcPr marL="91425" marR="91425" marT="91425" marB="91425" anchor="ctr">
                    <a:solidFill>
                      <a:srgbClr val="0B0B0B">
                        <a:alpha val="79750"/>
                      </a:srgbClr>
                    </a:solidFill>
                  </a:tcPr>
                </a:tc>
                <a:extLst>
                  <a:ext uri="{0D108BD9-81ED-4DB2-BD59-A6C34878D82A}">
                    <a16:rowId xmlns:a16="http://schemas.microsoft.com/office/drawing/2014/main" val="10004"/>
                  </a:ext>
                </a:extLst>
              </a:tr>
              <a:tr h="491425">
                <a:tc>
                  <a:txBody>
                    <a:bodyPr/>
                    <a:lstStyle/>
                    <a:p>
                      <a:pPr marL="0" lvl="0" indent="0" algn="l" rtl="0">
                        <a:spcBef>
                          <a:spcPts val="0"/>
                        </a:spcBef>
                        <a:spcAft>
                          <a:spcPts val="0"/>
                        </a:spcAft>
                        <a:buNone/>
                      </a:pPr>
                      <a:r>
                        <a:rPr lang="en" sz="1600">
                          <a:solidFill>
                            <a:schemeClr val="lt1"/>
                          </a:solidFill>
                          <a:latin typeface="Spectral"/>
                          <a:ea typeface="Spectral"/>
                          <a:cs typeface="Spectral"/>
                          <a:sym typeface="Spectral"/>
                        </a:rPr>
                        <a:t>PLT-007</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chemeClr val="lt1"/>
                          </a:solidFill>
                          <a:latin typeface="Spectral"/>
                          <a:ea typeface="Spectral"/>
                          <a:cs typeface="Spectral"/>
                          <a:sym typeface="Spectral"/>
                        </a:rPr>
                        <a:t>Flatfield Calibration</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rgbClr val="00B14F"/>
                          </a:solidFill>
                          <a:latin typeface="Spectral"/>
                          <a:ea typeface="Spectral"/>
                          <a:cs typeface="Spectral"/>
                          <a:sym typeface="Spectral"/>
                        </a:rPr>
                        <a:t>Complete</a:t>
                      </a:r>
                      <a:endParaRPr sz="1600">
                        <a:solidFill>
                          <a:srgbClr val="00B14F"/>
                        </a:solidFill>
                        <a:latin typeface="Spectral"/>
                        <a:ea typeface="Spectral"/>
                        <a:cs typeface="Spectral"/>
                        <a:sym typeface="Spectral"/>
                      </a:endParaRPr>
                    </a:p>
                  </a:txBody>
                  <a:tcPr marL="91425" marR="91425" marT="91425" marB="91425" anchor="ctr">
                    <a:solidFill>
                      <a:srgbClr val="0B0B0B">
                        <a:alpha val="79750"/>
                      </a:srgbClr>
                    </a:solidFill>
                  </a:tcPr>
                </a:tc>
                <a:extLst>
                  <a:ext uri="{0D108BD9-81ED-4DB2-BD59-A6C34878D82A}">
                    <a16:rowId xmlns:a16="http://schemas.microsoft.com/office/drawing/2014/main" val="10005"/>
                  </a:ext>
                </a:extLst>
              </a:tr>
              <a:tr h="491425">
                <a:tc>
                  <a:txBody>
                    <a:bodyPr/>
                    <a:lstStyle/>
                    <a:p>
                      <a:pPr marL="0" lvl="0" indent="0" algn="l" rtl="0">
                        <a:spcBef>
                          <a:spcPts val="0"/>
                        </a:spcBef>
                        <a:spcAft>
                          <a:spcPts val="0"/>
                        </a:spcAft>
                        <a:buNone/>
                      </a:pPr>
                      <a:r>
                        <a:rPr lang="en" sz="1600">
                          <a:solidFill>
                            <a:schemeClr val="lt1"/>
                          </a:solidFill>
                          <a:latin typeface="Spectral"/>
                          <a:ea typeface="Spectral"/>
                          <a:cs typeface="Spectral"/>
                          <a:sym typeface="Spectral"/>
                        </a:rPr>
                        <a:t>PLT-009</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chemeClr val="lt1"/>
                          </a:solidFill>
                          <a:latin typeface="Spectral"/>
                          <a:ea typeface="Spectral"/>
                          <a:cs typeface="Spectral"/>
                          <a:sym typeface="Spectral"/>
                        </a:rPr>
                        <a:t>Focus Check</a:t>
                      </a:r>
                      <a:endParaRPr sz="1600">
                        <a:solidFill>
                          <a:schemeClr val="lt1"/>
                        </a:solidFill>
                        <a:latin typeface="Spectral"/>
                        <a:ea typeface="Spectral"/>
                        <a:cs typeface="Spectral"/>
                        <a:sym typeface="Spectral"/>
                      </a:endParaRPr>
                    </a:p>
                  </a:txBody>
                  <a:tcPr marL="91425" marR="91425" marT="91425" marB="91425" anchor="ctr">
                    <a:solidFill>
                      <a:srgbClr val="0B0B0B">
                        <a:alpha val="79750"/>
                      </a:srgbClr>
                    </a:solidFill>
                  </a:tcPr>
                </a:tc>
                <a:tc>
                  <a:txBody>
                    <a:bodyPr/>
                    <a:lstStyle/>
                    <a:p>
                      <a:pPr marL="0" lvl="0" indent="0" algn="ctr" rtl="0">
                        <a:spcBef>
                          <a:spcPts val="0"/>
                        </a:spcBef>
                        <a:spcAft>
                          <a:spcPts val="0"/>
                        </a:spcAft>
                        <a:buNone/>
                      </a:pPr>
                      <a:r>
                        <a:rPr lang="en" sz="1600">
                          <a:solidFill>
                            <a:srgbClr val="00B14F"/>
                          </a:solidFill>
                          <a:latin typeface="Spectral"/>
                          <a:ea typeface="Spectral"/>
                          <a:cs typeface="Spectral"/>
                          <a:sym typeface="Spectral"/>
                        </a:rPr>
                        <a:t>Complete</a:t>
                      </a:r>
                      <a:endParaRPr sz="1600">
                        <a:solidFill>
                          <a:srgbClr val="00B14F"/>
                        </a:solidFill>
                        <a:latin typeface="Spectral"/>
                        <a:ea typeface="Spectral"/>
                        <a:cs typeface="Spectral"/>
                        <a:sym typeface="Spectral"/>
                      </a:endParaRPr>
                    </a:p>
                  </a:txBody>
                  <a:tcPr marL="91425" marR="91425" marT="91425" marB="91425" anchor="ctr">
                    <a:solidFill>
                      <a:srgbClr val="0B0B0B">
                        <a:alpha val="79750"/>
                      </a:srgb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graphicFrame>
        <p:nvGraphicFramePr>
          <p:cNvPr id="176" name="Google Shape;176;p29"/>
          <p:cNvGraphicFramePr/>
          <p:nvPr>
            <p:extLst>
              <p:ext uri="{D42A27DB-BD31-4B8C-83A1-F6EECF244321}">
                <p14:modId xmlns:p14="http://schemas.microsoft.com/office/powerpoint/2010/main" val="1301010020"/>
              </p:ext>
            </p:extLst>
          </p:nvPr>
        </p:nvGraphicFramePr>
        <p:xfrm>
          <a:off x="155838" y="1066875"/>
          <a:ext cx="8832325" cy="3407514"/>
        </p:xfrm>
        <a:graphic>
          <a:graphicData uri="http://schemas.openxmlformats.org/drawingml/2006/table">
            <a:tbl>
              <a:tblPr>
                <a:noFill/>
                <a:tableStyleId>{2599B01F-2BF8-41AE-8C03-1DAA45B691F4}</a:tableStyleId>
              </a:tblPr>
              <a:tblGrid>
                <a:gridCol w="1694950">
                  <a:extLst>
                    <a:ext uri="{9D8B030D-6E8A-4147-A177-3AD203B41FA5}">
                      <a16:colId xmlns:a16="http://schemas.microsoft.com/office/drawing/2014/main" val="20000"/>
                    </a:ext>
                  </a:extLst>
                </a:gridCol>
                <a:gridCol w="613600">
                  <a:extLst>
                    <a:ext uri="{9D8B030D-6E8A-4147-A177-3AD203B41FA5}">
                      <a16:colId xmlns:a16="http://schemas.microsoft.com/office/drawing/2014/main" val="20001"/>
                    </a:ext>
                  </a:extLst>
                </a:gridCol>
                <a:gridCol w="544450">
                  <a:extLst>
                    <a:ext uri="{9D8B030D-6E8A-4147-A177-3AD203B41FA5}">
                      <a16:colId xmlns:a16="http://schemas.microsoft.com/office/drawing/2014/main" val="20002"/>
                    </a:ext>
                  </a:extLst>
                </a:gridCol>
                <a:gridCol w="1063759">
                  <a:extLst>
                    <a:ext uri="{9D8B030D-6E8A-4147-A177-3AD203B41FA5}">
                      <a16:colId xmlns:a16="http://schemas.microsoft.com/office/drawing/2014/main" val="20003"/>
                    </a:ext>
                  </a:extLst>
                </a:gridCol>
                <a:gridCol w="2630658">
                  <a:extLst>
                    <a:ext uri="{9D8B030D-6E8A-4147-A177-3AD203B41FA5}">
                      <a16:colId xmlns:a16="http://schemas.microsoft.com/office/drawing/2014/main" val="20004"/>
                    </a:ext>
                  </a:extLst>
                </a:gridCol>
                <a:gridCol w="2284908">
                  <a:extLst>
                    <a:ext uri="{9D8B030D-6E8A-4147-A177-3AD203B41FA5}">
                      <a16:colId xmlns:a16="http://schemas.microsoft.com/office/drawing/2014/main" val="20005"/>
                    </a:ext>
                  </a:extLst>
                </a:gridCol>
              </a:tblGrid>
              <a:tr h="397425">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Risk</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ADR</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WR</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Build</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Impacts</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Comments</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extLst>
                  <a:ext uri="{0D108BD9-81ED-4DB2-BD59-A6C34878D82A}">
                    <a16:rowId xmlns:a16="http://schemas.microsoft.com/office/drawing/2014/main" val="10000"/>
                  </a:ext>
                </a:extLst>
              </a:tr>
              <a:tr h="483600">
                <a:tc>
                  <a:txBody>
                    <a:bodyPr/>
                    <a:lstStyle/>
                    <a:p>
                      <a:pPr marL="0" lvl="0" indent="0" algn="ctr" rtl="0">
                        <a:lnSpc>
                          <a:spcPct val="100000"/>
                        </a:lnSpc>
                        <a:spcBef>
                          <a:spcPts val="0"/>
                        </a:spcBef>
                        <a:spcAft>
                          <a:spcPts val="0"/>
                        </a:spcAft>
                        <a:buNone/>
                      </a:pPr>
                      <a:r>
                        <a:rPr lang="en" sz="1100">
                          <a:solidFill>
                            <a:srgbClr val="FFFFFF"/>
                          </a:solidFill>
                          <a:latin typeface="Spectral"/>
                          <a:ea typeface="Spectral"/>
                          <a:cs typeface="Spectral"/>
                          <a:sym typeface="Spectral"/>
                        </a:rPr>
                        <a:t>Uncorrected Roll Angle Error</a:t>
                      </a:r>
                      <a:endParaRPr sz="1100">
                        <a:solidFill>
                          <a:srgbClr val="FFFFFF"/>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0000">
                        <a:alpha val="88240"/>
                      </a:srgbClr>
                    </a:solidFill>
                  </a:tcPr>
                </a:tc>
                <a:tc>
                  <a:txBody>
                    <a:bodyPr/>
                    <a:lstStyle/>
                    <a:p>
                      <a:pPr marL="0" lvl="0" indent="0" algn="ctr" rtl="0">
                        <a:lnSpc>
                          <a:spcPct val="100000"/>
                        </a:lnSpc>
                        <a:spcBef>
                          <a:spcPts val="0"/>
                        </a:spcBef>
                        <a:spcAft>
                          <a:spcPts val="0"/>
                        </a:spcAft>
                        <a:buNone/>
                      </a:pPr>
                      <a:r>
                        <a:rPr lang="en" sz="1100">
                          <a:latin typeface="Spectral"/>
                          <a:ea typeface="Spectral"/>
                          <a:cs typeface="Spectral"/>
                          <a:sym typeface="Spectral"/>
                        </a:rPr>
                        <a:t>1276</a:t>
                      </a: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r>
                        <a:rPr lang="en" sz="1100">
                          <a:latin typeface="Spectral"/>
                          <a:ea typeface="Spectral"/>
                          <a:cs typeface="Spectral"/>
                          <a:sym typeface="Spectral"/>
                        </a:rPr>
                        <a:t>9406</a:t>
                      </a: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r>
                        <a:rPr lang="en" sz="1100">
                          <a:latin typeface="Spectral"/>
                          <a:ea typeface="Spectral"/>
                          <a:cs typeface="Spectral"/>
                          <a:sym typeface="Spectral"/>
                        </a:rPr>
                        <a:t>n/a</a:t>
                      </a: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r>
                        <a:rPr lang="en" sz="1100">
                          <a:latin typeface="Spectral"/>
                          <a:ea typeface="Spectral"/>
                          <a:cs typeface="Spectral"/>
                          <a:sym typeface="Spectral"/>
                        </a:rPr>
                        <a:t>Causes INR errors due to uncorrected roll. Common to all SUVI instruments</a:t>
                      </a: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r>
                        <a:rPr lang="en" sz="1100">
                          <a:solidFill>
                            <a:srgbClr val="CC0000"/>
                          </a:solidFill>
                          <a:latin typeface="Spectral"/>
                          <a:ea typeface="Spectral"/>
                          <a:cs typeface="Spectral"/>
                          <a:sym typeface="Spectral"/>
                        </a:rPr>
                        <a:t>Rejected.</a:t>
                      </a:r>
                      <a:endParaRPr sz="1100">
                        <a:solidFill>
                          <a:srgbClr val="CC0000"/>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extLst>
                  <a:ext uri="{0D108BD9-81ED-4DB2-BD59-A6C34878D82A}">
                    <a16:rowId xmlns:a16="http://schemas.microsoft.com/office/drawing/2014/main" val="10001"/>
                  </a:ext>
                </a:extLst>
              </a:tr>
              <a:tr h="483600">
                <a:tc>
                  <a:txBody>
                    <a:bodyPr/>
                    <a:lstStyle/>
                    <a:p>
                      <a:pPr marL="0" lvl="0" indent="0" algn="ctr" rtl="0">
                        <a:lnSpc>
                          <a:spcPct val="100000"/>
                        </a:lnSpc>
                        <a:spcBef>
                          <a:spcPts val="0"/>
                        </a:spcBef>
                        <a:spcAft>
                          <a:spcPts val="0"/>
                        </a:spcAft>
                        <a:buNone/>
                      </a:pPr>
                      <a:r>
                        <a:rPr lang="en" sz="1100">
                          <a:latin typeface="Spectral"/>
                          <a:ea typeface="Spectral"/>
                          <a:cs typeface="Spectral"/>
                          <a:sym typeface="Spectral"/>
                        </a:rPr>
                        <a:t>Installation of G19 SUVI INR LUT</a:t>
                      </a: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0B050">
                        <a:alpha val="88240"/>
                      </a:srgbClr>
                    </a:solidFill>
                  </a:tcPr>
                </a:tc>
                <a:tc>
                  <a:txBody>
                    <a:bodyPr/>
                    <a:lstStyle/>
                    <a:p>
                      <a:pPr marL="0" lvl="0" indent="0" algn="ctr" rtl="0">
                        <a:lnSpc>
                          <a:spcPct val="100000"/>
                        </a:lnSpc>
                        <a:spcBef>
                          <a:spcPts val="0"/>
                        </a:spcBef>
                        <a:spcAft>
                          <a:spcPts val="0"/>
                        </a:spcAft>
                        <a:buNone/>
                      </a:pPr>
                      <a:r>
                        <a:rPr lang="en" sz="1100">
                          <a:latin typeface="Spectral"/>
                          <a:ea typeface="Spectral"/>
                          <a:cs typeface="Spectral"/>
                          <a:sym typeface="Spectral"/>
                        </a:rPr>
                        <a:t>1290</a:t>
                      </a: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l" rtl="0">
                        <a:lnSpc>
                          <a:spcPct val="100000"/>
                        </a:lnSpc>
                        <a:spcBef>
                          <a:spcPts val="0"/>
                        </a:spcBef>
                        <a:spcAft>
                          <a:spcPts val="0"/>
                        </a:spcAft>
                        <a:buNone/>
                      </a:pP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r>
                        <a:rPr lang="en" sz="1100">
                          <a:solidFill>
                            <a:srgbClr val="0070C0"/>
                          </a:solidFill>
                          <a:latin typeface="Spectral"/>
                          <a:ea typeface="Spectral"/>
                          <a:cs typeface="Spectral"/>
                          <a:sym typeface="Spectral"/>
                        </a:rPr>
                        <a:t>PR.09.08.38</a:t>
                      </a:r>
                      <a:endParaRPr sz="1100">
                        <a:solidFill>
                          <a:srgbClr val="0070C0"/>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r>
                        <a:rPr lang="en" sz="1100">
                          <a:latin typeface="Spectral"/>
                          <a:ea typeface="Spectral"/>
                          <a:cs typeface="Spectral"/>
                          <a:sym typeface="Spectral"/>
                        </a:rPr>
                        <a:t>INR incorrect in G18 SUVI L1b</a:t>
                      </a: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r>
                        <a:rPr lang="en" sz="1100">
                          <a:latin typeface="Spectral"/>
                          <a:ea typeface="Spectral"/>
                          <a:cs typeface="Spectral"/>
                          <a:sym typeface="Spectral"/>
                        </a:rPr>
                        <a:t>Resolved December 2024</a:t>
                      </a: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extLst>
                  <a:ext uri="{0D108BD9-81ED-4DB2-BD59-A6C34878D82A}">
                    <a16:rowId xmlns:a16="http://schemas.microsoft.com/office/drawing/2014/main" val="10002"/>
                  </a:ext>
                </a:extLst>
              </a:tr>
              <a:tr h="483600">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SUVI INSTRESP metadata not calculated correctly</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1343</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dirty="0">
                          <a:solidFill>
                            <a:srgbClr val="212121"/>
                          </a:solidFill>
                          <a:latin typeface="Spectral"/>
                          <a:ea typeface="Spectral"/>
                          <a:cs typeface="Spectral"/>
                          <a:sym typeface="Spectral"/>
                        </a:rPr>
                        <a:t>9721</a:t>
                      </a:r>
                      <a:endParaRPr sz="1100" dirty="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Target of DO.15.00.00</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Type 2 change tested in Oct ‘24, but formula found to be wrong.  Retest still found issues.  1/8/25 - AART - Low priority.  Bring back March 5.</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extLst>
                  <a:ext uri="{0D108BD9-81ED-4DB2-BD59-A6C34878D82A}">
                    <a16:rowId xmlns:a16="http://schemas.microsoft.com/office/drawing/2014/main" val="10003"/>
                  </a:ext>
                </a:extLst>
              </a:tr>
              <a:tr h="483600">
                <a:tc>
                  <a:txBody>
                    <a:bodyPr/>
                    <a:lstStyle/>
                    <a:p>
                      <a:pPr marL="0" lvl="0" indent="0" algn="ctr" rtl="0">
                        <a:lnSpc>
                          <a:spcPct val="115000"/>
                        </a:lnSpc>
                        <a:spcBef>
                          <a:spcPts val="0"/>
                        </a:spcBef>
                        <a:spcAft>
                          <a:spcPts val="0"/>
                        </a:spcAft>
                        <a:buNone/>
                      </a:pPr>
                      <a:r>
                        <a:rPr lang="en" sz="1200">
                          <a:solidFill>
                            <a:srgbClr val="212121"/>
                          </a:solidFill>
                          <a:latin typeface="Spectral"/>
                          <a:ea typeface="Spectral"/>
                          <a:cs typeface="Spectral"/>
                          <a:sym typeface="Spectral"/>
                        </a:rPr>
                        <a:t>SUVI Eclipse Flag missing from predictions</a:t>
                      </a:r>
                      <a:endParaRPr sz="12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1431</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10072</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In_Analysis</a:t>
                      </a:r>
                      <a:br>
                        <a:rPr lang="en" sz="1100">
                          <a:solidFill>
                            <a:srgbClr val="212121"/>
                          </a:solidFill>
                          <a:latin typeface="Spectral"/>
                          <a:ea typeface="Spectral"/>
                          <a:cs typeface="Spectral"/>
                          <a:sym typeface="Spectral"/>
                        </a:rPr>
                      </a:br>
                      <a:r>
                        <a:rPr lang="en" sz="1100">
                          <a:solidFill>
                            <a:srgbClr val="212121"/>
                          </a:solidFill>
                          <a:latin typeface="Spectral"/>
                          <a:ea typeface="Spectral"/>
                          <a:cs typeface="Spectral"/>
                          <a:sym typeface="Spectral"/>
                        </a:rPr>
                        <a:t>MM.14.00.00</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dirty="0">
                          <a:solidFill>
                            <a:srgbClr val="212121"/>
                          </a:solidFill>
                          <a:latin typeface="Spectral"/>
                          <a:ea typeface="Spectral"/>
                          <a:cs typeface="Spectral"/>
                          <a:sym typeface="Spectral"/>
                        </a:rPr>
                        <a:t>12/11/24 - AART - Moved to mm.14.  Bring back May 2025.</a:t>
                      </a:r>
                      <a:endParaRPr sz="1100" dirty="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extLst>
                  <a:ext uri="{0D108BD9-81ED-4DB2-BD59-A6C34878D82A}">
                    <a16:rowId xmlns:a16="http://schemas.microsoft.com/office/drawing/2014/main" val="10004"/>
                  </a:ext>
                </a:extLst>
              </a:tr>
            </a:tbl>
          </a:graphicData>
        </a:graphic>
      </p:graphicFrame>
      <p:sp>
        <p:nvSpPr>
          <p:cNvPr id="177" name="Google Shape;177;p29"/>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Current ADRs from Beta</a:t>
            </a:r>
            <a:endParaRPr/>
          </a:p>
        </p:txBody>
      </p:sp>
      <p:sp>
        <p:nvSpPr>
          <p:cNvPr id="178" name="Google Shape;17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graphicFrame>
        <p:nvGraphicFramePr>
          <p:cNvPr id="183" name="Google Shape;183;p30"/>
          <p:cNvGraphicFramePr/>
          <p:nvPr>
            <p:extLst>
              <p:ext uri="{D42A27DB-BD31-4B8C-83A1-F6EECF244321}">
                <p14:modId xmlns:p14="http://schemas.microsoft.com/office/powerpoint/2010/main" val="3106444531"/>
              </p:ext>
            </p:extLst>
          </p:nvPr>
        </p:nvGraphicFramePr>
        <p:xfrm>
          <a:off x="155838" y="903925"/>
          <a:ext cx="8832325" cy="3798040"/>
        </p:xfrm>
        <a:graphic>
          <a:graphicData uri="http://schemas.openxmlformats.org/drawingml/2006/table">
            <a:tbl>
              <a:tblPr>
                <a:noFill/>
                <a:tableStyleId>{2599B01F-2BF8-41AE-8C03-1DAA45B691F4}</a:tableStyleId>
              </a:tblPr>
              <a:tblGrid>
                <a:gridCol w="1794125">
                  <a:extLst>
                    <a:ext uri="{9D8B030D-6E8A-4147-A177-3AD203B41FA5}">
                      <a16:colId xmlns:a16="http://schemas.microsoft.com/office/drawing/2014/main" val="20000"/>
                    </a:ext>
                  </a:extLst>
                </a:gridCol>
                <a:gridCol w="571100">
                  <a:extLst>
                    <a:ext uri="{9D8B030D-6E8A-4147-A177-3AD203B41FA5}">
                      <a16:colId xmlns:a16="http://schemas.microsoft.com/office/drawing/2014/main" val="20001"/>
                    </a:ext>
                  </a:extLst>
                </a:gridCol>
                <a:gridCol w="551525">
                  <a:extLst>
                    <a:ext uri="{9D8B030D-6E8A-4147-A177-3AD203B41FA5}">
                      <a16:colId xmlns:a16="http://schemas.microsoft.com/office/drawing/2014/main" val="20002"/>
                    </a:ext>
                  </a:extLst>
                </a:gridCol>
                <a:gridCol w="1035178">
                  <a:extLst>
                    <a:ext uri="{9D8B030D-6E8A-4147-A177-3AD203B41FA5}">
                      <a16:colId xmlns:a16="http://schemas.microsoft.com/office/drawing/2014/main" val="20003"/>
                    </a:ext>
                  </a:extLst>
                </a:gridCol>
                <a:gridCol w="2515297">
                  <a:extLst>
                    <a:ext uri="{9D8B030D-6E8A-4147-A177-3AD203B41FA5}">
                      <a16:colId xmlns:a16="http://schemas.microsoft.com/office/drawing/2014/main" val="20004"/>
                    </a:ext>
                  </a:extLst>
                </a:gridCol>
                <a:gridCol w="2365100">
                  <a:extLst>
                    <a:ext uri="{9D8B030D-6E8A-4147-A177-3AD203B41FA5}">
                      <a16:colId xmlns:a16="http://schemas.microsoft.com/office/drawing/2014/main" val="20005"/>
                    </a:ext>
                  </a:extLst>
                </a:gridCol>
              </a:tblGrid>
              <a:tr h="444225">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Risk</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ADR</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WR</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Build</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Impacts</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tc>
                  <a:txBody>
                    <a:bodyPr/>
                    <a:lstStyle/>
                    <a:p>
                      <a:pPr marL="0" lvl="0" indent="0" algn="ctr" rtl="0">
                        <a:lnSpc>
                          <a:spcPct val="115000"/>
                        </a:lnSpc>
                        <a:spcBef>
                          <a:spcPts val="0"/>
                        </a:spcBef>
                        <a:spcAft>
                          <a:spcPts val="0"/>
                        </a:spcAft>
                        <a:buNone/>
                      </a:pPr>
                      <a:r>
                        <a:rPr lang="en" sz="1300" b="1">
                          <a:solidFill>
                            <a:schemeClr val="lt1"/>
                          </a:solidFill>
                          <a:latin typeface="Spectral"/>
                          <a:ea typeface="Spectral"/>
                          <a:cs typeface="Spectral"/>
                          <a:sym typeface="Spectral"/>
                        </a:rPr>
                        <a:t>Comments</a:t>
                      </a:r>
                      <a:endParaRPr sz="1300" b="1">
                        <a:solidFill>
                          <a:schemeClr val="lt1"/>
                        </a:solidFill>
                        <a:latin typeface="Spectral"/>
                        <a:ea typeface="Spectral"/>
                        <a:cs typeface="Spectral"/>
                        <a:sym typeface="Spectra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7F7F7F">
                        <a:alpha val="84310"/>
                      </a:srgbClr>
                    </a:solidFill>
                  </a:tcPr>
                </a:tc>
                <a:extLst>
                  <a:ext uri="{0D108BD9-81ED-4DB2-BD59-A6C34878D82A}">
                    <a16:rowId xmlns:a16="http://schemas.microsoft.com/office/drawing/2014/main" val="10000"/>
                  </a:ext>
                </a:extLst>
              </a:tr>
              <a:tr h="588175">
                <a:tc>
                  <a:txBody>
                    <a:bodyPr/>
                    <a:lstStyle/>
                    <a:p>
                      <a:pPr marL="0" lvl="0" indent="0" algn="ctr" rtl="0">
                        <a:lnSpc>
                          <a:spcPct val="115000"/>
                        </a:lnSpc>
                        <a:spcBef>
                          <a:spcPts val="0"/>
                        </a:spcBef>
                        <a:spcAft>
                          <a:spcPts val="0"/>
                        </a:spcAft>
                        <a:buNone/>
                      </a:pPr>
                      <a:r>
                        <a:rPr lang="en" sz="1200">
                          <a:solidFill>
                            <a:srgbClr val="212121"/>
                          </a:solidFill>
                          <a:latin typeface="Spectral"/>
                          <a:ea typeface="Spectral"/>
                          <a:cs typeface="Spectral"/>
                          <a:sym typeface="Spectral"/>
                        </a:rPr>
                        <a:t>G19 SUVI CDRL79 Rev B</a:t>
                      </a:r>
                      <a:endParaRPr sz="12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0B050">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1514</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l" rtl="0">
                        <a:lnSpc>
                          <a:spcPct val="115000"/>
                        </a:lnSpc>
                        <a:spcBef>
                          <a:spcPts val="0"/>
                        </a:spcBef>
                        <a:spcAft>
                          <a:spcPts val="0"/>
                        </a:spcAft>
                        <a:buNone/>
                      </a:pPr>
                      <a:r>
                        <a:rPr lang="en" sz="1100">
                          <a:solidFill>
                            <a:srgbClr val="212121"/>
                          </a:solidFill>
                          <a:latin typeface="Spectral"/>
                          <a:ea typeface="Spectral"/>
                          <a:cs typeface="Spectral"/>
                          <a:sym typeface="Spectral"/>
                        </a:rPr>
                        <a:t>PR.13.10.05</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l" rtl="0">
                        <a:spcBef>
                          <a:spcPts val="0"/>
                        </a:spcBef>
                        <a:spcAft>
                          <a:spcPts val="0"/>
                        </a:spcAft>
                        <a:buNone/>
                      </a:pP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12/11/24 - AART - Deployed on the OE Nov 27, 2024</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extLst>
                  <a:ext uri="{0D108BD9-81ED-4DB2-BD59-A6C34878D82A}">
                    <a16:rowId xmlns:a16="http://schemas.microsoft.com/office/drawing/2014/main" val="10001"/>
                  </a:ext>
                </a:extLst>
              </a:tr>
              <a:tr h="779975">
                <a:tc>
                  <a:txBody>
                    <a:bodyPr/>
                    <a:lstStyle/>
                    <a:p>
                      <a:pPr marL="0" lvl="0" indent="0" algn="ctr" rtl="0">
                        <a:lnSpc>
                          <a:spcPct val="115000"/>
                        </a:lnSpc>
                        <a:spcBef>
                          <a:spcPts val="0"/>
                        </a:spcBef>
                        <a:spcAft>
                          <a:spcPts val="0"/>
                        </a:spcAft>
                        <a:buNone/>
                      </a:pPr>
                      <a:r>
                        <a:rPr lang="en" sz="1200">
                          <a:solidFill>
                            <a:srgbClr val="212121"/>
                          </a:solidFill>
                          <a:latin typeface="Spectral"/>
                          <a:ea typeface="Spectral"/>
                          <a:cs typeface="Spectral"/>
                          <a:sym typeface="Spectral"/>
                        </a:rPr>
                        <a:t>G19 SUVI CDRL79 Rev C</a:t>
                      </a:r>
                      <a:endParaRPr sz="12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1532</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TBD</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l" rtl="0">
                        <a:spcBef>
                          <a:spcPts val="0"/>
                        </a:spcBef>
                        <a:spcAft>
                          <a:spcPts val="0"/>
                        </a:spcAft>
                        <a:buNone/>
                      </a:pP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1/8/25 - AART - Delivered; NickC to smoke test on DE Jan 9.   Bring back Jan 22.</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extLst>
                  <a:ext uri="{0D108BD9-81ED-4DB2-BD59-A6C34878D82A}">
                    <a16:rowId xmlns:a16="http://schemas.microsoft.com/office/drawing/2014/main" val="10002"/>
                  </a:ext>
                </a:extLst>
              </a:tr>
              <a:tr h="1163600">
                <a:tc>
                  <a:txBody>
                    <a:bodyPr/>
                    <a:lstStyle/>
                    <a:p>
                      <a:pPr marL="0" lvl="0" indent="0" algn="ctr" rtl="0">
                        <a:lnSpc>
                          <a:spcPct val="115000"/>
                        </a:lnSpc>
                        <a:spcBef>
                          <a:spcPts val="0"/>
                        </a:spcBef>
                        <a:spcAft>
                          <a:spcPts val="0"/>
                        </a:spcAft>
                        <a:buNone/>
                      </a:pPr>
                      <a:r>
                        <a:rPr lang="en" sz="1200">
                          <a:solidFill>
                            <a:srgbClr val="212121"/>
                          </a:solidFill>
                          <a:latin typeface="Spectral"/>
                          <a:ea typeface="Spectral"/>
                          <a:cs typeface="Spectral"/>
                          <a:sym typeface="Spectral"/>
                        </a:rPr>
                        <a:t>SUVI yaw flip navigation</a:t>
                      </a:r>
                      <a:endParaRPr sz="12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1121</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8149</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l" rtl="0">
                        <a:lnSpc>
                          <a:spcPct val="115000"/>
                        </a:lnSpc>
                        <a:spcBef>
                          <a:spcPts val="0"/>
                        </a:spcBef>
                        <a:spcAft>
                          <a:spcPts val="0"/>
                        </a:spcAft>
                        <a:buNone/>
                      </a:pPr>
                      <a:r>
                        <a:rPr lang="en" sz="1100">
                          <a:solidFill>
                            <a:srgbClr val="212121"/>
                          </a:solidFill>
                          <a:latin typeface="Spectral"/>
                          <a:ea typeface="Spectral"/>
                          <a:cs typeface="Spectral"/>
                          <a:sym typeface="Spectral"/>
                        </a:rPr>
                        <a:t>DO.14.00.00</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Code fix delivered with DO.14.00.00, but needs an actual yaw flip to close  12/11/24 - AART - Still waiting for a Yaw Flip for verification; hopefully early next year.  Bring back Feb 2025.</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extLst>
                  <a:ext uri="{0D108BD9-81ED-4DB2-BD59-A6C34878D82A}">
                    <a16:rowId xmlns:a16="http://schemas.microsoft.com/office/drawing/2014/main" val="10003"/>
                  </a:ext>
                </a:extLst>
              </a:tr>
              <a:tr h="630800">
                <a:tc>
                  <a:txBody>
                    <a:bodyPr/>
                    <a:lstStyle/>
                    <a:p>
                      <a:pPr marL="0" lvl="0" indent="0" algn="ctr" rtl="0">
                        <a:lnSpc>
                          <a:spcPct val="115000"/>
                        </a:lnSpc>
                        <a:spcBef>
                          <a:spcPts val="0"/>
                        </a:spcBef>
                        <a:spcAft>
                          <a:spcPts val="0"/>
                        </a:spcAft>
                        <a:buNone/>
                      </a:pPr>
                      <a:r>
                        <a:rPr lang="en" sz="1200">
                          <a:solidFill>
                            <a:srgbClr val="212121"/>
                          </a:solidFill>
                          <a:latin typeface="Spectral"/>
                          <a:ea typeface="Spectral"/>
                          <a:cs typeface="Spectral"/>
                          <a:sym typeface="Spectral"/>
                        </a:rPr>
                        <a:t>SUVI 100ms exposures smearing effect</a:t>
                      </a:r>
                      <a:endParaRPr sz="12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a:solidFill>
                            <a:srgbClr val="212121"/>
                          </a:solidFill>
                          <a:latin typeface="Spectral"/>
                          <a:ea typeface="Spectral"/>
                          <a:cs typeface="Spectral"/>
                          <a:sym typeface="Spectral"/>
                        </a:rPr>
                        <a:t>9744</a:t>
                      </a:r>
                      <a:endParaRPr sz="110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dirty="0">
                          <a:solidFill>
                            <a:srgbClr val="212121"/>
                          </a:solidFill>
                          <a:latin typeface="Spectral"/>
                          <a:ea typeface="Spectral"/>
                          <a:cs typeface="Spectral"/>
                          <a:sym typeface="Spectral"/>
                        </a:rPr>
                        <a:t>Submitted</a:t>
                      </a:r>
                      <a:endParaRPr sz="1100" dirty="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00000"/>
                        </a:lnSpc>
                        <a:spcBef>
                          <a:spcPts val="0"/>
                        </a:spcBef>
                        <a:spcAft>
                          <a:spcPts val="0"/>
                        </a:spcAft>
                        <a:buNone/>
                      </a:pPr>
                      <a:endParaRPr sz="1100">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tc>
                  <a:txBody>
                    <a:bodyPr/>
                    <a:lstStyle/>
                    <a:p>
                      <a:pPr marL="0" lvl="0" indent="0" algn="ctr" rtl="0">
                        <a:lnSpc>
                          <a:spcPct val="115000"/>
                        </a:lnSpc>
                        <a:spcBef>
                          <a:spcPts val="0"/>
                        </a:spcBef>
                        <a:spcAft>
                          <a:spcPts val="0"/>
                        </a:spcAft>
                        <a:buNone/>
                      </a:pPr>
                      <a:r>
                        <a:rPr lang="en" sz="1100" dirty="0">
                          <a:solidFill>
                            <a:srgbClr val="212121"/>
                          </a:solidFill>
                          <a:latin typeface="Spectral"/>
                          <a:ea typeface="Spectral"/>
                          <a:cs typeface="Spectral"/>
                          <a:sym typeface="Spectral"/>
                        </a:rPr>
                        <a:t>Shutter effect in short exposures.  Flight WR. </a:t>
                      </a:r>
                      <a:endParaRPr sz="1100" dirty="0">
                        <a:solidFill>
                          <a:srgbClr val="212121"/>
                        </a:solidFill>
                        <a:latin typeface="Spectral"/>
                        <a:ea typeface="Spectral"/>
                        <a:cs typeface="Spectral"/>
                        <a:sym typeface="Spectr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alpha val="88240"/>
                      </a:srgbClr>
                    </a:solidFill>
                  </a:tcPr>
                </a:tc>
                <a:extLst>
                  <a:ext uri="{0D108BD9-81ED-4DB2-BD59-A6C34878D82A}">
                    <a16:rowId xmlns:a16="http://schemas.microsoft.com/office/drawing/2014/main" val="10004"/>
                  </a:ext>
                </a:extLst>
              </a:tr>
            </a:tbl>
          </a:graphicData>
        </a:graphic>
      </p:graphicFrame>
      <p:sp>
        <p:nvSpPr>
          <p:cNvPr id="184" name="Google Shape;184;p30"/>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Current ADRs from Beta</a:t>
            </a:r>
            <a:endParaRPr/>
          </a:p>
        </p:txBody>
      </p:sp>
      <p:sp>
        <p:nvSpPr>
          <p:cNvPr id="185" name="Google Shape;18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SUVI Level-1b Product Quality Assessment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Agenda</a:t>
            </a:r>
            <a:endParaRPr/>
          </a:p>
        </p:txBody>
      </p:sp>
      <p:sp>
        <p:nvSpPr>
          <p:cNvPr id="65" name="Google Shape;65;p14"/>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lnSpcReduction="10000"/>
          </a:bodyPr>
          <a:lstStyle/>
          <a:p>
            <a:pPr marL="342900" lvl="0" indent="-285750" algn="l" rtl="0">
              <a:spcBef>
                <a:spcPts val="0"/>
              </a:spcBef>
              <a:spcAft>
                <a:spcPts val="0"/>
              </a:spcAft>
              <a:buClr>
                <a:schemeClr val="lt1"/>
              </a:buClr>
              <a:buSzPts val="1900"/>
              <a:buFont typeface="Spectral"/>
              <a:buChar char="●"/>
            </a:pPr>
            <a:r>
              <a:rPr lang="en" sz="1900"/>
              <a:t>SUVI Instrument Overview</a:t>
            </a:r>
            <a:endParaRPr sz="900"/>
          </a:p>
          <a:p>
            <a:pPr marL="342900" lvl="0" indent="-285750" algn="l" rtl="0">
              <a:spcBef>
                <a:spcPts val="560"/>
              </a:spcBef>
              <a:spcAft>
                <a:spcPts val="0"/>
              </a:spcAft>
              <a:buClr>
                <a:schemeClr val="lt1"/>
              </a:buClr>
              <a:buSzPts val="1900"/>
              <a:buFont typeface="Spectral"/>
              <a:buChar char="●"/>
            </a:pPr>
            <a:r>
              <a:rPr lang="en" sz="1900"/>
              <a:t>Review of Current ADRs</a:t>
            </a:r>
            <a:endParaRPr sz="900"/>
          </a:p>
          <a:p>
            <a:pPr marL="342900" lvl="0" indent="-285750" algn="l" rtl="0">
              <a:spcBef>
                <a:spcPts val="560"/>
              </a:spcBef>
              <a:spcAft>
                <a:spcPts val="0"/>
              </a:spcAft>
              <a:buClr>
                <a:schemeClr val="lt1"/>
              </a:buClr>
              <a:buSzPts val="1900"/>
              <a:buFont typeface="Spectral"/>
              <a:buChar char="●"/>
            </a:pPr>
            <a:r>
              <a:rPr lang="en" sz="1900"/>
              <a:t>Product Quality Evaluation</a:t>
            </a:r>
            <a:endParaRPr sz="900"/>
          </a:p>
          <a:p>
            <a:pPr marL="862012" lvl="1" indent="-404812" algn="l" rtl="0">
              <a:spcBef>
                <a:spcPts val="480"/>
              </a:spcBef>
              <a:spcAft>
                <a:spcPts val="0"/>
              </a:spcAft>
              <a:buClr>
                <a:schemeClr val="lt1"/>
              </a:buClr>
              <a:buSzPts val="1500"/>
              <a:buFont typeface="Spectral"/>
              <a:buChar char="•"/>
            </a:pPr>
            <a:r>
              <a:rPr lang="en" sz="1500"/>
              <a:t>General approach </a:t>
            </a:r>
            <a:endParaRPr sz="500"/>
          </a:p>
          <a:p>
            <a:pPr marL="862012" lvl="1" indent="-404812" algn="l" rtl="0">
              <a:lnSpc>
                <a:spcPct val="100000"/>
              </a:lnSpc>
              <a:spcBef>
                <a:spcPts val="480"/>
              </a:spcBef>
              <a:spcAft>
                <a:spcPts val="0"/>
              </a:spcAft>
              <a:buClr>
                <a:schemeClr val="lt1"/>
              </a:buClr>
              <a:buSzPts val="1500"/>
              <a:buFont typeface="Spectral"/>
              <a:buChar char="•"/>
            </a:pPr>
            <a:r>
              <a:rPr lang="en" sz="1500"/>
              <a:t>Major Issues Remaining</a:t>
            </a:r>
            <a:endParaRPr sz="500"/>
          </a:p>
          <a:p>
            <a:pPr marL="342900" lvl="0" indent="-285750" algn="l" rtl="0">
              <a:spcBef>
                <a:spcPts val="560"/>
              </a:spcBef>
              <a:spcAft>
                <a:spcPts val="0"/>
              </a:spcAft>
              <a:buClr>
                <a:schemeClr val="lt1"/>
              </a:buClr>
              <a:buSzPts val="1900"/>
              <a:buFont typeface="Spectral"/>
              <a:buChar char="●"/>
            </a:pPr>
            <a:r>
              <a:rPr lang="en" sz="1900"/>
              <a:t>Provisional Maturity Assessment</a:t>
            </a:r>
            <a:endParaRPr sz="900"/>
          </a:p>
          <a:p>
            <a:pPr marL="342900" lvl="0" indent="-285750" algn="l" rtl="0">
              <a:spcBef>
                <a:spcPts val="560"/>
              </a:spcBef>
              <a:spcAft>
                <a:spcPts val="0"/>
              </a:spcAft>
              <a:buClr>
                <a:schemeClr val="lt1"/>
              </a:buClr>
              <a:buSzPts val="1900"/>
              <a:buFont typeface="Spectral"/>
              <a:buChar char="●"/>
            </a:pPr>
            <a:r>
              <a:rPr lang="en" sz="1900"/>
              <a:t>Path to Full Validation Maturity</a:t>
            </a:r>
            <a:endParaRPr sz="900"/>
          </a:p>
          <a:p>
            <a:pPr marL="862012" lvl="1" indent="-404812" algn="l" rtl="0">
              <a:spcBef>
                <a:spcPts val="480"/>
              </a:spcBef>
              <a:spcAft>
                <a:spcPts val="0"/>
              </a:spcAft>
              <a:buClr>
                <a:schemeClr val="lt1"/>
              </a:buClr>
              <a:buSzPts val="1500"/>
              <a:buFont typeface="Spectral"/>
              <a:buChar char="•"/>
            </a:pPr>
            <a:r>
              <a:rPr lang="en" sz="1500"/>
              <a:t>Issues and status</a:t>
            </a:r>
            <a:endParaRPr sz="500"/>
          </a:p>
          <a:p>
            <a:pPr marL="862012" lvl="1" indent="-404812" algn="l" rtl="0">
              <a:spcBef>
                <a:spcPts val="480"/>
              </a:spcBef>
              <a:spcAft>
                <a:spcPts val="0"/>
              </a:spcAft>
              <a:buClr>
                <a:schemeClr val="lt1"/>
              </a:buClr>
              <a:buSzPts val="1500"/>
              <a:buFont typeface="Spectral"/>
              <a:buChar char="•"/>
            </a:pPr>
            <a:r>
              <a:rPr lang="en" sz="1500"/>
              <a:t>PLPT</a:t>
            </a:r>
            <a:endParaRPr sz="500"/>
          </a:p>
          <a:p>
            <a:pPr marL="862012" lvl="1" indent="-404812" algn="l" rtl="0">
              <a:spcBef>
                <a:spcPts val="480"/>
              </a:spcBef>
              <a:spcAft>
                <a:spcPts val="0"/>
              </a:spcAft>
              <a:buClr>
                <a:schemeClr val="lt1"/>
              </a:buClr>
              <a:buSzPts val="1500"/>
              <a:buFont typeface="Spectral"/>
              <a:buChar char="•"/>
            </a:pPr>
            <a:r>
              <a:rPr lang="en" sz="1500"/>
              <a:t>Risks</a:t>
            </a:r>
            <a:endParaRPr sz="500"/>
          </a:p>
          <a:p>
            <a:pPr marL="342900" lvl="0" indent="-285750" algn="l" rtl="0">
              <a:spcBef>
                <a:spcPts val="560"/>
              </a:spcBef>
              <a:spcAft>
                <a:spcPts val="0"/>
              </a:spcAft>
              <a:buClr>
                <a:schemeClr val="lt1"/>
              </a:buClr>
              <a:buSzPts val="1900"/>
              <a:buFont typeface="Spectral"/>
              <a:buChar char="●"/>
            </a:pPr>
            <a:r>
              <a:rPr lang="en" sz="1900"/>
              <a:t>Summary and Recommendations</a:t>
            </a:r>
            <a:endParaRPr/>
          </a:p>
        </p:txBody>
      </p:sp>
      <p:sp>
        <p:nvSpPr>
          <p:cNvPr id="66" name="Google Shape;6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3000"/>
              <a:t>Assessment Overview</a:t>
            </a:r>
            <a:endParaRPr sz="3000"/>
          </a:p>
        </p:txBody>
      </p:sp>
      <p:graphicFrame>
        <p:nvGraphicFramePr>
          <p:cNvPr id="196" name="Google Shape;196;p32"/>
          <p:cNvGraphicFramePr/>
          <p:nvPr/>
        </p:nvGraphicFramePr>
        <p:xfrm>
          <a:off x="403173" y="741325"/>
          <a:ext cx="3000000" cy="3000000"/>
        </p:xfrm>
        <a:graphic>
          <a:graphicData uri="http://schemas.openxmlformats.org/drawingml/2006/table">
            <a:tbl>
              <a:tblPr firstRow="1" bandRow="1">
                <a:noFill/>
                <a:tableStyleId>{84736468-881F-4CAB-9455-2ED0DC58358A}</a:tableStyleId>
              </a:tblPr>
              <a:tblGrid>
                <a:gridCol w="1977475">
                  <a:extLst>
                    <a:ext uri="{9D8B030D-6E8A-4147-A177-3AD203B41FA5}">
                      <a16:colId xmlns:a16="http://schemas.microsoft.com/office/drawing/2014/main" val="20000"/>
                    </a:ext>
                  </a:extLst>
                </a:gridCol>
                <a:gridCol w="3179575">
                  <a:extLst>
                    <a:ext uri="{9D8B030D-6E8A-4147-A177-3AD203B41FA5}">
                      <a16:colId xmlns:a16="http://schemas.microsoft.com/office/drawing/2014/main" val="20001"/>
                    </a:ext>
                  </a:extLst>
                </a:gridCol>
                <a:gridCol w="3135200">
                  <a:extLst>
                    <a:ext uri="{9D8B030D-6E8A-4147-A177-3AD203B41FA5}">
                      <a16:colId xmlns:a16="http://schemas.microsoft.com/office/drawing/2014/main" val="20002"/>
                    </a:ext>
                  </a:extLst>
                </a:gridCol>
              </a:tblGrid>
              <a:tr h="373550">
                <a:tc>
                  <a:txBody>
                    <a:bodyPr/>
                    <a:lstStyle/>
                    <a:p>
                      <a:pPr marL="0" marR="0" lvl="0" indent="0" algn="l" rtl="0">
                        <a:spcBef>
                          <a:spcPts val="0"/>
                        </a:spcBef>
                        <a:spcAft>
                          <a:spcPts val="0"/>
                        </a:spcAft>
                        <a:buNone/>
                      </a:pPr>
                      <a:endParaRPr>
                        <a:latin typeface="Spectral"/>
                        <a:ea typeface="Spectral"/>
                        <a:cs typeface="Spectral"/>
                        <a:sym typeface="Spectral"/>
                      </a:endParaRPr>
                    </a:p>
                  </a:txBody>
                  <a:tcPr marL="91450" marR="9145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alpha val="61570"/>
                      </a:srgbClr>
                    </a:solidFill>
                  </a:tcPr>
                </a:tc>
                <a:tc>
                  <a:txBody>
                    <a:bodyPr/>
                    <a:lstStyle/>
                    <a:p>
                      <a:pPr marL="0" marR="0" lvl="0" indent="0" algn="ctr" rtl="0">
                        <a:spcBef>
                          <a:spcPts val="0"/>
                        </a:spcBef>
                        <a:spcAft>
                          <a:spcPts val="0"/>
                        </a:spcAft>
                        <a:buNone/>
                      </a:pPr>
                      <a:r>
                        <a:rPr lang="en" sz="1600">
                          <a:solidFill>
                            <a:schemeClr val="lt1"/>
                          </a:solidFill>
                          <a:latin typeface="Spectral"/>
                          <a:ea typeface="Spectral"/>
                          <a:cs typeface="Spectral"/>
                          <a:sym typeface="Spectral"/>
                        </a:rPr>
                        <a:t>Today</a:t>
                      </a:r>
                      <a:endParaRPr sz="1600">
                        <a:solidFill>
                          <a:schemeClr val="lt1"/>
                        </a:solidFill>
                        <a:latin typeface="Spectral"/>
                        <a:ea typeface="Spectral"/>
                        <a:cs typeface="Spectral"/>
                        <a:sym typeface="Spectral"/>
                      </a:endParaRPr>
                    </a:p>
                  </a:txBody>
                  <a:tcPr marL="91450" marR="9145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alpha val="61570"/>
                      </a:srgbClr>
                    </a:solidFill>
                  </a:tcPr>
                </a:tc>
                <a:tc>
                  <a:txBody>
                    <a:bodyPr/>
                    <a:lstStyle/>
                    <a:p>
                      <a:pPr marL="0" marR="0" lvl="0" indent="0" algn="ctr" rtl="0">
                        <a:spcBef>
                          <a:spcPts val="0"/>
                        </a:spcBef>
                        <a:spcAft>
                          <a:spcPts val="0"/>
                        </a:spcAft>
                        <a:buNone/>
                      </a:pPr>
                      <a:r>
                        <a:rPr lang="en" sz="1600">
                          <a:solidFill>
                            <a:schemeClr val="lt1"/>
                          </a:solidFill>
                          <a:latin typeface="Spectral"/>
                          <a:ea typeface="Spectral"/>
                          <a:cs typeface="Spectral"/>
                          <a:sym typeface="Spectral"/>
                        </a:rPr>
                        <a:t>Required/Desired</a:t>
                      </a:r>
                      <a:endParaRPr sz="1600">
                        <a:solidFill>
                          <a:schemeClr val="lt1"/>
                        </a:solidFill>
                        <a:latin typeface="Spectral"/>
                        <a:ea typeface="Spectral"/>
                        <a:cs typeface="Spectral"/>
                        <a:sym typeface="Spectral"/>
                      </a:endParaRPr>
                    </a:p>
                  </a:txBody>
                  <a:tcPr marL="91450" marR="9145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alpha val="61570"/>
                      </a:srgbClr>
                    </a:solidFill>
                  </a:tcPr>
                </a:tc>
                <a:extLst>
                  <a:ext uri="{0D108BD9-81ED-4DB2-BD59-A6C34878D82A}">
                    <a16:rowId xmlns:a16="http://schemas.microsoft.com/office/drawing/2014/main" val="10000"/>
                  </a:ext>
                </a:extLst>
              </a:tr>
              <a:tr h="995600">
                <a:tc>
                  <a:txBody>
                    <a:bodyPr/>
                    <a:lstStyle/>
                    <a:p>
                      <a:pPr marL="0" marR="0" lvl="0" indent="0" algn="ctr" rtl="0">
                        <a:spcBef>
                          <a:spcPts val="0"/>
                        </a:spcBef>
                        <a:spcAft>
                          <a:spcPts val="0"/>
                        </a:spcAft>
                        <a:buNone/>
                      </a:pPr>
                      <a:r>
                        <a:rPr lang="en" sz="1600" b="1">
                          <a:solidFill>
                            <a:schemeClr val="lt1"/>
                          </a:solidFill>
                          <a:latin typeface="Spectral"/>
                          <a:ea typeface="Spectral"/>
                          <a:cs typeface="Spectral"/>
                          <a:sym typeface="Spectral"/>
                        </a:rPr>
                        <a:t>INR</a:t>
                      </a:r>
                      <a:endParaRPr sz="1600" b="1">
                        <a:solidFill>
                          <a:schemeClr val="lt1"/>
                        </a:solidFill>
                        <a:latin typeface="Spectral"/>
                        <a:ea typeface="Spectral"/>
                        <a:cs typeface="Spectral"/>
                        <a:sym typeface="Spectra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alpha val="61570"/>
                      </a:srgbClr>
                    </a:solidFill>
                  </a:tcPr>
                </a:tc>
                <a:tc>
                  <a:txBody>
                    <a:bodyPr/>
                    <a:lstStyle/>
                    <a:p>
                      <a:pPr marL="215900" marR="0" lvl="0" indent="-228600" algn="l" rtl="0">
                        <a:spcBef>
                          <a:spcPts val="0"/>
                        </a:spcBef>
                        <a:spcAft>
                          <a:spcPts val="0"/>
                        </a:spcAft>
                        <a:buClr>
                          <a:srgbClr val="000000"/>
                        </a:buClr>
                        <a:buSzPts val="1200"/>
                        <a:buFont typeface="Spectral"/>
                        <a:buChar char="•"/>
                      </a:pPr>
                      <a:r>
                        <a:rPr lang="en" sz="1200">
                          <a:latin typeface="Spectral"/>
                          <a:ea typeface="Spectral"/>
                          <a:cs typeface="Spectral"/>
                          <a:sym typeface="Spectral"/>
                        </a:rPr>
                        <a:t>Correct Pointing and Roll offsets Applied</a:t>
                      </a:r>
                      <a:endParaRPr>
                        <a:latin typeface="Spectral"/>
                        <a:ea typeface="Spectral"/>
                        <a:cs typeface="Spectral"/>
                        <a:sym typeface="Spectral"/>
                      </a:endParaRPr>
                    </a:p>
                    <a:p>
                      <a:pPr marL="558800" marR="0" lvl="1" indent="-234950" algn="l" rtl="0">
                        <a:spcBef>
                          <a:spcPts val="0"/>
                        </a:spcBef>
                        <a:spcAft>
                          <a:spcPts val="0"/>
                        </a:spcAft>
                        <a:buClr>
                          <a:srgbClr val="000000"/>
                        </a:buClr>
                        <a:buSzPts val="1100"/>
                        <a:buFont typeface="Spectral"/>
                        <a:buChar char="•"/>
                      </a:pPr>
                      <a:r>
                        <a:rPr lang="en" sz="1100" u="none" strike="noStrike" cap="none">
                          <a:solidFill>
                            <a:srgbClr val="000000"/>
                          </a:solidFill>
                          <a:latin typeface="Spectral"/>
                          <a:ea typeface="Spectral"/>
                          <a:cs typeface="Spectral"/>
                          <a:sym typeface="Spectral"/>
                        </a:rPr>
                        <a:t>Low-level systematic errors persist</a:t>
                      </a:r>
                      <a:endParaRPr sz="1100" u="none" strike="noStrike" cap="none">
                        <a:solidFill>
                          <a:srgbClr val="000000"/>
                        </a:solidFill>
                        <a:latin typeface="Spectral"/>
                        <a:ea typeface="Spectral"/>
                        <a:cs typeface="Spectral"/>
                        <a:sym typeface="Spectral"/>
                      </a:endParaRPr>
                    </a:p>
                    <a:p>
                      <a:pPr marL="558800" marR="0" lvl="1" indent="-234950" algn="l" rtl="0">
                        <a:spcBef>
                          <a:spcPts val="0"/>
                        </a:spcBef>
                        <a:spcAft>
                          <a:spcPts val="0"/>
                        </a:spcAft>
                        <a:buSzPts val="1100"/>
                        <a:buFont typeface="Spectral"/>
                        <a:buChar char="•"/>
                      </a:pPr>
                      <a:r>
                        <a:rPr lang="en" sz="1100">
                          <a:latin typeface="Spectral"/>
                          <a:ea typeface="Spectral"/>
                          <a:cs typeface="Spectral"/>
                          <a:sym typeface="Spectral"/>
                        </a:rPr>
                        <a:t>Uncorrected roll causes small INR errors</a:t>
                      </a:r>
                      <a:endParaRPr sz="1100">
                        <a:latin typeface="Spectral"/>
                        <a:ea typeface="Spectral"/>
                        <a:cs typeface="Spectral"/>
                        <a:sym typeface="Spectral"/>
                      </a:endParaRPr>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3C04D">
                        <a:alpha val="79550"/>
                      </a:srgbClr>
                    </a:solidFill>
                  </a:tcPr>
                </a:tc>
                <a:tc>
                  <a:txBody>
                    <a:bodyPr/>
                    <a:lstStyle/>
                    <a:p>
                      <a:pPr marL="0" marR="0" lvl="0" indent="0" algn="l" rtl="0">
                        <a:spcBef>
                          <a:spcPts val="0"/>
                        </a:spcBef>
                        <a:spcAft>
                          <a:spcPts val="0"/>
                        </a:spcAft>
                        <a:buNone/>
                      </a:pPr>
                      <a:endParaRPr sz="1300">
                        <a:solidFill>
                          <a:schemeClr val="dk1"/>
                        </a:solidFill>
                        <a:latin typeface="Spectral"/>
                        <a:ea typeface="Spectral"/>
                        <a:cs typeface="Spectral"/>
                        <a:sym typeface="Spectral"/>
                      </a:endParaRPr>
                    </a:p>
                    <a:p>
                      <a:pPr marL="215900" marR="0" lvl="0" indent="-209550" algn="l" rtl="0">
                        <a:spcBef>
                          <a:spcPts val="0"/>
                        </a:spcBef>
                        <a:spcAft>
                          <a:spcPts val="0"/>
                        </a:spcAft>
                        <a:buClr>
                          <a:schemeClr val="dk1"/>
                        </a:buClr>
                        <a:buSzPts val="900"/>
                        <a:buFont typeface="Spectral"/>
                        <a:buChar char="•"/>
                      </a:pPr>
                      <a:r>
                        <a:rPr lang="en" sz="1100">
                          <a:solidFill>
                            <a:schemeClr val="dk1"/>
                          </a:solidFill>
                          <a:latin typeface="Spectral"/>
                          <a:ea typeface="Spectral"/>
                          <a:cs typeface="Spectral"/>
                          <a:sym typeface="Spectral"/>
                        </a:rPr>
                        <a:t>C</a:t>
                      </a:r>
                      <a:r>
                        <a:rPr lang="en" sz="1200">
                          <a:solidFill>
                            <a:schemeClr val="dk1"/>
                          </a:solidFill>
                          <a:latin typeface="Spectral"/>
                          <a:ea typeface="Spectral"/>
                          <a:cs typeface="Spectral"/>
                          <a:sym typeface="Spectral"/>
                        </a:rPr>
                        <a:t>omplete INR LUT maintained</a:t>
                      </a:r>
                      <a:endParaRPr sz="1200">
                        <a:solidFill>
                          <a:schemeClr val="dk1"/>
                        </a:solidFill>
                        <a:latin typeface="Spectral"/>
                        <a:ea typeface="Spectral"/>
                        <a:cs typeface="Spectral"/>
                        <a:sym typeface="Spectral"/>
                      </a:endParaRPr>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CCA3C">
                        <a:alpha val="80000"/>
                      </a:srgbClr>
                    </a:solidFill>
                  </a:tcPr>
                </a:tc>
                <a:extLst>
                  <a:ext uri="{0D108BD9-81ED-4DB2-BD59-A6C34878D82A}">
                    <a16:rowId xmlns:a16="http://schemas.microsoft.com/office/drawing/2014/main" val="10001"/>
                  </a:ext>
                </a:extLst>
              </a:tr>
              <a:tr h="1555100">
                <a:tc>
                  <a:txBody>
                    <a:bodyPr/>
                    <a:lstStyle/>
                    <a:p>
                      <a:pPr marL="0" marR="0" lvl="0" indent="0" algn="ctr" rtl="0">
                        <a:spcBef>
                          <a:spcPts val="0"/>
                        </a:spcBef>
                        <a:spcAft>
                          <a:spcPts val="0"/>
                        </a:spcAft>
                        <a:buNone/>
                      </a:pPr>
                      <a:r>
                        <a:rPr lang="en" sz="1600" b="1">
                          <a:solidFill>
                            <a:schemeClr val="lt1"/>
                          </a:solidFill>
                          <a:latin typeface="Spectral"/>
                          <a:ea typeface="Spectral"/>
                          <a:cs typeface="Spectral"/>
                          <a:sym typeface="Spectral"/>
                        </a:rPr>
                        <a:t>Radiometrics</a:t>
                      </a:r>
                      <a:endParaRPr sz="1600" b="1">
                        <a:solidFill>
                          <a:schemeClr val="lt1"/>
                        </a:solidFill>
                        <a:latin typeface="Spectral"/>
                        <a:ea typeface="Spectral"/>
                        <a:cs typeface="Spectral"/>
                        <a:sym typeface="Spectra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alpha val="61570"/>
                      </a:srgbClr>
                    </a:solidFill>
                  </a:tcPr>
                </a:tc>
                <a:tc>
                  <a:txBody>
                    <a:bodyPr/>
                    <a:lstStyle/>
                    <a:p>
                      <a:pPr marL="215900" marR="0" lvl="0" indent="-222250" algn="l" rtl="0">
                        <a:spcBef>
                          <a:spcPts val="0"/>
                        </a:spcBef>
                        <a:spcAft>
                          <a:spcPts val="0"/>
                        </a:spcAft>
                        <a:buClr>
                          <a:srgbClr val="000000"/>
                        </a:buClr>
                        <a:buSzPts val="1100"/>
                        <a:buFont typeface="Spectral"/>
                        <a:buChar char="•"/>
                      </a:pPr>
                      <a:r>
                        <a:rPr lang="en" sz="1100">
                          <a:latin typeface="Spectral"/>
                          <a:ea typeface="Spectral"/>
                          <a:cs typeface="Spectral"/>
                          <a:sym typeface="Spectral"/>
                        </a:rPr>
                        <a:t>LUT updated for new calibration factors</a:t>
                      </a:r>
                      <a:endParaRPr sz="1100">
                        <a:latin typeface="Spectral"/>
                        <a:ea typeface="Spectral"/>
                        <a:cs typeface="Spectral"/>
                        <a:sym typeface="Spectral"/>
                      </a:endParaRPr>
                    </a:p>
                    <a:p>
                      <a:pPr marL="215900" marR="0" lvl="0" indent="-222250" algn="l" rtl="0">
                        <a:spcBef>
                          <a:spcPts val="0"/>
                        </a:spcBef>
                        <a:spcAft>
                          <a:spcPts val="0"/>
                        </a:spcAft>
                        <a:buClr>
                          <a:srgbClr val="000000"/>
                        </a:buClr>
                        <a:buSzPts val="1100"/>
                        <a:buFont typeface="Spectral"/>
                        <a:buChar char="•"/>
                      </a:pPr>
                      <a:r>
                        <a:rPr lang="en" sz="1100">
                          <a:latin typeface="Spectral"/>
                          <a:ea typeface="Spectral"/>
                          <a:cs typeface="Spectral"/>
                          <a:sym typeface="Spectral"/>
                        </a:rPr>
                        <a:t>Degradation Trending activities started. </a:t>
                      </a:r>
                      <a:endParaRPr sz="1300">
                        <a:latin typeface="Spectral"/>
                        <a:ea typeface="Spectral"/>
                        <a:cs typeface="Spectral"/>
                        <a:sym typeface="Spectral"/>
                      </a:endParaRPr>
                    </a:p>
                    <a:p>
                      <a:pPr marL="215900" marR="0" lvl="0" indent="-222250" algn="l" rtl="0">
                        <a:spcBef>
                          <a:spcPts val="0"/>
                        </a:spcBef>
                        <a:spcAft>
                          <a:spcPts val="0"/>
                        </a:spcAft>
                        <a:buClr>
                          <a:srgbClr val="000000"/>
                        </a:buClr>
                        <a:buSzPts val="1100"/>
                        <a:buFont typeface="Spectral"/>
                        <a:buChar char="•"/>
                      </a:pPr>
                      <a:r>
                        <a:rPr lang="en" sz="1100">
                          <a:latin typeface="Spectral"/>
                          <a:ea typeface="Spectral"/>
                          <a:cs typeface="Spectral"/>
                          <a:sym typeface="Spectral"/>
                        </a:rPr>
                        <a:t>Working to understand differences between G16/17/18/19</a:t>
                      </a:r>
                      <a:endParaRPr sz="1100">
                        <a:latin typeface="Spectral"/>
                        <a:ea typeface="Spectral"/>
                        <a:cs typeface="Spectral"/>
                        <a:sym typeface="Spectral"/>
                      </a:endParaRPr>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3C04D">
                        <a:alpha val="79550"/>
                      </a:srgbClr>
                    </a:solidFill>
                  </a:tcPr>
                </a:tc>
                <a:tc>
                  <a:txBody>
                    <a:bodyPr/>
                    <a:lstStyle/>
                    <a:p>
                      <a:pPr marL="215900" marR="0" lvl="0" indent="-222250" algn="l" rtl="0">
                        <a:spcBef>
                          <a:spcPts val="0"/>
                        </a:spcBef>
                        <a:spcAft>
                          <a:spcPts val="0"/>
                        </a:spcAft>
                        <a:buClr>
                          <a:schemeClr val="dk1"/>
                        </a:buClr>
                        <a:buSzPts val="1100"/>
                        <a:buFont typeface="Spectral"/>
                        <a:buChar char="•"/>
                      </a:pPr>
                      <a:r>
                        <a:rPr lang="en" sz="1100">
                          <a:solidFill>
                            <a:schemeClr val="dk1"/>
                          </a:solidFill>
                          <a:latin typeface="Spectral"/>
                          <a:ea typeface="Spectral"/>
                          <a:cs typeface="Spectral"/>
                          <a:sym typeface="Spectral"/>
                        </a:rPr>
                        <a:t>Strategy to disseminate degradation correction factors</a:t>
                      </a:r>
                      <a:endParaRPr sz="1300">
                        <a:solidFill>
                          <a:schemeClr val="dk1"/>
                        </a:solidFill>
                        <a:latin typeface="Spectral"/>
                        <a:ea typeface="Spectral"/>
                        <a:cs typeface="Spectral"/>
                        <a:sym typeface="Spectral"/>
                      </a:endParaRPr>
                    </a:p>
                    <a:p>
                      <a:pPr marL="215900" marR="0" lvl="0" indent="-222250" algn="l" rtl="0">
                        <a:spcBef>
                          <a:spcPts val="0"/>
                        </a:spcBef>
                        <a:spcAft>
                          <a:spcPts val="0"/>
                        </a:spcAft>
                        <a:buClr>
                          <a:schemeClr val="dk1"/>
                        </a:buClr>
                        <a:buSzPts val="1100"/>
                        <a:buFont typeface="Spectral"/>
                        <a:buChar char="•"/>
                      </a:pPr>
                      <a:r>
                        <a:rPr lang="en" sz="1100">
                          <a:solidFill>
                            <a:schemeClr val="dk1"/>
                          </a:solidFill>
                          <a:latin typeface="Spectral"/>
                          <a:ea typeface="Spectral"/>
                          <a:cs typeface="Spectral"/>
                          <a:sym typeface="Spectral"/>
                        </a:rPr>
                        <a:t>Degradation trending activities producing consensus results</a:t>
                      </a:r>
                      <a:endParaRPr sz="1300">
                        <a:solidFill>
                          <a:schemeClr val="dk1"/>
                        </a:solidFill>
                        <a:latin typeface="Spectral"/>
                        <a:ea typeface="Spectral"/>
                        <a:cs typeface="Spectral"/>
                        <a:sym typeface="Spectral"/>
                      </a:endParaRPr>
                    </a:p>
                    <a:p>
                      <a:pPr marL="215900" marR="0" lvl="0" indent="-222250" algn="l" rtl="0">
                        <a:spcBef>
                          <a:spcPts val="0"/>
                        </a:spcBef>
                        <a:spcAft>
                          <a:spcPts val="0"/>
                        </a:spcAft>
                        <a:buClr>
                          <a:schemeClr val="dk1"/>
                        </a:buClr>
                        <a:buSzPts val="1100"/>
                        <a:buFont typeface="Spectral"/>
                        <a:buChar char="•"/>
                      </a:pPr>
                      <a:r>
                        <a:rPr lang="en" sz="1100">
                          <a:solidFill>
                            <a:schemeClr val="dk1"/>
                          </a:solidFill>
                          <a:latin typeface="Spectral"/>
                          <a:ea typeface="Spectral"/>
                          <a:cs typeface="Spectral"/>
                          <a:sym typeface="Spectral"/>
                        </a:rPr>
                        <a:t>Radiometric measurements of all SUVI instruments are understood and trended</a:t>
                      </a:r>
                      <a:endParaRPr sz="1100">
                        <a:solidFill>
                          <a:schemeClr val="dk1"/>
                        </a:solidFill>
                        <a:latin typeface="Spectral"/>
                        <a:ea typeface="Spectral"/>
                        <a:cs typeface="Spectral"/>
                        <a:sym typeface="Spectral"/>
                      </a:endParaRPr>
                    </a:p>
                    <a:p>
                      <a:pPr marL="215900" marR="0" lvl="0" indent="-222250" algn="l" rtl="0">
                        <a:spcBef>
                          <a:spcPts val="0"/>
                        </a:spcBef>
                        <a:spcAft>
                          <a:spcPts val="0"/>
                        </a:spcAft>
                        <a:buClr>
                          <a:schemeClr val="dk1"/>
                        </a:buClr>
                        <a:buSzPts val="1100"/>
                        <a:buFont typeface="Spectral"/>
                        <a:buChar char="•"/>
                      </a:pPr>
                      <a:r>
                        <a:rPr lang="en" sz="1100">
                          <a:solidFill>
                            <a:schemeClr val="dk1"/>
                          </a:solidFill>
                          <a:latin typeface="Spectral"/>
                          <a:ea typeface="Spectral"/>
                          <a:cs typeface="Spectral"/>
                          <a:sym typeface="Spectral"/>
                        </a:rPr>
                        <a:t>Consistency between all SUVI radiometrics.</a:t>
                      </a:r>
                      <a:endParaRPr sz="1100">
                        <a:solidFill>
                          <a:schemeClr val="dk1"/>
                        </a:solidFill>
                        <a:latin typeface="Spectral"/>
                        <a:ea typeface="Spectral"/>
                        <a:cs typeface="Spectral"/>
                        <a:sym typeface="Spectral"/>
                      </a:endParaRPr>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CCA3C">
                        <a:alpha val="80000"/>
                      </a:srgbClr>
                    </a:solidFill>
                  </a:tcPr>
                </a:tc>
                <a:extLst>
                  <a:ext uri="{0D108BD9-81ED-4DB2-BD59-A6C34878D82A}">
                    <a16:rowId xmlns:a16="http://schemas.microsoft.com/office/drawing/2014/main" val="10002"/>
                  </a:ext>
                </a:extLst>
              </a:tr>
              <a:tr h="1209525">
                <a:tc>
                  <a:txBody>
                    <a:bodyPr/>
                    <a:lstStyle/>
                    <a:p>
                      <a:pPr marL="0" marR="0" lvl="0" indent="0" algn="ctr" rtl="0">
                        <a:spcBef>
                          <a:spcPts val="0"/>
                        </a:spcBef>
                        <a:spcAft>
                          <a:spcPts val="0"/>
                        </a:spcAft>
                        <a:buNone/>
                      </a:pPr>
                      <a:r>
                        <a:rPr lang="en" sz="1600" b="1">
                          <a:solidFill>
                            <a:schemeClr val="lt1"/>
                          </a:solidFill>
                          <a:latin typeface="Spectral"/>
                          <a:ea typeface="Spectral"/>
                          <a:cs typeface="Spectral"/>
                          <a:sym typeface="Spectral"/>
                        </a:rPr>
                        <a:t>Usability</a:t>
                      </a:r>
                      <a:endParaRPr sz="1600" b="1">
                        <a:solidFill>
                          <a:schemeClr val="lt1"/>
                        </a:solidFill>
                        <a:latin typeface="Spectral"/>
                        <a:ea typeface="Spectral"/>
                        <a:cs typeface="Spectral"/>
                        <a:sym typeface="Spectra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alpha val="61570"/>
                      </a:srgbClr>
                    </a:solidFill>
                  </a:tcPr>
                </a:tc>
                <a:tc>
                  <a:txBody>
                    <a:bodyPr/>
                    <a:lstStyle/>
                    <a:p>
                      <a:pPr marL="342900" lvl="0" indent="-234950" algn="l" rtl="0">
                        <a:spcBef>
                          <a:spcPts val="0"/>
                        </a:spcBef>
                        <a:spcAft>
                          <a:spcPts val="0"/>
                        </a:spcAft>
                        <a:buClr>
                          <a:schemeClr val="dk1"/>
                        </a:buClr>
                        <a:buSzPts val="1100"/>
                        <a:buFont typeface="Spectral"/>
                        <a:buChar char="•"/>
                      </a:pPr>
                      <a:r>
                        <a:rPr lang="en" sz="1100">
                          <a:solidFill>
                            <a:schemeClr val="dk1"/>
                          </a:solidFill>
                          <a:latin typeface="Spectral"/>
                          <a:ea typeface="Spectral"/>
                          <a:cs typeface="Spectral"/>
                          <a:sym typeface="Spectral"/>
                        </a:rPr>
                        <a:t>All relevant radiometric metadata is included in L1b product</a:t>
                      </a:r>
                      <a:endParaRPr sz="1300">
                        <a:solidFill>
                          <a:schemeClr val="dk1"/>
                        </a:solidFill>
                        <a:latin typeface="Spectral"/>
                        <a:ea typeface="Spectral"/>
                        <a:cs typeface="Spectral"/>
                        <a:sym typeface="Spectral"/>
                      </a:endParaRPr>
                    </a:p>
                    <a:p>
                      <a:pPr marL="342900" lvl="0" indent="-234950" algn="l" rtl="0">
                        <a:spcBef>
                          <a:spcPts val="0"/>
                        </a:spcBef>
                        <a:spcAft>
                          <a:spcPts val="0"/>
                        </a:spcAft>
                        <a:buClr>
                          <a:schemeClr val="dk1"/>
                        </a:buClr>
                        <a:buSzPts val="1100"/>
                        <a:buFont typeface="Spectral"/>
                        <a:buChar char="•"/>
                      </a:pPr>
                      <a:r>
                        <a:rPr lang="en" sz="1100">
                          <a:solidFill>
                            <a:schemeClr val="dk1"/>
                          </a:solidFill>
                          <a:latin typeface="Spectral"/>
                          <a:ea typeface="Spectral"/>
                          <a:cs typeface="Spectral"/>
                          <a:sym typeface="Spectral"/>
                        </a:rPr>
                        <a:t>Scaling of L1b products is dynamic and accurately reported</a:t>
                      </a:r>
                      <a:endParaRPr sz="1100">
                        <a:solidFill>
                          <a:schemeClr val="dk1"/>
                        </a:solidFill>
                        <a:latin typeface="Spectral"/>
                        <a:ea typeface="Spectral"/>
                        <a:cs typeface="Spectral"/>
                        <a:sym typeface="Spectral"/>
                      </a:endParaRPr>
                    </a:p>
                    <a:p>
                      <a:pPr marL="342900" lvl="0" indent="-234950" algn="l" rtl="0">
                        <a:spcBef>
                          <a:spcPts val="0"/>
                        </a:spcBef>
                        <a:spcAft>
                          <a:spcPts val="0"/>
                        </a:spcAft>
                        <a:buClr>
                          <a:schemeClr val="dk1"/>
                        </a:buClr>
                        <a:buSzPts val="1100"/>
                        <a:buFont typeface="Spectral"/>
                        <a:buChar char="•"/>
                      </a:pPr>
                      <a:r>
                        <a:rPr lang="en" sz="1100">
                          <a:solidFill>
                            <a:schemeClr val="dk1"/>
                          </a:solidFill>
                          <a:latin typeface="Spectral"/>
                          <a:ea typeface="Spectral"/>
                          <a:cs typeface="Spectral"/>
                          <a:sym typeface="Spectral"/>
                        </a:rPr>
                        <a:t>SUVI data is shared through Helioviewer!</a:t>
                      </a:r>
                      <a:endParaRPr sz="1100">
                        <a:solidFill>
                          <a:schemeClr val="dk1"/>
                        </a:solidFill>
                        <a:latin typeface="Spectral"/>
                        <a:ea typeface="Spectral"/>
                        <a:cs typeface="Spectral"/>
                        <a:sym typeface="Spectral"/>
                      </a:endParaRPr>
                    </a:p>
                    <a:p>
                      <a:pPr marL="342900" lvl="0" indent="-234950" algn="l" rtl="0">
                        <a:spcBef>
                          <a:spcPts val="0"/>
                        </a:spcBef>
                        <a:spcAft>
                          <a:spcPts val="0"/>
                        </a:spcAft>
                        <a:buClr>
                          <a:schemeClr val="dk1"/>
                        </a:buClr>
                        <a:buSzPts val="1100"/>
                        <a:buFont typeface="Spectral"/>
                        <a:buChar char="•"/>
                      </a:pPr>
                      <a:r>
                        <a:rPr lang="en" sz="1100">
                          <a:solidFill>
                            <a:schemeClr val="dk1"/>
                          </a:solidFill>
                          <a:latin typeface="Spectral"/>
                          <a:ea typeface="Spectral"/>
                          <a:cs typeface="Spectral"/>
                          <a:sym typeface="Spectral"/>
                        </a:rPr>
                        <a:t>SUVI tools in SunPy!</a:t>
                      </a:r>
                      <a:endParaRPr sz="1100">
                        <a:solidFill>
                          <a:schemeClr val="dk1"/>
                        </a:solidFill>
                        <a:latin typeface="Spectral"/>
                        <a:ea typeface="Spectral"/>
                        <a:cs typeface="Spectral"/>
                        <a:sym typeface="Spectral"/>
                      </a:endParaRPr>
                    </a:p>
                    <a:p>
                      <a:pPr marL="215900" marR="0" lvl="0" indent="-152400" algn="l" rtl="0">
                        <a:spcBef>
                          <a:spcPts val="0"/>
                        </a:spcBef>
                        <a:spcAft>
                          <a:spcPts val="0"/>
                        </a:spcAft>
                        <a:buClr>
                          <a:srgbClr val="000000"/>
                        </a:buClr>
                        <a:buSzPts val="900"/>
                        <a:buFont typeface="Arial"/>
                        <a:buNone/>
                      </a:pPr>
                      <a:endParaRPr sz="1000">
                        <a:latin typeface="Spectral"/>
                        <a:ea typeface="Spectral"/>
                        <a:cs typeface="Spectral"/>
                        <a:sym typeface="Spectral"/>
                      </a:endParaRPr>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CCA3C">
                        <a:alpha val="80000"/>
                      </a:srgbClr>
                    </a:solidFill>
                  </a:tcPr>
                </a:tc>
                <a:tc>
                  <a:txBody>
                    <a:bodyPr/>
                    <a:lstStyle/>
                    <a:p>
                      <a:pPr marL="0" marR="0" lvl="0" indent="0" algn="l" rtl="0">
                        <a:spcBef>
                          <a:spcPts val="0"/>
                        </a:spcBef>
                        <a:spcAft>
                          <a:spcPts val="0"/>
                        </a:spcAft>
                        <a:buNone/>
                      </a:pPr>
                      <a:endParaRPr sz="1200">
                        <a:solidFill>
                          <a:schemeClr val="dk1"/>
                        </a:solidFill>
                        <a:latin typeface="Spectral"/>
                        <a:ea typeface="Spectral"/>
                        <a:cs typeface="Spectral"/>
                        <a:sym typeface="Spectral"/>
                      </a:endParaRPr>
                    </a:p>
                    <a:p>
                      <a:pPr marL="215900" marR="0" lvl="0" indent="-222250" algn="l" rtl="0">
                        <a:spcBef>
                          <a:spcPts val="0"/>
                        </a:spcBef>
                        <a:spcAft>
                          <a:spcPts val="0"/>
                        </a:spcAft>
                        <a:buClr>
                          <a:schemeClr val="dk1"/>
                        </a:buClr>
                        <a:buSzPts val="1100"/>
                        <a:buFont typeface="Spectral"/>
                        <a:buChar char="•"/>
                      </a:pPr>
                      <a:r>
                        <a:rPr lang="en" sz="1100">
                          <a:solidFill>
                            <a:schemeClr val="dk1"/>
                          </a:solidFill>
                          <a:latin typeface="Spectral"/>
                          <a:ea typeface="Spectral"/>
                          <a:cs typeface="Spectral"/>
                          <a:sym typeface="Spectral"/>
                        </a:rPr>
                        <a:t>Ease of use by wider scientific community</a:t>
                      </a:r>
                      <a:endParaRPr sz="1100">
                        <a:solidFill>
                          <a:schemeClr val="dk1"/>
                        </a:solidFill>
                        <a:latin typeface="Spectral"/>
                        <a:ea typeface="Spectral"/>
                        <a:cs typeface="Spectral"/>
                        <a:sym typeface="Spectral"/>
                      </a:endParaRPr>
                    </a:p>
                    <a:p>
                      <a:pPr marL="0" marR="0" lvl="0" indent="0" algn="l" rtl="0">
                        <a:spcBef>
                          <a:spcPts val="0"/>
                        </a:spcBef>
                        <a:spcAft>
                          <a:spcPts val="0"/>
                        </a:spcAft>
                        <a:buNone/>
                      </a:pPr>
                      <a:endParaRPr sz="1100">
                        <a:solidFill>
                          <a:schemeClr val="dk1"/>
                        </a:solidFill>
                        <a:latin typeface="Spectral"/>
                        <a:ea typeface="Spectral"/>
                        <a:cs typeface="Spectral"/>
                        <a:sym typeface="Spectral"/>
                      </a:endParaRPr>
                    </a:p>
                    <a:p>
                      <a:pPr marL="0" marR="0" lvl="0" indent="0" algn="l" rtl="0">
                        <a:spcBef>
                          <a:spcPts val="0"/>
                        </a:spcBef>
                        <a:spcAft>
                          <a:spcPts val="0"/>
                        </a:spcAft>
                        <a:buClr>
                          <a:srgbClr val="000000"/>
                        </a:buClr>
                        <a:buSzPts val="900"/>
                        <a:buFont typeface="Arial"/>
                        <a:buNone/>
                      </a:pPr>
                      <a:endParaRPr sz="1000">
                        <a:solidFill>
                          <a:schemeClr val="dk1"/>
                        </a:solidFill>
                        <a:latin typeface="Spectral"/>
                        <a:ea typeface="Spectral"/>
                        <a:cs typeface="Spectral"/>
                        <a:sym typeface="Spectral"/>
                      </a:endParaRPr>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CCA3C">
                        <a:alpha val="80000"/>
                      </a:srgb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Post-Launch Product Tests Presented for Provisional</a:t>
            </a:r>
            <a:endParaRPr/>
          </a:p>
        </p:txBody>
      </p:sp>
      <p:graphicFrame>
        <p:nvGraphicFramePr>
          <p:cNvPr id="202" name="Google Shape;202;p33"/>
          <p:cNvGraphicFramePr/>
          <p:nvPr/>
        </p:nvGraphicFramePr>
        <p:xfrm>
          <a:off x="373991" y="1011618"/>
          <a:ext cx="3000000" cy="3000000"/>
        </p:xfrm>
        <a:graphic>
          <a:graphicData uri="http://schemas.openxmlformats.org/drawingml/2006/table">
            <a:tbl>
              <a:tblPr firstRow="1" bandRow="1">
                <a:noFill/>
                <a:tableStyleId>{E0B71C79-E95F-4300-97E3-91DDF55E06CA}</a:tableStyleId>
              </a:tblPr>
              <a:tblGrid>
                <a:gridCol w="1916825">
                  <a:extLst>
                    <a:ext uri="{9D8B030D-6E8A-4147-A177-3AD203B41FA5}">
                      <a16:colId xmlns:a16="http://schemas.microsoft.com/office/drawing/2014/main" val="20000"/>
                    </a:ext>
                  </a:extLst>
                </a:gridCol>
                <a:gridCol w="2868325">
                  <a:extLst>
                    <a:ext uri="{9D8B030D-6E8A-4147-A177-3AD203B41FA5}">
                      <a16:colId xmlns:a16="http://schemas.microsoft.com/office/drawing/2014/main" val="20001"/>
                    </a:ext>
                  </a:extLst>
                </a:gridCol>
                <a:gridCol w="1183900">
                  <a:extLst>
                    <a:ext uri="{9D8B030D-6E8A-4147-A177-3AD203B41FA5}">
                      <a16:colId xmlns:a16="http://schemas.microsoft.com/office/drawing/2014/main" val="20002"/>
                    </a:ext>
                  </a:extLst>
                </a:gridCol>
                <a:gridCol w="1155025">
                  <a:extLst>
                    <a:ext uri="{9D8B030D-6E8A-4147-A177-3AD203B41FA5}">
                      <a16:colId xmlns:a16="http://schemas.microsoft.com/office/drawing/2014/main" val="20003"/>
                    </a:ext>
                  </a:extLst>
                </a:gridCol>
                <a:gridCol w="1271925">
                  <a:extLst>
                    <a:ext uri="{9D8B030D-6E8A-4147-A177-3AD203B41FA5}">
                      <a16:colId xmlns:a16="http://schemas.microsoft.com/office/drawing/2014/main" val="20004"/>
                    </a:ext>
                  </a:extLst>
                </a:gridCol>
              </a:tblGrid>
              <a:tr h="473475">
                <a:tc>
                  <a:txBody>
                    <a:bodyPr/>
                    <a:lstStyle/>
                    <a:p>
                      <a:pPr marL="0" marR="0" lvl="0" indent="0" algn="ctr" rtl="0">
                        <a:spcBef>
                          <a:spcPts val="0"/>
                        </a:spcBef>
                        <a:spcAft>
                          <a:spcPts val="0"/>
                        </a:spcAft>
                        <a:buNone/>
                      </a:pPr>
                      <a:r>
                        <a:rPr lang="en" sz="1200" i="0">
                          <a:solidFill>
                            <a:srgbClr val="000000"/>
                          </a:solidFill>
                          <a:latin typeface="Spectral"/>
                          <a:ea typeface="Spectral"/>
                          <a:cs typeface="Spectral"/>
                          <a:sym typeface="Spectral"/>
                        </a:rPr>
                        <a:t>Test ID</a:t>
                      </a:r>
                      <a:endParaRPr sz="1200" i="0">
                        <a:solidFill>
                          <a:srgbClr val="000000"/>
                        </a:solidFill>
                        <a:latin typeface="Spectral"/>
                        <a:ea typeface="Spectral"/>
                        <a:cs typeface="Spectral"/>
                        <a:sym typeface="Spectral"/>
                      </a:endParaRPr>
                    </a:p>
                  </a:txBody>
                  <a:tcPr marL="91450" marR="91450" marT="34300" marB="34300" anchor="ctr">
                    <a:solidFill>
                      <a:srgbClr val="BFBFBF"/>
                    </a:solidFill>
                  </a:tcPr>
                </a:tc>
                <a:tc>
                  <a:txBody>
                    <a:bodyPr/>
                    <a:lstStyle/>
                    <a:p>
                      <a:pPr marL="0" marR="0" lvl="0" indent="0" algn="ctr" rtl="0">
                        <a:spcBef>
                          <a:spcPts val="0"/>
                        </a:spcBef>
                        <a:spcAft>
                          <a:spcPts val="0"/>
                        </a:spcAft>
                        <a:buNone/>
                      </a:pPr>
                      <a:r>
                        <a:rPr lang="en" sz="1200" i="0">
                          <a:solidFill>
                            <a:srgbClr val="000000"/>
                          </a:solidFill>
                          <a:latin typeface="Spectral"/>
                          <a:ea typeface="Spectral"/>
                          <a:cs typeface="Spectral"/>
                          <a:sym typeface="Spectral"/>
                        </a:rPr>
                        <a:t>Test Title</a:t>
                      </a:r>
                      <a:endParaRPr sz="1100">
                        <a:latin typeface="Spectral"/>
                        <a:ea typeface="Spectral"/>
                        <a:cs typeface="Spectral"/>
                        <a:sym typeface="Spectral"/>
                      </a:endParaRPr>
                    </a:p>
                  </a:txBody>
                  <a:tcPr marL="91450" marR="91450" marT="34300" marB="34300" anchor="ctr">
                    <a:solidFill>
                      <a:srgbClr val="BFBFBF"/>
                    </a:solidFill>
                  </a:tcPr>
                </a:tc>
                <a:tc>
                  <a:txBody>
                    <a:bodyPr/>
                    <a:lstStyle/>
                    <a:p>
                      <a:pPr marL="0" marR="0" lvl="0" indent="0" algn="ctr" rtl="0">
                        <a:spcBef>
                          <a:spcPts val="0"/>
                        </a:spcBef>
                        <a:spcAft>
                          <a:spcPts val="0"/>
                        </a:spcAft>
                        <a:buNone/>
                      </a:pPr>
                      <a:r>
                        <a:rPr lang="en" sz="1200" i="0">
                          <a:solidFill>
                            <a:srgbClr val="000000"/>
                          </a:solidFill>
                          <a:latin typeface="Spectral"/>
                          <a:ea typeface="Spectral"/>
                          <a:cs typeface="Spectral"/>
                          <a:sym typeface="Spectral"/>
                        </a:rPr>
                        <a:t>Operator</a:t>
                      </a:r>
                      <a:endParaRPr sz="1100">
                        <a:latin typeface="Spectral"/>
                        <a:ea typeface="Spectral"/>
                        <a:cs typeface="Spectral"/>
                        <a:sym typeface="Spectral"/>
                      </a:endParaRPr>
                    </a:p>
                  </a:txBody>
                  <a:tcPr marL="91450" marR="91450" marT="34300" marB="34300" anchor="ctr">
                    <a:solidFill>
                      <a:srgbClr val="BFBFBF"/>
                    </a:solidFill>
                  </a:tcPr>
                </a:tc>
                <a:tc>
                  <a:txBody>
                    <a:bodyPr/>
                    <a:lstStyle/>
                    <a:p>
                      <a:pPr marL="0" marR="0" lvl="0" indent="0" algn="ctr" rtl="0">
                        <a:spcBef>
                          <a:spcPts val="0"/>
                        </a:spcBef>
                        <a:spcAft>
                          <a:spcPts val="0"/>
                        </a:spcAft>
                        <a:buNone/>
                      </a:pPr>
                      <a:r>
                        <a:rPr lang="en" sz="1200" i="0">
                          <a:solidFill>
                            <a:srgbClr val="000000"/>
                          </a:solidFill>
                          <a:latin typeface="Spectral"/>
                          <a:ea typeface="Spectral"/>
                          <a:cs typeface="Spectral"/>
                          <a:sym typeface="Spectral"/>
                        </a:rPr>
                        <a:t>Maturity</a:t>
                      </a:r>
                      <a:endParaRPr sz="1100">
                        <a:latin typeface="Spectral"/>
                        <a:ea typeface="Spectral"/>
                        <a:cs typeface="Spectral"/>
                        <a:sym typeface="Spectral"/>
                      </a:endParaRPr>
                    </a:p>
                  </a:txBody>
                  <a:tcPr marL="91450" marR="91450" marT="34300" marB="34300" anchor="ctr">
                    <a:solidFill>
                      <a:srgbClr val="BFBFBF"/>
                    </a:solidFill>
                  </a:tcPr>
                </a:tc>
                <a:tc>
                  <a:txBody>
                    <a:bodyPr/>
                    <a:lstStyle/>
                    <a:p>
                      <a:pPr marL="0" marR="0" lvl="0" indent="0" algn="ctr" rtl="0">
                        <a:spcBef>
                          <a:spcPts val="0"/>
                        </a:spcBef>
                        <a:spcAft>
                          <a:spcPts val="0"/>
                        </a:spcAft>
                        <a:buNone/>
                      </a:pPr>
                      <a:r>
                        <a:rPr lang="en" sz="1200" i="0">
                          <a:solidFill>
                            <a:srgbClr val="000000"/>
                          </a:solidFill>
                          <a:latin typeface="Spectral"/>
                          <a:ea typeface="Spectral"/>
                          <a:cs typeface="Spectral"/>
                          <a:sym typeface="Spectral"/>
                        </a:rPr>
                        <a:t>Status</a:t>
                      </a:r>
                      <a:endParaRPr sz="1100">
                        <a:latin typeface="Spectral"/>
                        <a:ea typeface="Spectral"/>
                        <a:cs typeface="Spectral"/>
                        <a:sym typeface="Spectral"/>
                      </a:endParaRPr>
                    </a:p>
                  </a:txBody>
                  <a:tcPr marL="91450" marR="91450" marT="34300" marB="34300" anchor="ctr">
                    <a:solidFill>
                      <a:srgbClr val="BFBFBF"/>
                    </a:solidFill>
                  </a:tcPr>
                </a:tc>
                <a:extLst>
                  <a:ext uri="{0D108BD9-81ED-4DB2-BD59-A6C34878D82A}">
                    <a16:rowId xmlns:a16="http://schemas.microsoft.com/office/drawing/2014/main" val="10000"/>
                  </a:ext>
                </a:extLst>
              </a:tr>
              <a:tr h="473475">
                <a:tc>
                  <a:txBody>
                    <a:bodyPr/>
                    <a:lstStyle/>
                    <a:p>
                      <a:pPr marL="0" marR="0" lvl="0" indent="0" algn="ctr" rtl="0">
                        <a:spcBef>
                          <a:spcPts val="0"/>
                        </a:spcBef>
                        <a:spcAft>
                          <a:spcPts val="0"/>
                        </a:spcAft>
                        <a:buNone/>
                      </a:pPr>
                      <a:r>
                        <a:rPr lang="en" sz="1200">
                          <a:latin typeface="Spectral"/>
                          <a:ea typeface="Spectral"/>
                          <a:cs typeface="Spectral"/>
                          <a:sym typeface="Spectral"/>
                        </a:rPr>
                        <a:t>G19-O-SUVPLPT-001</a:t>
                      </a:r>
                      <a:endParaRPr sz="1200" i="0">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l" rtl="0">
                        <a:spcBef>
                          <a:spcPts val="0"/>
                        </a:spcBef>
                        <a:spcAft>
                          <a:spcPts val="0"/>
                        </a:spcAft>
                        <a:buNone/>
                      </a:pPr>
                      <a:r>
                        <a:rPr lang="en" sz="1200">
                          <a:latin typeface="Spectral"/>
                          <a:ea typeface="Spectral"/>
                          <a:cs typeface="Spectral"/>
                          <a:sym typeface="Spectral"/>
                        </a:rPr>
                        <a:t>SUVI Sequence Test (</a:t>
                      </a:r>
                      <a:r>
                        <a:rPr lang="en" sz="1200">
                          <a:solidFill>
                            <a:srgbClr val="6AA84F"/>
                          </a:solidFill>
                          <a:latin typeface="Spectral"/>
                          <a:ea typeface="Spectral"/>
                          <a:cs typeface="Spectral"/>
                          <a:sym typeface="Spectral"/>
                        </a:rPr>
                        <a:t>Active</a:t>
                      </a:r>
                      <a:r>
                        <a:rPr lang="en" sz="1200">
                          <a:latin typeface="Spectral"/>
                          <a:ea typeface="Spectral"/>
                          <a:cs typeface="Spectral"/>
                          <a:sym typeface="Spectral"/>
                        </a:rPr>
                        <a:t>)</a:t>
                      </a:r>
                      <a:endParaRPr sz="1200" i="0">
                        <a:solidFill>
                          <a:srgbClr val="000000"/>
                        </a:solidFill>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ctr" rtl="0">
                        <a:lnSpc>
                          <a:spcPct val="100000"/>
                        </a:lnSpc>
                        <a:spcBef>
                          <a:spcPts val="0"/>
                        </a:spcBef>
                        <a:spcAft>
                          <a:spcPts val="0"/>
                        </a:spcAft>
                        <a:buNone/>
                      </a:pPr>
                      <a:r>
                        <a:rPr lang="en" sz="1200">
                          <a:latin typeface="Spectral"/>
                          <a:ea typeface="Spectral"/>
                          <a:cs typeface="Spectral"/>
                          <a:sym typeface="Spectral"/>
                        </a:rPr>
                        <a:t>GOES-R</a:t>
                      </a:r>
                      <a:endParaRPr sz="1200" i="0">
                        <a:solidFill>
                          <a:srgbClr val="000000"/>
                        </a:solidFill>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ctr" rtl="0">
                        <a:lnSpc>
                          <a:spcPct val="100000"/>
                        </a:lnSpc>
                        <a:spcBef>
                          <a:spcPts val="0"/>
                        </a:spcBef>
                        <a:spcAft>
                          <a:spcPts val="0"/>
                        </a:spcAft>
                        <a:buNone/>
                      </a:pPr>
                      <a:r>
                        <a:rPr lang="en" sz="1200">
                          <a:latin typeface="Spectral"/>
                          <a:ea typeface="Spectral"/>
                          <a:cs typeface="Spectral"/>
                          <a:sym typeface="Spectral"/>
                        </a:rPr>
                        <a:t>Prov.</a:t>
                      </a:r>
                      <a:endParaRPr sz="1200" i="0">
                        <a:solidFill>
                          <a:srgbClr val="000000"/>
                        </a:solidFill>
                        <a:latin typeface="Spectral"/>
                        <a:ea typeface="Spectral"/>
                        <a:cs typeface="Spectral"/>
                        <a:sym typeface="Spectral"/>
                      </a:endParaRPr>
                    </a:p>
                  </a:txBody>
                  <a:tcPr marL="91450" marR="91450" marT="34300" marB="34300" anchor="ctr">
                    <a:solidFill>
                      <a:srgbClr val="FFFFFF"/>
                    </a:solidFill>
                  </a:tcPr>
                </a:tc>
                <a:tc>
                  <a:txBody>
                    <a:bodyPr/>
                    <a:lstStyle/>
                    <a:p>
                      <a:pPr marL="0" lvl="0" indent="0" algn="ctr" rtl="0">
                        <a:spcBef>
                          <a:spcPts val="0"/>
                        </a:spcBef>
                        <a:spcAft>
                          <a:spcPts val="0"/>
                        </a:spcAft>
                        <a:buNone/>
                      </a:pPr>
                      <a:r>
                        <a:rPr lang="en">
                          <a:solidFill>
                            <a:srgbClr val="00B14F"/>
                          </a:solidFill>
                          <a:latin typeface="Spectral"/>
                          <a:ea typeface="Spectral"/>
                          <a:cs typeface="Spectral"/>
                          <a:sym typeface="Spectral"/>
                        </a:rPr>
                        <a:t>PASS</a:t>
                      </a:r>
                      <a:endParaRPr>
                        <a:solidFill>
                          <a:srgbClr val="00B14F"/>
                        </a:solidFill>
                        <a:latin typeface="Spectral"/>
                        <a:ea typeface="Spectral"/>
                        <a:cs typeface="Spectral"/>
                        <a:sym typeface="Spectral"/>
                      </a:endParaRPr>
                    </a:p>
                  </a:txBody>
                  <a:tcPr marL="91450" marR="91450" marT="34300" marB="34300" anchor="ctr">
                    <a:solidFill>
                      <a:srgbClr val="FFFFFF"/>
                    </a:solidFill>
                  </a:tcPr>
                </a:tc>
                <a:extLst>
                  <a:ext uri="{0D108BD9-81ED-4DB2-BD59-A6C34878D82A}">
                    <a16:rowId xmlns:a16="http://schemas.microsoft.com/office/drawing/2014/main" val="10001"/>
                  </a:ext>
                </a:extLst>
              </a:tr>
              <a:tr h="473475">
                <a:tc>
                  <a:txBody>
                    <a:bodyPr/>
                    <a:lstStyle/>
                    <a:p>
                      <a:pPr marL="0" marR="0" lvl="0" indent="0" algn="ctr" rtl="0">
                        <a:spcBef>
                          <a:spcPts val="0"/>
                        </a:spcBef>
                        <a:spcAft>
                          <a:spcPts val="0"/>
                        </a:spcAft>
                        <a:buNone/>
                      </a:pPr>
                      <a:r>
                        <a:rPr lang="en" sz="1200" i="0">
                          <a:latin typeface="Spectral"/>
                          <a:ea typeface="Spectral"/>
                          <a:cs typeface="Spectral"/>
                          <a:sym typeface="Spectral"/>
                        </a:rPr>
                        <a:t>PLPT-SUV-001</a:t>
                      </a:r>
                      <a:endParaRPr sz="1200" i="0">
                        <a:solidFill>
                          <a:srgbClr val="000000"/>
                        </a:solidFill>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l" rtl="0">
                        <a:spcBef>
                          <a:spcPts val="0"/>
                        </a:spcBef>
                        <a:spcAft>
                          <a:spcPts val="0"/>
                        </a:spcAft>
                        <a:buNone/>
                      </a:pPr>
                      <a:r>
                        <a:rPr lang="en" sz="1200" i="0">
                          <a:solidFill>
                            <a:srgbClr val="000000"/>
                          </a:solidFill>
                          <a:latin typeface="Spectral"/>
                          <a:ea typeface="Spectral"/>
                          <a:cs typeface="Spectral"/>
                          <a:sym typeface="Spectral"/>
                        </a:rPr>
                        <a:t>SUVI Trending – CCD Temperature</a:t>
                      </a:r>
                      <a:endParaRPr sz="1100">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 sz="1200" i="0">
                          <a:solidFill>
                            <a:srgbClr val="000000"/>
                          </a:solidFill>
                          <a:latin typeface="Spectral"/>
                          <a:ea typeface="Spectral"/>
                          <a:cs typeface="Spectral"/>
                          <a:sym typeface="Spectral"/>
                        </a:rPr>
                        <a:t>NCEI</a:t>
                      </a:r>
                      <a:endParaRPr sz="1100">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 sz="1200" i="0">
                          <a:solidFill>
                            <a:srgbClr val="000000"/>
                          </a:solidFill>
                          <a:latin typeface="Spectral"/>
                          <a:ea typeface="Spectral"/>
                          <a:cs typeface="Spectral"/>
                          <a:sym typeface="Spectral"/>
                        </a:rPr>
                        <a:t>Prov.</a:t>
                      </a:r>
                      <a:endParaRPr sz="1100">
                        <a:latin typeface="Spectral"/>
                        <a:ea typeface="Spectral"/>
                        <a:cs typeface="Spectral"/>
                        <a:sym typeface="Spectral"/>
                      </a:endParaRPr>
                    </a:p>
                  </a:txBody>
                  <a:tcPr marL="91450" marR="91450" marT="34300" marB="34300" anchor="ctr">
                    <a:solidFill>
                      <a:srgbClr val="FFFFFF"/>
                    </a:solidFill>
                  </a:tcPr>
                </a:tc>
                <a:tc>
                  <a:txBody>
                    <a:bodyPr/>
                    <a:lstStyle/>
                    <a:p>
                      <a:pPr marL="0" lvl="0" indent="0" algn="ctr" rtl="0">
                        <a:spcBef>
                          <a:spcPts val="0"/>
                        </a:spcBef>
                        <a:spcAft>
                          <a:spcPts val="0"/>
                        </a:spcAft>
                        <a:buNone/>
                      </a:pPr>
                      <a:r>
                        <a:rPr lang="en">
                          <a:solidFill>
                            <a:srgbClr val="00B14F"/>
                          </a:solidFill>
                          <a:latin typeface="Spectral"/>
                          <a:ea typeface="Spectral"/>
                          <a:cs typeface="Spectral"/>
                          <a:sym typeface="Spectral"/>
                        </a:rPr>
                        <a:t>PASS</a:t>
                      </a:r>
                      <a:endParaRPr>
                        <a:solidFill>
                          <a:srgbClr val="00B14F"/>
                        </a:solidFill>
                        <a:latin typeface="Spectral"/>
                        <a:ea typeface="Spectral"/>
                        <a:cs typeface="Spectral"/>
                        <a:sym typeface="Spectral"/>
                      </a:endParaRPr>
                    </a:p>
                  </a:txBody>
                  <a:tcPr marL="91450" marR="91450" marT="34300" marB="34300" anchor="ctr">
                    <a:solidFill>
                      <a:srgbClr val="FFFFFF"/>
                    </a:solidFill>
                  </a:tcPr>
                </a:tc>
                <a:extLst>
                  <a:ext uri="{0D108BD9-81ED-4DB2-BD59-A6C34878D82A}">
                    <a16:rowId xmlns:a16="http://schemas.microsoft.com/office/drawing/2014/main" val="10002"/>
                  </a:ext>
                </a:extLst>
              </a:tr>
              <a:tr h="473475">
                <a:tc>
                  <a:txBody>
                    <a:bodyPr/>
                    <a:lstStyle/>
                    <a:p>
                      <a:pPr marL="0" marR="0" lvl="0" indent="0" algn="ctr" rtl="0">
                        <a:lnSpc>
                          <a:spcPct val="100000"/>
                        </a:lnSpc>
                        <a:spcBef>
                          <a:spcPts val="0"/>
                        </a:spcBef>
                        <a:spcAft>
                          <a:spcPts val="0"/>
                        </a:spcAft>
                        <a:buClr>
                          <a:srgbClr val="000000"/>
                        </a:buClr>
                        <a:buSzPts val="1200"/>
                        <a:buFont typeface="Calibri"/>
                        <a:buNone/>
                      </a:pPr>
                      <a:r>
                        <a:rPr lang="en" sz="1200" i="0">
                          <a:latin typeface="Spectral"/>
                          <a:ea typeface="Spectral"/>
                          <a:cs typeface="Spectral"/>
                          <a:sym typeface="Spectral"/>
                        </a:rPr>
                        <a:t>PLPT-SUV-003</a:t>
                      </a:r>
                      <a:endParaRPr sz="1200" i="0">
                        <a:solidFill>
                          <a:srgbClr val="000000"/>
                        </a:solidFill>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200" i="0">
                          <a:solidFill>
                            <a:srgbClr val="000000"/>
                          </a:solidFill>
                          <a:latin typeface="Spectral"/>
                          <a:ea typeface="Spectral"/>
                          <a:cs typeface="Spectral"/>
                          <a:sym typeface="Spectral"/>
                        </a:rPr>
                        <a:t>SUVI-AIA Intercalibration</a:t>
                      </a:r>
                      <a:endParaRPr sz="1100">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ctr" rtl="0">
                        <a:spcBef>
                          <a:spcPts val="0"/>
                        </a:spcBef>
                        <a:spcAft>
                          <a:spcPts val="0"/>
                        </a:spcAft>
                        <a:buNone/>
                      </a:pPr>
                      <a:r>
                        <a:rPr lang="en" sz="1200" i="0">
                          <a:solidFill>
                            <a:srgbClr val="000000"/>
                          </a:solidFill>
                          <a:latin typeface="Spectral"/>
                          <a:ea typeface="Spectral"/>
                          <a:cs typeface="Spectral"/>
                          <a:sym typeface="Spectral"/>
                        </a:rPr>
                        <a:t>NCEI</a:t>
                      </a:r>
                      <a:endParaRPr sz="1100">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ctr" rtl="0">
                        <a:spcBef>
                          <a:spcPts val="0"/>
                        </a:spcBef>
                        <a:spcAft>
                          <a:spcPts val="0"/>
                        </a:spcAft>
                        <a:buNone/>
                      </a:pPr>
                      <a:r>
                        <a:rPr lang="en" sz="1200" i="0">
                          <a:solidFill>
                            <a:srgbClr val="000000"/>
                          </a:solidFill>
                          <a:latin typeface="Spectral"/>
                          <a:ea typeface="Spectral"/>
                          <a:cs typeface="Spectral"/>
                          <a:sym typeface="Spectral"/>
                        </a:rPr>
                        <a:t>Prov.</a:t>
                      </a:r>
                      <a:endParaRPr sz="1100">
                        <a:latin typeface="Spectral"/>
                        <a:ea typeface="Spectral"/>
                        <a:cs typeface="Spectral"/>
                        <a:sym typeface="Spectral"/>
                      </a:endParaRPr>
                    </a:p>
                  </a:txBody>
                  <a:tcPr marL="91450" marR="91450" marT="34300" marB="34300" anchor="ctr">
                    <a:solidFill>
                      <a:srgbClr val="FFFFFF"/>
                    </a:solidFill>
                  </a:tcPr>
                </a:tc>
                <a:tc>
                  <a:txBody>
                    <a:bodyPr/>
                    <a:lstStyle/>
                    <a:p>
                      <a:pPr marL="0" lvl="0" indent="0" algn="ctr" rtl="0">
                        <a:spcBef>
                          <a:spcPts val="0"/>
                        </a:spcBef>
                        <a:spcAft>
                          <a:spcPts val="0"/>
                        </a:spcAft>
                        <a:buNone/>
                      </a:pPr>
                      <a:r>
                        <a:rPr lang="en">
                          <a:solidFill>
                            <a:srgbClr val="7B8C03"/>
                          </a:solidFill>
                          <a:latin typeface="Spectral"/>
                          <a:ea typeface="Spectral"/>
                          <a:cs typeface="Spectral"/>
                          <a:sym typeface="Spectral"/>
                        </a:rPr>
                        <a:t>PASS</a:t>
                      </a:r>
                      <a:endParaRPr>
                        <a:solidFill>
                          <a:srgbClr val="7B8C03"/>
                        </a:solidFill>
                        <a:latin typeface="Spectral"/>
                        <a:ea typeface="Spectral"/>
                        <a:cs typeface="Spectral"/>
                        <a:sym typeface="Spectral"/>
                      </a:endParaRPr>
                    </a:p>
                  </a:txBody>
                  <a:tcPr marL="91450" marR="91450" marT="34300" marB="34300" anchor="ctr">
                    <a:solidFill>
                      <a:srgbClr val="FFFFFF"/>
                    </a:solidFill>
                  </a:tcPr>
                </a:tc>
                <a:extLst>
                  <a:ext uri="{0D108BD9-81ED-4DB2-BD59-A6C34878D82A}">
                    <a16:rowId xmlns:a16="http://schemas.microsoft.com/office/drawing/2014/main" val="10003"/>
                  </a:ext>
                </a:extLst>
              </a:tr>
              <a:tr h="473475">
                <a:tc>
                  <a:txBody>
                    <a:bodyPr/>
                    <a:lstStyle/>
                    <a:p>
                      <a:pPr marL="0" marR="0" lvl="0" indent="0" algn="ctr" rtl="0">
                        <a:lnSpc>
                          <a:spcPct val="100000"/>
                        </a:lnSpc>
                        <a:spcBef>
                          <a:spcPts val="0"/>
                        </a:spcBef>
                        <a:spcAft>
                          <a:spcPts val="0"/>
                        </a:spcAft>
                        <a:buClr>
                          <a:srgbClr val="000000"/>
                        </a:buClr>
                        <a:buSzPts val="1200"/>
                        <a:buFont typeface="Calibri"/>
                        <a:buNone/>
                      </a:pPr>
                      <a:r>
                        <a:rPr lang="en" sz="1200" i="0">
                          <a:latin typeface="Spectral"/>
                          <a:ea typeface="Spectral"/>
                          <a:cs typeface="Spectral"/>
                          <a:sym typeface="Spectral"/>
                        </a:rPr>
                        <a:t>PLPT-SUV-006</a:t>
                      </a:r>
                      <a:endParaRPr sz="1200" i="0">
                        <a:solidFill>
                          <a:srgbClr val="000000"/>
                        </a:solidFill>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200" i="0">
                          <a:solidFill>
                            <a:srgbClr val="000000"/>
                          </a:solidFill>
                          <a:latin typeface="Spectral"/>
                          <a:ea typeface="Spectral"/>
                          <a:cs typeface="Spectral"/>
                          <a:sym typeface="Spectral"/>
                        </a:rPr>
                        <a:t>SUVI-EXIS Intercalibration</a:t>
                      </a:r>
                      <a:endParaRPr sz="1200" i="0">
                        <a:solidFill>
                          <a:srgbClr val="000000"/>
                        </a:solidFill>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ctr" rtl="0">
                        <a:spcBef>
                          <a:spcPts val="0"/>
                        </a:spcBef>
                        <a:spcAft>
                          <a:spcPts val="0"/>
                        </a:spcAft>
                        <a:buNone/>
                      </a:pPr>
                      <a:r>
                        <a:rPr lang="en" sz="1200" i="0">
                          <a:solidFill>
                            <a:srgbClr val="000000"/>
                          </a:solidFill>
                          <a:latin typeface="Spectral"/>
                          <a:ea typeface="Spectral"/>
                          <a:cs typeface="Spectral"/>
                          <a:sym typeface="Spectral"/>
                        </a:rPr>
                        <a:t>NCEI</a:t>
                      </a:r>
                      <a:endParaRPr sz="1100">
                        <a:latin typeface="Spectral"/>
                        <a:ea typeface="Spectral"/>
                        <a:cs typeface="Spectral"/>
                        <a:sym typeface="Spectral"/>
                      </a:endParaRPr>
                    </a:p>
                  </a:txBody>
                  <a:tcPr marL="91450" marR="91450" marT="34300" marB="34300" anchor="ctr">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 sz="1100">
                          <a:latin typeface="Spectral"/>
                          <a:ea typeface="Spectral"/>
                          <a:cs typeface="Spectral"/>
                          <a:sym typeface="Spectral"/>
                        </a:rPr>
                        <a:t>Prov.</a:t>
                      </a:r>
                      <a:endParaRPr sz="1100">
                        <a:latin typeface="Spectral"/>
                        <a:ea typeface="Spectral"/>
                        <a:cs typeface="Spectral"/>
                        <a:sym typeface="Spectral"/>
                      </a:endParaRPr>
                    </a:p>
                  </a:txBody>
                  <a:tcPr marL="91450" marR="91450" marT="34300" marB="34300" anchor="ctr">
                    <a:solidFill>
                      <a:srgbClr val="FFFFFF"/>
                    </a:solidFill>
                  </a:tcPr>
                </a:tc>
                <a:tc>
                  <a:txBody>
                    <a:bodyPr/>
                    <a:lstStyle/>
                    <a:p>
                      <a:pPr marL="0" lvl="0" indent="0" algn="ctr" rtl="0">
                        <a:spcBef>
                          <a:spcPts val="0"/>
                        </a:spcBef>
                        <a:spcAft>
                          <a:spcPts val="0"/>
                        </a:spcAft>
                        <a:buNone/>
                      </a:pPr>
                      <a:r>
                        <a:rPr lang="en">
                          <a:solidFill>
                            <a:srgbClr val="00B14F"/>
                          </a:solidFill>
                          <a:latin typeface="Spectral"/>
                          <a:ea typeface="Spectral"/>
                          <a:cs typeface="Spectral"/>
                          <a:sym typeface="Spectral"/>
                        </a:rPr>
                        <a:t>PASS</a:t>
                      </a:r>
                      <a:endParaRPr>
                        <a:solidFill>
                          <a:srgbClr val="00B14F"/>
                        </a:solidFill>
                        <a:latin typeface="Spectral"/>
                        <a:ea typeface="Spectral"/>
                        <a:cs typeface="Spectral"/>
                        <a:sym typeface="Spectral"/>
                      </a:endParaRPr>
                    </a:p>
                  </a:txBody>
                  <a:tcPr marL="91450" marR="91450" marT="34300" marB="34300" anchor="ctr">
                    <a:solidFill>
                      <a:srgbClr val="FFFFFF"/>
                    </a:solidFill>
                  </a:tcPr>
                </a:tc>
                <a:extLst>
                  <a:ext uri="{0D108BD9-81ED-4DB2-BD59-A6C34878D82A}">
                    <a16:rowId xmlns:a16="http://schemas.microsoft.com/office/drawing/2014/main" val="10004"/>
                  </a:ext>
                </a:extLst>
              </a:tr>
              <a:tr h="473475">
                <a:tc>
                  <a:txBody>
                    <a:bodyPr/>
                    <a:lstStyle/>
                    <a:p>
                      <a:pPr marL="0" marR="0" lvl="0" indent="0" algn="ctr" rtl="0">
                        <a:lnSpc>
                          <a:spcPct val="100000"/>
                        </a:lnSpc>
                        <a:spcBef>
                          <a:spcPts val="0"/>
                        </a:spcBef>
                        <a:spcAft>
                          <a:spcPts val="0"/>
                        </a:spcAft>
                        <a:buClr>
                          <a:srgbClr val="000000"/>
                        </a:buClr>
                        <a:buSzPts val="1200"/>
                        <a:buFont typeface="Calibri"/>
                        <a:buNone/>
                      </a:pPr>
                      <a:r>
                        <a:rPr lang="en" sz="1200" i="0">
                          <a:solidFill>
                            <a:srgbClr val="000000"/>
                          </a:solidFill>
                          <a:latin typeface="Spectral"/>
                          <a:ea typeface="Spectral"/>
                          <a:cs typeface="Spectral"/>
                          <a:sym typeface="Spectral"/>
                        </a:rPr>
                        <a:t>PLPT-SUV-00</a:t>
                      </a:r>
                      <a:r>
                        <a:rPr lang="en" sz="1200">
                          <a:latin typeface="Spectral"/>
                          <a:ea typeface="Spectral"/>
                          <a:cs typeface="Spectral"/>
                          <a:sym typeface="Spectral"/>
                        </a:rPr>
                        <a:t>7</a:t>
                      </a:r>
                      <a:endParaRPr sz="1200" i="0">
                        <a:solidFill>
                          <a:srgbClr val="000000"/>
                        </a:solidFill>
                        <a:latin typeface="Spectral"/>
                        <a:ea typeface="Spectral"/>
                        <a:cs typeface="Spectral"/>
                        <a:sym typeface="Spectral"/>
                      </a:endParaRPr>
                    </a:p>
                  </a:txBody>
                  <a:tcPr marL="91450" marR="91450" marT="34300" marB="34300" anchor="ctr">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200" i="0">
                          <a:solidFill>
                            <a:srgbClr val="000000"/>
                          </a:solidFill>
                          <a:latin typeface="Spectral"/>
                          <a:ea typeface="Spectral"/>
                          <a:cs typeface="Spectral"/>
                          <a:sym typeface="Spectral"/>
                        </a:rPr>
                        <a:t>SUVI-SUVI Intercalibration</a:t>
                      </a:r>
                      <a:endParaRPr sz="1200" i="0">
                        <a:solidFill>
                          <a:srgbClr val="000000"/>
                        </a:solidFill>
                        <a:latin typeface="Spectral"/>
                        <a:ea typeface="Spectral"/>
                        <a:cs typeface="Spectral"/>
                        <a:sym typeface="Spectral"/>
                      </a:endParaRPr>
                    </a:p>
                  </a:txBody>
                  <a:tcPr marL="91450" marR="91450" marT="34300" marB="34300" anchor="ctr">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 sz="1200" i="0">
                          <a:solidFill>
                            <a:srgbClr val="000000"/>
                          </a:solidFill>
                          <a:latin typeface="Spectral"/>
                          <a:ea typeface="Spectral"/>
                          <a:cs typeface="Spectral"/>
                          <a:sym typeface="Spectral"/>
                        </a:rPr>
                        <a:t>NCEI</a:t>
                      </a:r>
                      <a:endParaRPr sz="1200" i="0">
                        <a:solidFill>
                          <a:srgbClr val="000000"/>
                        </a:solidFill>
                        <a:latin typeface="Spectral"/>
                        <a:ea typeface="Spectral"/>
                        <a:cs typeface="Spectral"/>
                        <a:sym typeface="Spectral"/>
                      </a:endParaRPr>
                    </a:p>
                  </a:txBody>
                  <a:tcPr marL="91450" marR="91450" marT="34300" marB="34300" anchor="ctr">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 sz="1200">
                          <a:latin typeface="Spectral"/>
                          <a:ea typeface="Spectral"/>
                          <a:cs typeface="Spectral"/>
                          <a:sym typeface="Spectral"/>
                        </a:rPr>
                        <a:t>Prov.</a:t>
                      </a:r>
                      <a:endParaRPr sz="1200" i="0">
                        <a:solidFill>
                          <a:srgbClr val="000000"/>
                        </a:solidFill>
                        <a:latin typeface="Spectral"/>
                        <a:ea typeface="Spectral"/>
                        <a:cs typeface="Spectral"/>
                        <a:sym typeface="Spectral"/>
                      </a:endParaRPr>
                    </a:p>
                  </a:txBody>
                  <a:tcPr marL="91450" marR="91450" marT="34300" marB="34300" anchor="ctr">
                    <a:lnB w="127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solidFill>
                            <a:srgbClr val="7B8C03"/>
                          </a:solidFill>
                          <a:latin typeface="Spectral"/>
                          <a:ea typeface="Spectral"/>
                          <a:cs typeface="Spectral"/>
                          <a:sym typeface="Spectral"/>
                        </a:rPr>
                        <a:t>PASS</a:t>
                      </a:r>
                      <a:endParaRPr>
                        <a:solidFill>
                          <a:srgbClr val="7B8C03"/>
                        </a:solidFill>
                        <a:latin typeface="Spectral"/>
                        <a:ea typeface="Spectral"/>
                        <a:cs typeface="Spectral"/>
                        <a:sym typeface="Spectral"/>
                      </a:endParaRPr>
                    </a:p>
                  </a:txBody>
                  <a:tcPr marL="91450" marR="91450" marT="34300" marB="34300" anchor="ctr">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
        <p:nvSpPr>
          <p:cNvPr id="203" name="Google Shape;203;p33"/>
          <p:cNvSpPr txBox="1"/>
          <p:nvPr/>
        </p:nvSpPr>
        <p:spPr>
          <a:xfrm>
            <a:off x="374001" y="4008625"/>
            <a:ext cx="8396100" cy="831000"/>
          </a:xfrm>
          <a:prstGeom prst="rect">
            <a:avLst/>
          </a:prstGeom>
          <a:solidFill>
            <a:srgbClr val="000000">
              <a:alpha val="5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a:solidFill>
                  <a:srgbClr val="FFFFFF"/>
                </a:solidFill>
                <a:latin typeface="Spectral"/>
                <a:ea typeface="Spectral"/>
                <a:cs typeface="Spectral"/>
                <a:sym typeface="Spectral"/>
              </a:rPr>
              <a:t>Test plans and procedures for PLPTs 001, 003, 006, and 007 are given in the SUVI Readiness, Implementation, and Management Plan (RIMP v2.0; 410-R-RIMP-0319)</a:t>
            </a:r>
            <a:endParaRPr sz="1600">
              <a:solidFill>
                <a:srgbClr val="FFFFFF"/>
              </a:solidFill>
              <a:latin typeface="Spectral"/>
              <a:ea typeface="Spectral"/>
              <a:cs typeface="Spectral"/>
              <a:sym typeface="Spectral"/>
            </a:endParaRPr>
          </a:p>
          <a:p>
            <a:pPr marL="0" marR="0" lvl="0" indent="0" algn="l" rtl="0">
              <a:spcBef>
                <a:spcPts val="0"/>
              </a:spcBef>
              <a:spcAft>
                <a:spcPts val="0"/>
              </a:spcAft>
              <a:buNone/>
            </a:pPr>
            <a:r>
              <a:rPr lang="en" sz="1600">
                <a:solidFill>
                  <a:srgbClr val="FFFFFF"/>
                </a:solidFill>
                <a:latin typeface="Spectral"/>
                <a:ea typeface="Spectral"/>
                <a:cs typeface="Spectral"/>
                <a:sym typeface="Spectral"/>
              </a:rPr>
              <a:t>Plans and procedures for PLPT-001 are given in the </a:t>
            </a:r>
            <a:r>
              <a:rPr lang="en" sz="1600">
                <a:solidFill>
                  <a:schemeClr val="lt1"/>
                </a:solidFill>
                <a:latin typeface="Spectral"/>
                <a:ea typeface="Spectral"/>
                <a:cs typeface="Spectral"/>
                <a:sym typeface="Spectral"/>
              </a:rPr>
              <a:t>G19-O-SUVPLPT-001 PLPT form.</a:t>
            </a:r>
            <a:endParaRPr sz="1600">
              <a:solidFill>
                <a:schemeClr val="lt1"/>
              </a:solidFill>
              <a:latin typeface="Spectral"/>
              <a:ea typeface="Spectral"/>
              <a:cs typeface="Spectral"/>
              <a:sym typeface="Spectr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Active PLPT-SUVI-001: SUVI Extended Sequencer</a:t>
            </a:r>
            <a:endParaRPr/>
          </a:p>
        </p:txBody>
      </p:sp>
      <p:sp>
        <p:nvSpPr>
          <p:cNvPr id="209" name="Google Shape;209;p34"/>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SzPts val="2000"/>
              <a:buChar char="●"/>
            </a:pPr>
            <a:r>
              <a:rPr lang="en" sz="2000"/>
              <a:t>NCEI modified the Extended Sequencer PLPT from GOES-18 for use during GOES-19 SUVI PLPT to test how the SUVI handles exposure times not typically used during operations.</a:t>
            </a:r>
            <a:endParaRPr sz="2000"/>
          </a:p>
          <a:p>
            <a:pPr marL="914400" lvl="1" indent="-355600" algn="l" rtl="0">
              <a:lnSpc>
                <a:spcPct val="150000"/>
              </a:lnSpc>
              <a:spcBef>
                <a:spcPts val="0"/>
              </a:spcBef>
              <a:spcAft>
                <a:spcPts val="0"/>
              </a:spcAft>
              <a:buSzPts val="2000"/>
              <a:buChar char="○"/>
            </a:pPr>
            <a:r>
              <a:rPr lang="en" sz="2000"/>
              <a:t>The GOES-19 SUVI Extended Sequencer PLPT ramped SUVI exposure times from 30ms to 740ms in increments of 10ms. </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Active PLPT-SUVI-001: SUVI Extended Sequencer</a:t>
            </a:r>
            <a:endParaRPr/>
          </a:p>
        </p:txBody>
      </p:sp>
      <p:pic>
        <p:nvPicPr>
          <p:cNvPr id="215" name="Google Shape;215;p35" title="GOES-19_SUVI_PLPT_sequence.mp4">
            <a:hlinkClick r:id="rId3"/>
          </p:cNvPr>
          <p:cNvPicPr preferRelativeResize="0"/>
          <p:nvPr/>
        </p:nvPicPr>
        <p:blipFill>
          <a:blip r:embed="rId4">
            <a:alphaModFix/>
          </a:blip>
          <a:stretch>
            <a:fillRect/>
          </a:stretch>
        </p:blipFill>
        <p:spPr>
          <a:xfrm>
            <a:off x="4572000" y="1636075"/>
            <a:ext cx="3447901" cy="3447901"/>
          </a:xfrm>
          <a:prstGeom prst="rect">
            <a:avLst/>
          </a:prstGeom>
          <a:noFill/>
          <a:ln>
            <a:noFill/>
          </a:ln>
        </p:spPr>
      </p:pic>
      <p:pic>
        <p:nvPicPr>
          <p:cNvPr id="216" name="Google Shape;216;p35"/>
          <p:cNvPicPr preferRelativeResize="0"/>
          <p:nvPr/>
        </p:nvPicPr>
        <p:blipFill>
          <a:blip r:embed="rId5">
            <a:alphaModFix/>
          </a:blip>
          <a:stretch>
            <a:fillRect/>
          </a:stretch>
        </p:blipFill>
        <p:spPr>
          <a:xfrm>
            <a:off x="880200" y="1636075"/>
            <a:ext cx="3549301" cy="3447899"/>
          </a:xfrm>
          <a:prstGeom prst="rect">
            <a:avLst/>
          </a:prstGeom>
          <a:noFill/>
          <a:ln>
            <a:noFill/>
          </a:ln>
        </p:spPr>
      </p:pic>
      <p:sp>
        <p:nvSpPr>
          <p:cNvPr id="217" name="Google Shape;217;p35"/>
          <p:cNvSpPr txBox="1"/>
          <p:nvPr/>
        </p:nvSpPr>
        <p:spPr>
          <a:xfrm>
            <a:off x="541200" y="647450"/>
            <a:ext cx="7945500" cy="9234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200" i="1">
                <a:solidFill>
                  <a:schemeClr val="lt1"/>
                </a:solidFill>
                <a:latin typeface="Spectral"/>
                <a:ea typeface="Spectral"/>
                <a:cs typeface="Spectral"/>
                <a:sym typeface="Spectral"/>
              </a:rPr>
              <a:t>Background for this test:  </a:t>
            </a:r>
            <a:r>
              <a:rPr lang="en" sz="1200">
                <a:solidFill>
                  <a:srgbClr val="EEEEEE"/>
                </a:solidFill>
                <a:latin typeface="Spectral"/>
                <a:ea typeface="Spectral"/>
                <a:cs typeface="Spectral"/>
                <a:sym typeface="Spectral"/>
              </a:rPr>
              <a:t>during a special eclipse observing sequence on GOES-18 in March 2023, 100 ms exposures led to image artifacts. It was suspected that this was caused by the CCD reading out already while the shutter was not entirely closed yet. This PLPT sequence took images with a range of increasing exposure times (30-740 ms) to test “safe” exposure times. (Un)fortunately, the effect could not be reproduced.  </a:t>
            </a:r>
            <a:endParaRPr sz="1200" i="0" u="none" strike="noStrike" cap="none">
              <a:solidFill>
                <a:srgbClr val="EEEEEE"/>
              </a:solidFill>
              <a:latin typeface="Spectral"/>
              <a:ea typeface="Spectral"/>
              <a:cs typeface="Spectral"/>
              <a:sym typeface="Spectral"/>
            </a:endParaRPr>
          </a:p>
        </p:txBody>
      </p:sp>
      <p:sp>
        <p:nvSpPr>
          <p:cNvPr id="218" name="Google Shape;218;p35"/>
          <p:cNvSpPr txBox="1"/>
          <p:nvPr/>
        </p:nvSpPr>
        <p:spPr>
          <a:xfrm>
            <a:off x="2396700" y="1636075"/>
            <a:ext cx="2032800" cy="4926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000">
                <a:solidFill>
                  <a:schemeClr val="lt1"/>
                </a:solidFill>
                <a:latin typeface="Spectral"/>
                <a:ea typeface="Spectral"/>
                <a:cs typeface="Spectral"/>
                <a:sym typeface="Spectral"/>
              </a:rPr>
              <a:t>Image from the eclipse sequence </a:t>
            </a:r>
            <a:br>
              <a:rPr lang="en" sz="1000">
                <a:solidFill>
                  <a:schemeClr val="lt1"/>
                </a:solidFill>
                <a:latin typeface="Spectral"/>
                <a:ea typeface="Spectral"/>
                <a:cs typeface="Spectral"/>
                <a:sym typeface="Spectral"/>
              </a:rPr>
            </a:br>
            <a:r>
              <a:rPr lang="en" sz="1000">
                <a:solidFill>
                  <a:schemeClr val="lt1"/>
                </a:solidFill>
                <a:latin typeface="Spectral"/>
                <a:ea typeface="Spectral"/>
                <a:cs typeface="Spectral"/>
                <a:sym typeface="Spectral"/>
              </a:rPr>
              <a:t>on GOES-18 in 2023</a:t>
            </a:r>
            <a:endParaRPr sz="1000" i="0" u="none" strike="noStrike" cap="none">
              <a:solidFill>
                <a:srgbClr val="EEEEEE"/>
              </a:solidFill>
              <a:latin typeface="Spectral"/>
              <a:ea typeface="Spectral"/>
              <a:cs typeface="Spectral"/>
              <a:sym typeface="Spectr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Active PLPT-SUVI-001: SUVI Extended Sequencer</a:t>
            </a:r>
            <a:endParaRPr/>
          </a:p>
        </p:txBody>
      </p:sp>
      <p:sp>
        <p:nvSpPr>
          <p:cNvPr id="224" name="Google Shape;224;p36"/>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u="sng"/>
              <a:t>Conclusions:</a:t>
            </a:r>
            <a:endParaRPr sz="2400" b="1" u="sng"/>
          </a:p>
          <a:p>
            <a:pPr marL="457200" lvl="0" indent="-342900" algn="l" rtl="0">
              <a:spcBef>
                <a:spcPts val="1200"/>
              </a:spcBef>
              <a:spcAft>
                <a:spcPts val="0"/>
              </a:spcAft>
              <a:buSzPts val="1800"/>
              <a:buChar char="●"/>
            </a:pPr>
            <a:r>
              <a:rPr lang="en"/>
              <a:t>NCEI sees no obvious artifacts from shutter movements in data from PLPT-SUVI-001 due to non-typical exposure times</a:t>
            </a:r>
            <a:endParaRPr/>
          </a:p>
          <a:p>
            <a:pPr marL="457200" lvl="0" indent="-342900" algn="l" rtl="0">
              <a:spcBef>
                <a:spcPts val="0"/>
              </a:spcBef>
              <a:spcAft>
                <a:spcPts val="0"/>
              </a:spcAft>
              <a:buSzPts val="1800"/>
              <a:buChar char="●"/>
            </a:pPr>
            <a:r>
              <a:rPr lang="en"/>
              <a:t>If operational exposure times are changed, test sequences should be carried out first (3-6 hrs) to make sure there are no issues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PLPT-SUVI-001: SUVI CCD Temperature Trending</a:t>
            </a:r>
            <a:endParaRPr/>
          </a:p>
        </p:txBody>
      </p:sp>
      <p:sp>
        <p:nvSpPr>
          <p:cNvPr id="230" name="Google Shape;230;p37"/>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SzPts val="2000"/>
              <a:buChar char="●"/>
            </a:pPr>
            <a:r>
              <a:rPr lang="en" sz="2000"/>
              <a:t>Demonstrate the ability to extract and trending SUVI CCD Temperatures</a:t>
            </a:r>
            <a:endParaRPr sz="2000"/>
          </a:p>
          <a:p>
            <a:pPr marL="914400" lvl="1" indent="-330200" algn="l" rtl="0">
              <a:lnSpc>
                <a:spcPct val="150000"/>
              </a:lnSpc>
              <a:spcBef>
                <a:spcPts val="0"/>
              </a:spcBef>
              <a:spcAft>
                <a:spcPts val="0"/>
              </a:spcAft>
              <a:buSzPts val="1600"/>
              <a:buChar char="○"/>
            </a:pPr>
            <a:r>
              <a:rPr lang="en" sz="1600"/>
              <a:t>Stability in detector temperature is important to removing noise from the SUVI Level-1b product.</a:t>
            </a:r>
            <a:endParaRPr sz="1600"/>
          </a:p>
          <a:p>
            <a:pPr marL="914400" lvl="1" indent="-330200" algn="l" rtl="0">
              <a:lnSpc>
                <a:spcPct val="150000"/>
              </a:lnSpc>
              <a:spcBef>
                <a:spcPts val="0"/>
              </a:spcBef>
              <a:spcAft>
                <a:spcPts val="0"/>
              </a:spcAft>
              <a:buSzPts val="1600"/>
              <a:buChar char="○"/>
            </a:pPr>
            <a:r>
              <a:rPr lang="en" sz="1600"/>
              <a:t>Instability in detector temperature is indicative of anomalous instrument behaviour.</a:t>
            </a: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600"/>
              <a:t>PLPT-SUVI-001: SUVI CCD Temperature Trending</a:t>
            </a:r>
            <a:endParaRPr sz="2600"/>
          </a:p>
        </p:txBody>
      </p:sp>
      <p:pic>
        <p:nvPicPr>
          <p:cNvPr id="236" name="Google Shape;236;p38"/>
          <p:cNvPicPr preferRelativeResize="0"/>
          <p:nvPr/>
        </p:nvPicPr>
        <p:blipFill>
          <a:blip r:embed="rId3">
            <a:alphaModFix/>
          </a:blip>
          <a:stretch>
            <a:fillRect/>
          </a:stretch>
        </p:blipFill>
        <p:spPr>
          <a:xfrm>
            <a:off x="456550" y="798500"/>
            <a:ext cx="8230892" cy="4137049"/>
          </a:xfrm>
          <a:prstGeom prst="rect">
            <a:avLst/>
          </a:prstGeom>
          <a:noFill/>
          <a:ln>
            <a:noFill/>
          </a:ln>
        </p:spPr>
      </p:pic>
      <p:sp>
        <p:nvSpPr>
          <p:cNvPr id="237" name="Google Shape;237;p38"/>
          <p:cNvSpPr txBox="1"/>
          <p:nvPr/>
        </p:nvSpPr>
        <p:spPr>
          <a:xfrm>
            <a:off x="2503250" y="1196075"/>
            <a:ext cx="1388700" cy="655500"/>
          </a:xfrm>
          <a:prstGeom prst="rect">
            <a:avLst/>
          </a:prstGeom>
          <a:solidFill>
            <a:srgbClr val="0B0B0B">
              <a:alpha val="797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2"/>
                </a:solidFill>
                <a:latin typeface="Spectral"/>
                <a:ea typeface="Spectral"/>
                <a:cs typeface="Spectral"/>
                <a:sym typeface="Spectral"/>
              </a:rPr>
              <a:t>Set Point at -50°</a:t>
            </a:r>
            <a:endParaRPr sz="1800">
              <a:solidFill>
                <a:schemeClr val="lt2"/>
              </a:solidFill>
              <a:latin typeface="Spectral"/>
              <a:ea typeface="Spectral"/>
              <a:cs typeface="Spectral"/>
              <a:sym typeface="Spectral"/>
            </a:endParaRPr>
          </a:p>
        </p:txBody>
      </p:sp>
      <p:sp>
        <p:nvSpPr>
          <p:cNvPr id="238" name="Google Shape;238;p38"/>
          <p:cNvSpPr/>
          <p:nvPr/>
        </p:nvSpPr>
        <p:spPr>
          <a:xfrm>
            <a:off x="3214225" y="1862625"/>
            <a:ext cx="1410850" cy="685925"/>
          </a:xfrm>
          <a:custGeom>
            <a:avLst/>
            <a:gdLst/>
            <a:ahLst/>
            <a:cxnLst/>
            <a:rect l="l" t="t" r="r" b="b"/>
            <a:pathLst>
              <a:path w="56434" h="27437" extrusionOk="0">
                <a:moveTo>
                  <a:pt x="0" y="0"/>
                </a:moveTo>
                <a:cubicBezTo>
                  <a:pt x="4296" y="4222"/>
                  <a:pt x="16367" y="21034"/>
                  <a:pt x="25773" y="25329"/>
                </a:cubicBezTo>
                <a:cubicBezTo>
                  <a:pt x="35179" y="29625"/>
                  <a:pt x="51324" y="25699"/>
                  <a:pt x="56434" y="25773"/>
                </a:cubicBezTo>
              </a:path>
            </a:pathLst>
          </a:custGeom>
          <a:noFill/>
          <a:ln w="19050" cap="flat" cmpd="sng">
            <a:solidFill>
              <a:schemeClr val="dk1"/>
            </a:solidFill>
            <a:prstDash val="solid"/>
            <a:round/>
            <a:headEnd type="none" w="med" len="med"/>
            <a:tailEnd type="stealth" w="med" len="med"/>
          </a:ln>
        </p:spPr>
      </p:sp>
      <p:sp>
        <p:nvSpPr>
          <p:cNvPr id="239" name="Google Shape;239;p38"/>
          <p:cNvSpPr txBox="1"/>
          <p:nvPr/>
        </p:nvSpPr>
        <p:spPr>
          <a:xfrm>
            <a:off x="5332925" y="2903750"/>
            <a:ext cx="1388700" cy="655500"/>
          </a:xfrm>
          <a:prstGeom prst="rect">
            <a:avLst/>
          </a:prstGeom>
          <a:solidFill>
            <a:srgbClr val="0B0B0B">
              <a:alpha val="7975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2"/>
                </a:solidFill>
                <a:latin typeface="Spectral"/>
                <a:ea typeface="Spectral"/>
                <a:cs typeface="Spectral"/>
                <a:sym typeface="Spectral"/>
              </a:rPr>
              <a:t>Set Point at -48°</a:t>
            </a:r>
            <a:endParaRPr sz="1800">
              <a:solidFill>
                <a:schemeClr val="lt2"/>
              </a:solidFill>
              <a:latin typeface="Spectral"/>
              <a:ea typeface="Spectral"/>
              <a:cs typeface="Spectral"/>
              <a:sym typeface="Spectral"/>
            </a:endParaRPr>
          </a:p>
        </p:txBody>
      </p:sp>
      <p:sp>
        <p:nvSpPr>
          <p:cNvPr id="240" name="Google Shape;240;p38"/>
          <p:cNvSpPr/>
          <p:nvPr/>
        </p:nvSpPr>
        <p:spPr>
          <a:xfrm>
            <a:off x="6746900" y="1740425"/>
            <a:ext cx="295475" cy="1510825"/>
          </a:xfrm>
          <a:custGeom>
            <a:avLst/>
            <a:gdLst/>
            <a:ahLst/>
            <a:cxnLst/>
            <a:rect l="l" t="t" r="r" b="b"/>
            <a:pathLst>
              <a:path w="11819" h="60433" extrusionOk="0">
                <a:moveTo>
                  <a:pt x="0" y="60433"/>
                </a:moveTo>
                <a:cubicBezTo>
                  <a:pt x="1185" y="60137"/>
                  <a:pt x="5184" y="60508"/>
                  <a:pt x="7110" y="58656"/>
                </a:cubicBezTo>
                <a:cubicBezTo>
                  <a:pt x="9036" y="56805"/>
                  <a:pt x="10962" y="54656"/>
                  <a:pt x="11554" y="49324"/>
                </a:cubicBezTo>
                <a:cubicBezTo>
                  <a:pt x="12147" y="43992"/>
                  <a:pt x="11702" y="34883"/>
                  <a:pt x="10665" y="26662"/>
                </a:cubicBezTo>
                <a:cubicBezTo>
                  <a:pt x="9628" y="18441"/>
                  <a:pt x="6222" y="4444"/>
                  <a:pt x="5333" y="0"/>
                </a:cubicBezTo>
              </a:path>
            </a:pathLst>
          </a:custGeom>
          <a:noFill/>
          <a:ln w="19050" cap="flat" cmpd="sng">
            <a:solidFill>
              <a:schemeClr val="dk1"/>
            </a:solidFill>
            <a:prstDash val="solid"/>
            <a:round/>
            <a:headEnd type="none" w="med" len="med"/>
            <a:tailEnd type="stealth" w="med" len="med"/>
          </a:ln>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9"/>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sz="2600"/>
              <a:t>PLPT-SUVI-001: Summary</a:t>
            </a:r>
            <a:endParaRPr/>
          </a:p>
        </p:txBody>
      </p:sp>
      <p:sp>
        <p:nvSpPr>
          <p:cNvPr id="246" name="Google Shape;246;p39"/>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-50° temperature setpoint for operations was implemented on 27 November 2024.</a:t>
            </a:r>
            <a:endParaRPr/>
          </a:p>
          <a:p>
            <a:pPr marL="457200" lvl="0" indent="-342900" algn="l" rtl="0">
              <a:spcBef>
                <a:spcPts val="0"/>
              </a:spcBef>
              <a:spcAft>
                <a:spcPts val="0"/>
              </a:spcAft>
              <a:buSzPts val="1800"/>
              <a:buChar char="●"/>
            </a:pPr>
            <a:r>
              <a:rPr lang="en"/>
              <a:t>The SUVI vendor advised to adjust the operational setpoint by +2° due to observed diurnal variations. This was implemented on 15 January 2025.</a:t>
            </a:r>
            <a:endParaRPr/>
          </a:p>
          <a:p>
            <a:pPr marL="457200" lvl="0" indent="-342900" algn="l" rtl="0">
              <a:spcBef>
                <a:spcPts val="0"/>
              </a:spcBef>
              <a:spcAft>
                <a:spcPts val="0"/>
              </a:spcAft>
              <a:buSzPts val="1800"/>
              <a:buChar char="●"/>
            </a:pPr>
            <a:r>
              <a:rPr lang="en"/>
              <a:t>The temperature trends since 15 January 2025 has been stable.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0"/>
          <p:cNvSpPr txBox="1"/>
          <p:nvPr/>
        </p:nvSpPr>
        <p:spPr>
          <a:xfrm>
            <a:off x="311700" y="119950"/>
            <a:ext cx="8520600" cy="572700"/>
          </a:xfrm>
          <a:prstGeom prst="rect">
            <a:avLst/>
          </a:prstGeom>
          <a:solidFill>
            <a:srgbClr val="000000">
              <a:alpha val="61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Spectral"/>
                <a:ea typeface="Spectral"/>
                <a:cs typeface="Spectral"/>
                <a:sym typeface="Spectral"/>
              </a:rPr>
              <a:t>Interlude - SUVI Ground Calibration</a:t>
            </a:r>
            <a:endParaRPr sz="2600">
              <a:solidFill>
                <a:srgbClr val="FFFFFF"/>
              </a:solidFill>
              <a:latin typeface="Spectral"/>
              <a:ea typeface="Spectral"/>
              <a:cs typeface="Spectral"/>
              <a:sym typeface="Spectral"/>
            </a:endParaRPr>
          </a:p>
        </p:txBody>
      </p:sp>
      <p:sp>
        <p:nvSpPr>
          <p:cNvPr id="252" name="Google Shape;252;p40"/>
          <p:cNvSpPr txBox="1"/>
          <p:nvPr/>
        </p:nvSpPr>
        <p:spPr>
          <a:xfrm>
            <a:off x="194250" y="731800"/>
            <a:ext cx="8755500" cy="4325100"/>
          </a:xfrm>
          <a:prstGeom prst="rect">
            <a:avLst/>
          </a:prstGeom>
          <a:solidFill>
            <a:srgbClr val="0B0B0B">
              <a:alpha val="79750"/>
            </a:srgbClr>
          </a:solid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FFFFFF"/>
              </a:buClr>
              <a:buSzPts val="1800"/>
              <a:buFont typeface="Spectral"/>
              <a:buChar char="●"/>
            </a:pPr>
            <a:r>
              <a:rPr lang="en" sz="1800">
                <a:solidFill>
                  <a:srgbClr val="FFFFFF"/>
                </a:solidFill>
                <a:latin typeface="Spectral"/>
                <a:ea typeface="Spectral"/>
                <a:cs typeface="Spectral"/>
                <a:sym typeface="Spectral"/>
              </a:rPr>
              <a:t>The SUVI instruments were calibrated on an individual component basis.</a:t>
            </a:r>
            <a:endParaRPr sz="1800">
              <a:solidFill>
                <a:srgbClr val="FFFFFF"/>
              </a:solidFill>
              <a:latin typeface="Spectral"/>
              <a:ea typeface="Spectral"/>
              <a:cs typeface="Spectral"/>
              <a:sym typeface="Spectral"/>
            </a:endParaRPr>
          </a:p>
          <a:p>
            <a:pPr marL="914400" lvl="1" indent="-317500" algn="l" rtl="0">
              <a:lnSpc>
                <a:spcPct val="115000"/>
              </a:lnSpc>
              <a:spcBef>
                <a:spcPts val="0"/>
              </a:spcBef>
              <a:spcAft>
                <a:spcPts val="0"/>
              </a:spcAft>
              <a:buClr>
                <a:srgbClr val="FFFFFF"/>
              </a:buClr>
              <a:buSzPts val="1400"/>
              <a:buFont typeface="Spectral"/>
              <a:buChar char="○"/>
            </a:pPr>
            <a:r>
              <a:rPr lang="en">
                <a:solidFill>
                  <a:srgbClr val="FFFFFF"/>
                </a:solidFill>
                <a:latin typeface="Spectral"/>
                <a:ea typeface="Spectral"/>
                <a:cs typeface="Spectral"/>
                <a:sym typeface="Spectral"/>
              </a:rPr>
              <a:t>Instrument-level testing was limited to alignment checks (white light, without filters) or “sanity-check” tests (low-level in-band irradiance)</a:t>
            </a:r>
            <a:endParaRPr>
              <a:solidFill>
                <a:srgbClr val="FFFFFF"/>
              </a:solidFill>
              <a:latin typeface="Spectral"/>
              <a:ea typeface="Spectral"/>
              <a:cs typeface="Spectral"/>
              <a:sym typeface="Spectral"/>
            </a:endParaRPr>
          </a:p>
          <a:p>
            <a:pPr marL="457200" lvl="0" indent="-342900" algn="l" rtl="0">
              <a:lnSpc>
                <a:spcPct val="115000"/>
              </a:lnSpc>
              <a:spcBef>
                <a:spcPts val="0"/>
              </a:spcBef>
              <a:spcAft>
                <a:spcPts val="0"/>
              </a:spcAft>
              <a:buClr>
                <a:srgbClr val="FFFFFF"/>
              </a:buClr>
              <a:buSzPts val="1800"/>
              <a:buFont typeface="Spectral"/>
              <a:buChar char="●"/>
            </a:pPr>
            <a:r>
              <a:rPr lang="en" sz="1800">
                <a:solidFill>
                  <a:srgbClr val="FFFFFF"/>
                </a:solidFill>
                <a:latin typeface="Spectral"/>
                <a:ea typeface="Spectral"/>
                <a:cs typeface="Spectral"/>
                <a:sym typeface="Spectral"/>
              </a:rPr>
              <a:t>The SUVI mirror pairs went through extensive in-band testing</a:t>
            </a:r>
            <a:endParaRPr sz="1800">
              <a:solidFill>
                <a:srgbClr val="FFFFFF"/>
              </a:solidFill>
              <a:latin typeface="Spectral"/>
              <a:ea typeface="Spectral"/>
              <a:cs typeface="Spectral"/>
              <a:sym typeface="Spectral"/>
            </a:endParaRPr>
          </a:p>
          <a:p>
            <a:pPr marL="914400" lvl="1" indent="-317500" algn="l" rtl="0">
              <a:lnSpc>
                <a:spcPct val="115000"/>
              </a:lnSpc>
              <a:spcBef>
                <a:spcPts val="0"/>
              </a:spcBef>
              <a:spcAft>
                <a:spcPts val="0"/>
              </a:spcAft>
              <a:buClr>
                <a:srgbClr val="FFFFFF"/>
              </a:buClr>
              <a:buSzPts val="1400"/>
              <a:buFont typeface="Spectral"/>
              <a:buChar char="○"/>
            </a:pPr>
            <a:r>
              <a:rPr lang="en">
                <a:solidFill>
                  <a:srgbClr val="FFFFFF"/>
                </a:solidFill>
                <a:latin typeface="Spectral"/>
                <a:ea typeface="Spectral"/>
                <a:cs typeface="Spectral"/>
                <a:sym typeface="Spectral"/>
              </a:rPr>
              <a:t>Testing occurred over 15 years ago</a:t>
            </a:r>
            <a:endParaRPr>
              <a:solidFill>
                <a:srgbClr val="FFFFFF"/>
              </a:solidFill>
              <a:latin typeface="Spectral"/>
              <a:ea typeface="Spectral"/>
              <a:cs typeface="Spectral"/>
              <a:sym typeface="Spectral"/>
            </a:endParaRPr>
          </a:p>
          <a:p>
            <a:pPr marL="914400" lvl="1" indent="-317500" algn="l" rtl="0">
              <a:lnSpc>
                <a:spcPct val="115000"/>
              </a:lnSpc>
              <a:spcBef>
                <a:spcPts val="0"/>
              </a:spcBef>
              <a:spcAft>
                <a:spcPts val="0"/>
              </a:spcAft>
              <a:buClr>
                <a:srgbClr val="FFFFFF"/>
              </a:buClr>
              <a:buSzPts val="1400"/>
              <a:buFont typeface="Spectral"/>
              <a:buChar char="○"/>
            </a:pPr>
            <a:r>
              <a:rPr lang="en">
                <a:solidFill>
                  <a:srgbClr val="FFFFFF"/>
                </a:solidFill>
                <a:latin typeface="Spectral"/>
                <a:ea typeface="Spectral"/>
                <a:cs typeface="Spectral"/>
                <a:sym typeface="Spectral"/>
              </a:rPr>
              <a:t>The impact of aging on mirror performance has not been tested</a:t>
            </a:r>
            <a:endParaRPr>
              <a:solidFill>
                <a:srgbClr val="FFFFFF"/>
              </a:solidFill>
              <a:latin typeface="Spectral"/>
              <a:ea typeface="Spectral"/>
              <a:cs typeface="Spectral"/>
              <a:sym typeface="Spectral"/>
            </a:endParaRPr>
          </a:p>
          <a:p>
            <a:pPr marL="457200" lvl="0" indent="-342900" algn="l" rtl="0">
              <a:lnSpc>
                <a:spcPct val="115000"/>
              </a:lnSpc>
              <a:spcBef>
                <a:spcPts val="0"/>
              </a:spcBef>
              <a:spcAft>
                <a:spcPts val="0"/>
              </a:spcAft>
              <a:buClr>
                <a:srgbClr val="FFFFFF"/>
              </a:buClr>
              <a:buSzPts val="1800"/>
              <a:buFont typeface="Spectral"/>
              <a:buChar char="●"/>
            </a:pPr>
            <a:r>
              <a:rPr lang="en" sz="1800">
                <a:solidFill>
                  <a:srgbClr val="FFFFFF"/>
                </a:solidFill>
                <a:latin typeface="Spectral"/>
                <a:ea typeface="Spectral"/>
                <a:cs typeface="Spectral"/>
                <a:sym typeface="Spectral"/>
              </a:rPr>
              <a:t>The CCD quantum efficiency was measured at a limited number of wavelengths</a:t>
            </a:r>
            <a:endParaRPr sz="1800">
              <a:solidFill>
                <a:srgbClr val="FFFFFF"/>
              </a:solidFill>
              <a:latin typeface="Spectral"/>
              <a:ea typeface="Spectral"/>
              <a:cs typeface="Spectral"/>
              <a:sym typeface="Spectral"/>
            </a:endParaRPr>
          </a:p>
          <a:p>
            <a:pPr marL="914400" lvl="1" indent="-317500" algn="l" rtl="0">
              <a:lnSpc>
                <a:spcPct val="115000"/>
              </a:lnSpc>
              <a:spcBef>
                <a:spcPts val="0"/>
              </a:spcBef>
              <a:spcAft>
                <a:spcPts val="0"/>
              </a:spcAft>
              <a:buClr>
                <a:srgbClr val="FFFFFF"/>
              </a:buClr>
              <a:buSzPts val="1400"/>
              <a:buFont typeface="Spectral"/>
              <a:buChar char="○"/>
            </a:pPr>
            <a:r>
              <a:rPr lang="en">
                <a:solidFill>
                  <a:srgbClr val="FFFFFF"/>
                </a:solidFill>
                <a:latin typeface="Spectral"/>
                <a:ea typeface="Spectral"/>
                <a:cs typeface="Spectral"/>
                <a:sym typeface="Spectral"/>
              </a:rPr>
              <a:t>A quantum efficiency model was constrained using these measurements.</a:t>
            </a:r>
            <a:endParaRPr>
              <a:solidFill>
                <a:srgbClr val="FFFFFF"/>
              </a:solidFill>
              <a:latin typeface="Spectral"/>
              <a:ea typeface="Spectral"/>
              <a:cs typeface="Spectral"/>
              <a:sym typeface="Spectral"/>
            </a:endParaRPr>
          </a:p>
          <a:p>
            <a:pPr marL="457200" lvl="0" indent="-342900" algn="l" rtl="0">
              <a:lnSpc>
                <a:spcPct val="115000"/>
              </a:lnSpc>
              <a:spcBef>
                <a:spcPts val="0"/>
              </a:spcBef>
              <a:spcAft>
                <a:spcPts val="0"/>
              </a:spcAft>
              <a:buClr>
                <a:srgbClr val="FFFFFF"/>
              </a:buClr>
              <a:buSzPts val="1800"/>
              <a:buFont typeface="Spectral"/>
              <a:buChar char="●"/>
            </a:pPr>
            <a:r>
              <a:rPr lang="en" sz="1800">
                <a:solidFill>
                  <a:srgbClr val="FFFFFF"/>
                </a:solidFill>
                <a:latin typeface="Spectral"/>
                <a:ea typeface="Spectral"/>
                <a:cs typeface="Spectral"/>
                <a:sym typeface="Spectral"/>
              </a:rPr>
              <a:t>Fresh (untested) filters are installed onto the SUVI instrument pre-flight.</a:t>
            </a:r>
            <a:endParaRPr sz="1800">
              <a:solidFill>
                <a:srgbClr val="FFFFFF"/>
              </a:solidFill>
              <a:latin typeface="Spectral"/>
              <a:ea typeface="Spectral"/>
              <a:cs typeface="Spectral"/>
              <a:sym typeface="Spectral"/>
            </a:endParaRPr>
          </a:p>
          <a:p>
            <a:pPr marL="914400" lvl="1" indent="-317500" algn="l" rtl="0">
              <a:lnSpc>
                <a:spcPct val="115000"/>
              </a:lnSpc>
              <a:spcBef>
                <a:spcPts val="0"/>
              </a:spcBef>
              <a:spcAft>
                <a:spcPts val="0"/>
              </a:spcAft>
              <a:buClr>
                <a:srgbClr val="FFFFFF"/>
              </a:buClr>
              <a:buSzPts val="1400"/>
              <a:buFont typeface="Spectral"/>
              <a:buChar char="○"/>
            </a:pPr>
            <a:r>
              <a:rPr lang="en">
                <a:solidFill>
                  <a:srgbClr val="FFFFFF"/>
                </a:solidFill>
                <a:latin typeface="Spectral"/>
                <a:ea typeface="Spectral"/>
                <a:cs typeface="Spectral"/>
                <a:sym typeface="Spectral"/>
              </a:rPr>
              <a:t>Reference filters manufactured to the same specifications were tested at LBNL ALS facility.</a:t>
            </a:r>
            <a:endParaRPr>
              <a:solidFill>
                <a:srgbClr val="FFFFFF"/>
              </a:solidFill>
              <a:latin typeface="Spectral"/>
              <a:ea typeface="Spectral"/>
              <a:cs typeface="Spectral"/>
              <a:sym typeface="Spectral"/>
            </a:endParaRPr>
          </a:p>
          <a:p>
            <a:pPr marL="914400" lvl="1" indent="-317500" algn="l" rtl="0">
              <a:lnSpc>
                <a:spcPct val="115000"/>
              </a:lnSpc>
              <a:spcBef>
                <a:spcPts val="0"/>
              </a:spcBef>
              <a:spcAft>
                <a:spcPts val="0"/>
              </a:spcAft>
              <a:buClr>
                <a:srgbClr val="FFFFFF"/>
              </a:buClr>
              <a:buSzPts val="1400"/>
              <a:buFont typeface="Spectral"/>
              <a:buChar char="○"/>
            </a:pPr>
            <a:r>
              <a:rPr lang="en">
                <a:solidFill>
                  <a:srgbClr val="FFFFFF"/>
                </a:solidFill>
                <a:latin typeface="Spectral"/>
                <a:ea typeface="Spectral"/>
                <a:cs typeface="Spectral"/>
                <a:sym typeface="Spectral"/>
              </a:rPr>
              <a:t>Measurements from witness samples are used to constrain the filter transmission model.</a:t>
            </a:r>
            <a:endParaRPr>
              <a:solidFill>
                <a:srgbClr val="FFFFFF"/>
              </a:solidFill>
              <a:latin typeface="Spectral"/>
              <a:ea typeface="Spectral"/>
              <a:cs typeface="Spectral"/>
              <a:sym typeface="Spectral"/>
            </a:endParaRPr>
          </a:p>
          <a:p>
            <a:pPr marL="457200" lvl="0" indent="-342900" algn="l" rtl="0">
              <a:lnSpc>
                <a:spcPct val="115000"/>
              </a:lnSpc>
              <a:spcBef>
                <a:spcPts val="0"/>
              </a:spcBef>
              <a:spcAft>
                <a:spcPts val="0"/>
              </a:spcAft>
              <a:buClr>
                <a:srgbClr val="FFD966"/>
              </a:buClr>
              <a:buSzPts val="1800"/>
              <a:buFont typeface="Spectral"/>
              <a:buChar char="●"/>
            </a:pPr>
            <a:r>
              <a:rPr lang="en" sz="1800">
                <a:solidFill>
                  <a:srgbClr val="FFD966"/>
                </a:solidFill>
                <a:latin typeface="Spectral"/>
                <a:ea typeface="Spectral"/>
                <a:cs typeface="Spectral"/>
                <a:sym typeface="Spectral"/>
              </a:rPr>
              <a:t>There are many contributions to the uncertainty of the overall SUVI response</a:t>
            </a:r>
            <a:endParaRPr sz="1800">
              <a:solidFill>
                <a:srgbClr val="FFD966"/>
              </a:solidFill>
              <a:latin typeface="Spectral"/>
              <a:ea typeface="Spectral"/>
              <a:cs typeface="Spectral"/>
              <a:sym typeface="Spectral"/>
            </a:endParaRPr>
          </a:p>
          <a:p>
            <a:pPr marL="457200" lvl="0" indent="-342900" algn="l" rtl="0">
              <a:lnSpc>
                <a:spcPct val="115000"/>
              </a:lnSpc>
              <a:spcBef>
                <a:spcPts val="0"/>
              </a:spcBef>
              <a:spcAft>
                <a:spcPts val="0"/>
              </a:spcAft>
              <a:buClr>
                <a:srgbClr val="FFD966"/>
              </a:buClr>
              <a:buSzPts val="1800"/>
              <a:buFont typeface="Spectral"/>
              <a:buChar char="●"/>
            </a:pPr>
            <a:r>
              <a:rPr lang="en" sz="1800">
                <a:solidFill>
                  <a:srgbClr val="FFD966"/>
                </a:solidFill>
                <a:latin typeface="Spectral"/>
                <a:ea typeface="Spectral"/>
                <a:cs typeface="Spectral"/>
                <a:sym typeface="Spectral"/>
              </a:rPr>
              <a:t>These uncertainties most likely contribute to the measured differences between the different SUVI instruments and SUVI/AIA</a:t>
            </a:r>
            <a:endParaRPr sz="1800">
              <a:solidFill>
                <a:srgbClr val="FFD966"/>
              </a:solidFill>
              <a:latin typeface="Spectral"/>
              <a:ea typeface="Spectral"/>
              <a:cs typeface="Spectral"/>
              <a:sym typeface="Spectr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PLPT-SUVI-003: SUVI-AIA Intercalibration</a:t>
            </a:r>
            <a:endParaRPr/>
          </a:p>
        </p:txBody>
      </p:sp>
      <p:sp>
        <p:nvSpPr>
          <p:cNvPr id="258" name="Google Shape;258;p41"/>
          <p:cNvSpPr txBox="1">
            <a:spLocks noGrp="1"/>
          </p:cNvSpPr>
          <p:nvPr>
            <p:ph type="body" idx="1"/>
          </p:nvPr>
        </p:nvSpPr>
        <p:spPr>
          <a:xfrm>
            <a:off x="311700" y="814650"/>
            <a:ext cx="8520600" cy="4158300"/>
          </a:xfrm>
          <a:prstGeom prst="rect">
            <a:avLst/>
          </a:prstGeom>
        </p:spPr>
        <p:txBody>
          <a:bodyPr spcFirstLastPara="1" wrap="square" lIns="91425" tIns="91425" rIns="91425" bIns="91425" anchor="t" anchorCtr="0">
            <a:normAutofit lnSpcReduction="10000"/>
          </a:bodyPr>
          <a:lstStyle/>
          <a:p>
            <a:pPr marL="457200" lvl="0" indent="-342900" algn="l" rtl="0">
              <a:lnSpc>
                <a:spcPct val="150000"/>
              </a:lnSpc>
              <a:spcBef>
                <a:spcPts val="0"/>
              </a:spcBef>
              <a:spcAft>
                <a:spcPts val="0"/>
              </a:spcAft>
              <a:buSzPts val="1800"/>
              <a:buChar char="●"/>
            </a:pPr>
            <a:r>
              <a:rPr lang="en"/>
              <a:t>Full field performance comparison via AIA-to-SUVI transformation and ratio (assesses </a:t>
            </a:r>
            <a:r>
              <a:rPr lang="en" strike="sngStrike"/>
              <a:t>flat field</a:t>
            </a:r>
            <a:r>
              <a:rPr lang="en"/>
              <a:t>, focus and point-spread-function, bad pixels, and other image artifacts).</a:t>
            </a:r>
            <a:endParaRPr/>
          </a:p>
          <a:p>
            <a:pPr marL="457200" lvl="0" indent="-342900" algn="l" rtl="0">
              <a:lnSpc>
                <a:spcPct val="150000"/>
              </a:lnSpc>
              <a:spcBef>
                <a:spcPts val="0"/>
              </a:spcBef>
              <a:spcAft>
                <a:spcPts val="0"/>
              </a:spcAft>
              <a:buSzPts val="1800"/>
              <a:buChar char="●"/>
            </a:pPr>
            <a:r>
              <a:rPr lang="en"/>
              <a:t>Radiometric inter-comparison via SUVI/AIA ratio versus theoretical expectations based on SUVI/AIA spectral response functions.</a:t>
            </a:r>
            <a:endParaRPr/>
          </a:p>
          <a:p>
            <a:pPr marL="457200" lvl="0" indent="-342900" algn="l" rtl="0">
              <a:lnSpc>
                <a:spcPct val="150000"/>
              </a:lnSpc>
              <a:spcBef>
                <a:spcPts val="0"/>
              </a:spcBef>
              <a:spcAft>
                <a:spcPts val="0"/>
              </a:spcAft>
              <a:buSzPts val="1800"/>
              <a:buChar char="●"/>
            </a:pPr>
            <a:r>
              <a:rPr lang="en"/>
              <a:t>To ensure sufficient signal-to-noise only on-disk pixels are used for radiometric analysis.</a:t>
            </a:r>
            <a:endParaRPr/>
          </a:p>
          <a:p>
            <a:pPr marL="0" lvl="0" indent="0" algn="l" rtl="0">
              <a:lnSpc>
                <a:spcPct val="150000"/>
              </a:lnSpc>
              <a:spcBef>
                <a:spcPts val="592"/>
              </a:spcBef>
              <a:spcAft>
                <a:spcPts val="0"/>
              </a:spcAft>
              <a:buNone/>
            </a:pPr>
            <a:r>
              <a:rPr lang="en" i="1">
                <a:solidFill>
                  <a:srgbClr val="A5A5A5"/>
                </a:solidFill>
              </a:rPr>
              <a:t>Note: due to the JSOC issues distributing recent SDO data, this analysis refers to data taken on 3 Oct 2024, before the GOES-19/SUVI data has been flatfielded, and before </a:t>
            </a:r>
            <a:br>
              <a:rPr lang="en" i="1">
                <a:solidFill>
                  <a:srgbClr val="A5A5A5"/>
                </a:solidFill>
              </a:rPr>
            </a:br>
            <a:r>
              <a:rPr lang="en" i="1">
                <a:solidFill>
                  <a:srgbClr val="A5A5A5"/>
                </a:solidFill>
              </a:rPr>
              <a:t>the throughputs have been updated.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Commonly-Used Acronyms (CUAs)</a:t>
            </a:r>
            <a:endParaRPr/>
          </a:p>
        </p:txBody>
      </p:sp>
      <p:sp>
        <p:nvSpPr>
          <p:cNvPr id="72" name="Google Shape;72;p15"/>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Autofit/>
          </a:bodyPr>
          <a:lstStyle/>
          <a:p>
            <a:pPr marL="342900" lvl="0" indent="-313690" algn="l" rtl="0">
              <a:lnSpc>
                <a:spcPct val="95000"/>
              </a:lnSpc>
              <a:spcBef>
                <a:spcPts val="0"/>
              </a:spcBef>
              <a:spcAft>
                <a:spcPts val="0"/>
              </a:spcAft>
              <a:buClr>
                <a:schemeClr val="lt1"/>
              </a:buClr>
              <a:buSzPts val="2260"/>
              <a:buFont typeface="Spectral"/>
              <a:buChar char="●"/>
            </a:pPr>
            <a:r>
              <a:rPr lang="en" sz="1490"/>
              <a:t>ADR : Algorithm Discrepancy Report </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AIA : Atmospheric Imaging Assembly</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BSV : Below Solar Variability</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CCD : Charge-Coupled Device</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EUV : Extreme UltraViolet</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EXIS : EUV and X-ray Irradiance Sensor</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FITS : Flexible Image Transport System</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LUT : Look-Up Table</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OMAS : Operational Metadata Aggregation Service</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SDO : Solar Dynamics Observatory</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SUVI : Solar UltraViolet Imager</a:t>
            </a:r>
            <a:endParaRPr sz="1490"/>
          </a:p>
          <a:p>
            <a:pPr marL="342900" lvl="0" indent="-313690" algn="l" rtl="0">
              <a:lnSpc>
                <a:spcPct val="95000"/>
              </a:lnSpc>
              <a:spcBef>
                <a:spcPts val="0"/>
              </a:spcBef>
              <a:spcAft>
                <a:spcPts val="0"/>
              </a:spcAft>
              <a:buClr>
                <a:schemeClr val="lt1"/>
              </a:buClr>
              <a:buSzPts val="2260"/>
              <a:buFont typeface="Spectral"/>
              <a:buChar char="●"/>
            </a:pPr>
            <a:r>
              <a:rPr lang="en" sz="1490"/>
              <a:t>WR : Work Request</a:t>
            </a:r>
            <a:endParaRPr sz="1490"/>
          </a:p>
        </p:txBody>
      </p:sp>
      <p:sp>
        <p:nvSpPr>
          <p:cNvPr id="73" name="Google Shape;7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p:nvPr/>
        </p:nvSpPr>
        <p:spPr>
          <a:xfrm>
            <a:off x="457200" y="-25896"/>
            <a:ext cx="8229600" cy="643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 sz="2800">
                <a:solidFill>
                  <a:srgbClr val="EEEEEE"/>
                </a:solidFill>
                <a:latin typeface="Spectral"/>
                <a:ea typeface="Spectral"/>
                <a:cs typeface="Spectral"/>
                <a:sym typeface="Spectral"/>
              </a:rPr>
              <a:t>PLPT-SUVI-003: SUVI-AIA Intercalibration</a:t>
            </a:r>
            <a:endParaRPr sz="2800">
              <a:solidFill>
                <a:srgbClr val="EEEEEE"/>
              </a:solidFill>
              <a:latin typeface="Spectral"/>
              <a:ea typeface="Spectral"/>
              <a:cs typeface="Spectral"/>
              <a:sym typeface="Spectral"/>
            </a:endParaRPr>
          </a:p>
        </p:txBody>
      </p:sp>
      <p:grpSp>
        <p:nvGrpSpPr>
          <p:cNvPr id="264" name="Google Shape;264;p42"/>
          <p:cNvGrpSpPr/>
          <p:nvPr/>
        </p:nvGrpSpPr>
        <p:grpSpPr>
          <a:xfrm>
            <a:off x="1181324" y="617300"/>
            <a:ext cx="6733050" cy="4458426"/>
            <a:chOff x="725350" y="617300"/>
            <a:chExt cx="6733050" cy="4458426"/>
          </a:xfrm>
        </p:grpSpPr>
        <p:pic>
          <p:nvPicPr>
            <p:cNvPr id="265" name="Google Shape;265;p42"/>
            <p:cNvPicPr preferRelativeResize="0"/>
            <p:nvPr/>
          </p:nvPicPr>
          <p:blipFill rotWithShape="1">
            <a:blip r:embed="rId3">
              <a:alphaModFix/>
            </a:blip>
            <a:srcRect/>
            <a:stretch/>
          </p:blipFill>
          <p:spPr>
            <a:xfrm>
              <a:off x="725350" y="2865875"/>
              <a:ext cx="2209850" cy="2209850"/>
            </a:xfrm>
            <a:prstGeom prst="rect">
              <a:avLst/>
            </a:prstGeom>
            <a:noFill/>
            <a:ln>
              <a:noFill/>
            </a:ln>
          </p:spPr>
        </p:pic>
        <p:pic>
          <p:nvPicPr>
            <p:cNvPr id="266" name="Google Shape;266;p42"/>
            <p:cNvPicPr preferRelativeResize="0"/>
            <p:nvPr/>
          </p:nvPicPr>
          <p:blipFill rotWithShape="1">
            <a:blip r:embed="rId4">
              <a:alphaModFix/>
            </a:blip>
            <a:srcRect/>
            <a:stretch/>
          </p:blipFill>
          <p:spPr>
            <a:xfrm>
              <a:off x="725350" y="617300"/>
              <a:ext cx="2209850" cy="2209850"/>
            </a:xfrm>
            <a:prstGeom prst="rect">
              <a:avLst/>
            </a:prstGeom>
            <a:noFill/>
            <a:ln>
              <a:noFill/>
            </a:ln>
          </p:spPr>
        </p:pic>
        <p:pic>
          <p:nvPicPr>
            <p:cNvPr id="267" name="Google Shape;267;p42"/>
            <p:cNvPicPr preferRelativeResize="0"/>
            <p:nvPr/>
          </p:nvPicPr>
          <p:blipFill rotWithShape="1">
            <a:blip r:embed="rId5">
              <a:alphaModFix/>
            </a:blip>
            <a:srcRect/>
            <a:stretch/>
          </p:blipFill>
          <p:spPr>
            <a:xfrm>
              <a:off x="2986950" y="2865876"/>
              <a:ext cx="2209850" cy="2209850"/>
            </a:xfrm>
            <a:prstGeom prst="rect">
              <a:avLst/>
            </a:prstGeom>
            <a:noFill/>
            <a:ln>
              <a:noFill/>
            </a:ln>
          </p:spPr>
        </p:pic>
        <p:pic>
          <p:nvPicPr>
            <p:cNvPr id="268" name="Google Shape;268;p42"/>
            <p:cNvPicPr preferRelativeResize="0"/>
            <p:nvPr/>
          </p:nvPicPr>
          <p:blipFill rotWithShape="1">
            <a:blip r:embed="rId6">
              <a:alphaModFix/>
            </a:blip>
            <a:srcRect/>
            <a:stretch/>
          </p:blipFill>
          <p:spPr>
            <a:xfrm>
              <a:off x="2986950" y="617301"/>
              <a:ext cx="2209850" cy="2209850"/>
            </a:xfrm>
            <a:prstGeom prst="rect">
              <a:avLst/>
            </a:prstGeom>
            <a:noFill/>
            <a:ln>
              <a:noFill/>
            </a:ln>
          </p:spPr>
        </p:pic>
        <p:pic>
          <p:nvPicPr>
            <p:cNvPr id="269" name="Google Shape;269;p42"/>
            <p:cNvPicPr preferRelativeResize="0"/>
            <p:nvPr/>
          </p:nvPicPr>
          <p:blipFill rotWithShape="1">
            <a:blip r:embed="rId7">
              <a:alphaModFix/>
            </a:blip>
            <a:srcRect/>
            <a:stretch/>
          </p:blipFill>
          <p:spPr>
            <a:xfrm>
              <a:off x="5248550" y="2865876"/>
              <a:ext cx="2209850" cy="2209850"/>
            </a:xfrm>
            <a:prstGeom prst="rect">
              <a:avLst/>
            </a:prstGeom>
            <a:noFill/>
            <a:ln>
              <a:noFill/>
            </a:ln>
          </p:spPr>
        </p:pic>
        <p:pic>
          <p:nvPicPr>
            <p:cNvPr id="270" name="Google Shape;270;p42"/>
            <p:cNvPicPr preferRelativeResize="0"/>
            <p:nvPr/>
          </p:nvPicPr>
          <p:blipFill rotWithShape="1">
            <a:blip r:embed="rId8">
              <a:alphaModFix/>
            </a:blip>
            <a:srcRect/>
            <a:stretch/>
          </p:blipFill>
          <p:spPr>
            <a:xfrm>
              <a:off x="5248550" y="617300"/>
              <a:ext cx="2209850" cy="2209850"/>
            </a:xfrm>
            <a:prstGeom prst="rect">
              <a:avLst/>
            </a:prstGeom>
            <a:noFill/>
            <a:ln>
              <a:noFill/>
            </a:ln>
          </p:spPr>
        </p:pic>
      </p:grpSp>
      <p:sp>
        <p:nvSpPr>
          <p:cNvPr id="271" name="Google Shape;271;p42"/>
          <p:cNvSpPr txBox="1"/>
          <p:nvPr/>
        </p:nvSpPr>
        <p:spPr>
          <a:xfrm>
            <a:off x="197325" y="1482475"/>
            <a:ext cx="758100" cy="3774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solidFill>
                  <a:srgbClr val="FFFFFF"/>
                </a:solidFill>
                <a:latin typeface="Spectral Medium"/>
                <a:ea typeface="Spectral Medium"/>
                <a:cs typeface="Spectral Medium"/>
                <a:sym typeface="Spectral Medium"/>
              </a:rPr>
              <a:t>SUVI</a:t>
            </a:r>
            <a:endParaRPr>
              <a:solidFill>
                <a:srgbClr val="FFFFFF"/>
              </a:solidFill>
              <a:latin typeface="Spectral Medium"/>
              <a:ea typeface="Spectral Medium"/>
              <a:cs typeface="Spectral Medium"/>
              <a:sym typeface="Spectral Medium"/>
            </a:endParaRPr>
          </a:p>
        </p:txBody>
      </p:sp>
      <p:sp>
        <p:nvSpPr>
          <p:cNvPr id="272" name="Google Shape;272;p42"/>
          <p:cNvSpPr txBox="1"/>
          <p:nvPr/>
        </p:nvSpPr>
        <p:spPr>
          <a:xfrm>
            <a:off x="197325" y="3764075"/>
            <a:ext cx="758100" cy="3774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solidFill>
                  <a:srgbClr val="FFFFFF"/>
                </a:solidFill>
                <a:latin typeface="Spectral Medium"/>
                <a:ea typeface="Spectral Medium"/>
                <a:cs typeface="Spectral Medium"/>
                <a:sym typeface="Spectral Medium"/>
              </a:rPr>
              <a:t>AIA</a:t>
            </a:r>
            <a:endParaRPr>
              <a:solidFill>
                <a:srgbClr val="FFFFFF"/>
              </a:solidFill>
              <a:latin typeface="Spectral Medium"/>
              <a:ea typeface="Spectral Medium"/>
              <a:cs typeface="Spectral Medium"/>
              <a:sym typeface="Spectral Medium"/>
            </a:endParaRPr>
          </a:p>
        </p:txBody>
      </p:sp>
      <p:sp>
        <p:nvSpPr>
          <p:cNvPr id="273" name="Google Shape;273;p42"/>
          <p:cNvSpPr txBox="1"/>
          <p:nvPr/>
        </p:nvSpPr>
        <p:spPr>
          <a:xfrm>
            <a:off x="1181325" y="61730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94 Å</a:t>
            </a:r>
            <a:endParaRPr sz="1200">
              <a:solidFill>
                <a:srgbClr val="FFFFFF"/>
              </a:solidFill>
              <a:latin typeface="Spectral"/>
              <a:ea typeface="Spectral"/>
              <a:cs typeface="Spectral"/>
              <a:sym typeface="Spectral"/>
            </a:endParaRPr>
          </a:p>
        </p:txBody>
      </p:sp>
      <p:sp>
        <p:nvSpPr>
          <p:cNvPr id="274" name="Google Shape;274;p42"/>
          <p:cNvSpPr txBox="1"/>
          <p:nvPr/>
        </p:nvSpPr>
        <p:spPr>
          <a:xfrm>
            <a:off x="3447468" y="61730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131 Å</a:t>
            </a:r>
            <a:endParaRPr sz="1200">
              <a:solidFill>
                <a:srgbClr val="FFFFFF"/>
              </a:solidFill>
              <a:latin typeface="Spectral"/>
              <a:ea typeface="Spectral"/>
              <a:cs typeface="Spectral"/>
              <a:sym typeface="Spectral"/>
            </a:endParaRPr>
          </a:p>
        </p:txBody>
      </p:sp>
      <p:sp>
        <p:nvSpPr>
          <p:cNvPr id="275" name="Google Shape;275;p42"/>
          <p:cNvSpPr txBox="1"/>
          <p:nvPr/>
        </p:nvSpPr>
        <p:spPr>
          <a:xfrm>
            <a:off x="5705868" y="61730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171 Å</a:t>
            </a:r>
            <a:endParaRPr sz="1200">
              <a:solidFill>
                <a:srgbClr val="FFFFFF"/>
              </a:solidFill>
              <a:latin typeface="Spectral"/>
              <a:ea typeface="Spectral"/>
              <a:cs typeface="Spectral"/>
              <a:sym typeface="Spectral"/>
            </a:endParaRPr>
          </a:p>
        </p:txBody>
      </p:sp>
      <p:sp>
        <p:nvSpPr>
          <p:cNvPr id="276" name="Google Shape;276;p42"/>
          <p:cNvSpPr txBox="1"/>
          <p:nvPr/>
        </p:nvSpPr>
        <p:spPr>
          <a:xfrm>
            <a:off x="1181325" y="28679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94 Å</a:t>
            </a:r>
            <a:endParaRPr sz="1200">
              <a:solidFill>
                <a:srgbClr val="FFFFFF"/>
              </a:solidFill>
              <a:latin typeface="Spectral"/>
              <a:ea typeface="Spectral"/>
              <a:cs typeface="Spectral"/>
              <a:sym typeface="Spectral"/>
            </a:endParaRPr>
          </a:p>
        </p:txBody>
      </p:sp>
      <p:sp>
        <p:nvSpPr>
          <p:cNvPr id="277" name="Google Shape;277;p42"/>
          <p:cNvSpPr txBox="1"/>
          <p:nvPr/>
        </p:nvSpPr>
        <p:spPr>
          <a:xfrm>
            <a:off x="3447468" y="28679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131 Å</a:t>
            </a:r>
            <a:endParaRPr sz="1200">
              <a:solidFill>
                <a:srgbClr val="FFFFFF"/>
              </a:solidFill>
              <a:latin typeface="Spectral"/>
              <a:ea typeface="Spectral"/>
              <a:cs typeface="Spectral"/>
              <a:sym typeface="Spectral"/>
            </a:endParaRPr>
          </a:p>
        </p:txBody>
      </p:sp>
      <p:sp>
        <p:nvSpPr>
          <p:cNvPr id="278" name="Google Shape;278;p42"/>
          <p:cNvSpPr txBox="1"/>
          <p:nvPr/>
        </p:nvSpPr>
        <p:spPr>
          <a:xfrm>
            <a:off x="5705868" y="28679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171 Å</a:t>
            </a:r>
            <a:endParaRPr sz="1200">
              <a:solidFill>
                <a:srgbClr val="FFFFFF"/>
              </a:solidFill>
              <a:latin typeface="Spectral"/>
              <a:ea typeface="Spectral"/>
              <a:cs typeface="Spectral"/>
              <a:sym typeface="Spectral"/>
            </a:endParaRPr>
          </a:p>
        </p:txBody>
      </p:sp>
      <p:sp>
        <p:nvSpPr>
          <p:cNvPr id="279" name="Google Shape;279;p42"/>
          <p:cNvSpPr txBox="1"/>
          <p:nvPr/>
        </p:nvSpPr>
        <p:spPr>
          <a:xfrm>
            <a:off x="8006750" y="2562113"/>
            <a:ext cx="1029000" cy="5688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a:solidFill>
                  <a:srgbClr val="FFFFFF"/>
                </a:solidFill>
                <a:latin typeface="Spectral Medium"/>
                <a:ea typeface="Spectral Medium"/>
                <a:cs typeface="Spectral Medium"/>
                <a:sym typeface="Spectral Medium"/>
              </a:rPr>
              <a:t>3 Oct 2024</a:t>
            </a:r>
            <a:br>
              <a:rPr lang="en" sz="1200">
                <a:solidFill>
                  <a:srgbClr val="FFFFFF"/>
                </a:solidFill>
                <a:latin typeface="Spectral Medium"/>
                <a:ea typeface="Spectral Medium"/>
                <a:cs typeface="Spectral Medium"/>
                <a:sym typeface="Spectral Medium"/>
              </a:rPr>
            </a:br>
            <a:r>
              <a:rPr lang="en" sz="1200">
                <a:solidFill>
                  <a:srgbClr val="FFFFFF"/>
                </a:solidFill>
                <a:latin typeface="Spectral Medium"/>
                <a:ea typeface="Spectral Medium"/>
                <a:cs typeface="Spectral Medium"/>
                <a:sym typeface="Spectral Medium"/>
              </a:rPr>
              <a:t>~16:00 UT</a:t>
            </a:r>
            <a:endParaRPr sz="1200">
              <a:solidFill>
                <a:srgbClr val="FFFFFF"/>
              </a:solidFill>
              <a:latin typeface="Spectral Medium"/>
              <a:ea typeface="Spectral Medium"/>
              <a:cs typeface="Spectral Medium"/>
              <a:sym typeface="Spectral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3"/>
          <p:cNvSpPr txBox="1"/>
          <p:nvPr/>
        </p:nvSpPr>
        <p:spPr>
          <a:xfrm>
            <a:off x="457200" y="-25896"/>
            <a:ext cx="8229600" cy="643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 sz="2800">
                <a:solidFill>
                  <a:srgbClr val="EEEEEE"/>
                </a:solidFill>
                <a:latin typeface="Spectral"/>
                <a:ea typeface="Spectral"/>
                <a:cs typeface="Spectral"/>
                <a:sym typeface="Spectral"/>
              </a:rPr>
              <a:t>PLPT-SUVI-003: SUVI-AIA Intercalibration</a:t>
            </a:r>
            <a:endParaRPr sz="2800">
              <a:solidFill>
                <a:srgbClr val="EEEEEE"/>
              </a:solidFill>
              <a:latin typeface="Spectral"/>
              <a:ea typeface="Spectral"/>
              <a:cs typeface="Spectral"/>
              <a:sym typeface="Spectral"/>
            </a:endParaRPr>
          </a:p>
        </p:txBody>
      </p:sp>
      <p:pic>
        <p:nvPicPr>
          <p:cNvPr id="285" name="Google Shape;285;p43"/>
          <p:cNvPicPr preferRelativeResize="0"/>
          <p:nvPr/>
        </p:nvPicPr>
        <p:blipFill rotWithShape="1">
          <a:blip r:embed="rId3">
            <a:alphaModFix/>
          </a:blip>
          <a:srcRect/>
          <a:stretch/>
        </p:blipFill>
        <p:spPr>
          <a:xfrm>
            <a:off x="1181324" y="2865875"/>
            <a:ext cx="2209850" cy="2209850"/>
          </a:xfrm>
          <a:prstGeom prst="rect">
            <a:avLst/>
          </a:prstGeom>
          <a:noFill/>
          <a:ln>
            <a:noFill/>
          </a:ln>
        </p:spPr>
      </p:pic>
      <p:pic>
        <p:nvPicPr>
          <p:cNvPr id="286" name="Google Shape;286;p43"/>
          <p:cNvPicPr preferRelativeResize="0"/>
          <p:nvPr/>
        </p:nvPicPr>
        <p:blipFill rotWithShape="1">
          <a:blip r:embed="rId4">
            <a:alphaModFix/>
          </a:blip>
          <a:srcRect/>
          <a:stretch/>
        </p:blipFill>
        <p:spPr>
          <a:xfrm>
            <a:off x="1181324" y="617300"/>
            <a:ext cx="2209850" cy="2209850"/>
          </a:xfrm>
          <a:prstGeom prst="rect">
            <a:avLst/>
          </a:prstGeom>
          <a:noFill/>
          <a:ln>
            <a:noFill/>
          </a:ln>
        </p:spPr>
      </p:pic>
      <p:pic>
        <p:nvPicPr>
          <p:cNvPr id="287" name="Google Shape;287;p43"/>
          <p:cNvPicPr preferRelativeResize="0"/>
          <p:nvPr/>
        </p:nvPicPr>
        <p:blipFill rotWithShape="1">
          <a:blip r:embed="rId5">
            <a:alphaModFix/>
          </a:blip>
          <a:srcRect/>
          <a:stretch/>
        </p:blipFill>
        <p:spPr>
          <a:xfrm>
            <a:off x="5704524" y="2865876"/>
            <a:ext cx="2209850" cy="2209850"/>
          </a:xfrm>
          <a:prstGeom prst="rect">
            <a:avLst/>
          </a:prstGeom>
          <a:noFill/>
          <a:ln>
            <a:noFill/>
          </a:ln>
        </p:spPr>
      </p:pic>
      <p:pic>
        <p:nvPicPr>
          <p:cNvPr id="288" name="Google Shape;288;p43"/>
          <p:cNvPicPr preferRelativeResize="0"/>
          <p:nvPr/>
        </p:nvPicPr>
        <p:blipFill rotWithShape="1">
          <a:blip r:embed="rId6">
            <a:alphaModFix/>
          </a:blip>
          <a:srcRect/>
          <a:stretch/>
        </p:blipFill>
        <p:spPr>
          <a:xfrm>
            <a:off x="3442924" y="617301"/>
            <a:ext cx="2209850" cy="2209850"/>
          </a:xfrm>
          <a:prstGeom prst="rect">
            <a:avLst/>
          </a:prstGeom>
          <a:noFill/>
          <a:ln>
            <a:noFill/>
          </a:ln>
        </p:spPr>
      </p:pic>
      <p:pic>
        <p:nvPicPr>
          <p:cNvPr id="289" name="Google Shape;289;p43"/>
          <p:cNvPicPr preferRelativeResize="0"/>
          <p:nvPr/>
        </p:nvPicPr>
        <p:blipFill rotWithShape="1">
          <a:blip r:embed="rId7">
            <a:alphaModFix/>
          </a:blip>
          <a:srcRect/>
          <a:stretch/>
        </p:blipFill>
        <p:spPr>
          <a:xfrm>
            <a:off x="5704524" y="617301"/>
            <a:ext cx="2209850" cy="2209850"/>
          </a:xfrm>
          <a:prstGeom prst="rect">
            <a:avLst/>
          </a:prstGeom>
          <a:noFill/>
          <a:ln>
            <a:noFill/>
          </a:ln>
        </p:spPr>
      </p:pic>
      <p:sp>
        <p:nvSpPr>
          <p:cNvPr id="290" name="Google Shape;290;p43"/>
          <p:cNvSpPr/>
          <p:nvPr/>
        </p:nvSpPr>
        <p:spPr>
          <a:xfrm>
            <a:off x="3442925" y="2865875"/>
            <a:ext cx="2209800" cy="2209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ectral"/>
              <a:ea typeface="Spectral"/>
              <a:cs typeface="Spectral"/>
              <a:sym typeface="Spectral"/>
            </a:endParaRPr>
          </a:p>
        </p:txBody>
      </p:sp>
      <p:sp>
        <p:nvSpPr>
          <p:cNvPr id="291" name="Google Shape;291;p43"/>
          <p:cNvSpPr txBox="1"/>
          <p:nvPr/>
        </p:nvSpPr>
        <p:spPr>
          <a:xfrm>
            <a:off x="197325" y="1482475"/>
            <a:ext cx="758100" cy="3774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solidFill>
                  <a:srgbClr val="FFFFFF"/>
                </a:solidFill>
                <a:latin typeface="Spectral Medium"/>
                <a:ea typeface="Spectral Medium"/>
                <a:cs typeface="Spectral Medium"/>
                <a:sym typeface="Spectral Medium"/>
              </a:rPr>
              <a:t>SUVI</a:t>
            </a:r>
            <a:endParaRPr>
              <a:solidFill>
                <a:srgbClr val="FFFFFF"/>
              </a:solidFill>
              <a:latin typeface="Spectral Medium"/>
              <a:ea typeface="Spectral Medium"/>
              <a:cs typeface="Spectral Medium"/>
              <a:sym typeface="Spectral Medium"/>
            </a:endParaRPr>
          </a:p>
        </p:txBody>
      </p:sp>
      <p:sp>
        <p:nvSpPr>
          <p:cNvPr id="292" name="Google Shape;292;p43"/>
          <p:cNvSpPr txBox="1"/>
          <p:nvPr/>
        </p:nvSpPr>
        <p:spPr>
          <a:xfrm>
            <a:off x="197325" y="3764075"/>
            <a:ext cx="758100" cy="3774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solidFill>
                  <a:srgbClr val="FFFFFF"/>
                </a:solidFill>
                <a:latin typeface="Spectral Medium"/>
                <a:ea typeface="Spectral Medium"/>
                <a:cs typeface="Spectral Medium"/>
                <a:sym typeface="Spectral Medium"/>
              </a:rPr>
              <a:t>AIA</a:t>
            </a:r>
            <a:endParaRPr>
              <a:solidFill>
                <a:srgbClr val="FFFFFF"/>
              </a:solidFill>
              <a:latin typeface="Spectral Medium"/>
              <a:ea typeface="Spectral Medium"/>
              <a:cs typeface="Spectral Medium"/>
              <a:sym typeface="Spectral Medium"/>
            </a:endParaRPr>
          </a:p>
        </p:txBody>
      </p:sp>
      <p:sp>
        <p:nvSpPr>
          <p:cNvPr id="293" name="Google Shape;293;p43"/>
          <p:cNvSpPr txBox="1"/>
          <p:nvPr/>
        </p:nvSpPr>
        <p:spPr>
          <a:xfrm>
            <a:off x="1181325" y="61730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195 Å</a:t>
            </a:r>
            <a:endParaRPr sz="1200">
              <a:solidFill>
                <a:srgbClr val="FFFFFF"/>
              </a:solidFill>
              <a:latin typeface="Spectral"/>
              <a:ea typeface="Spectral"/>
              <a:cs typeface="Spectral"/>
              <a:sym typeface="Spectral"/>
            </a:endParaRPr>
          </a:p>
        </p:txBody>
      </p:sp>
      <p:sp>
        <p:nvSpPr>
          <p:cNvPr id="294" name="Google Shape;294;p43"/>
          <p:cNvSpPr txBox="1"/>
          <p:nvPr/>
        </p:nvSpPr>
        <p:spPr>
          <a:xfrm>
            <a:off x="3447468" y="61730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284 Å</a:t>
            </a:r>
            <a:endParaRPr sz="1200">
              <a:solidFill>
                <a:srgbClr val="FFFFFF"/>
              </a:solidFill>
              <a:latin typeface="Spectral"/>
              <a:ea typeface="Spectral"/>
              <a:cs typeface="Spectral"/>
              <a:sym typeface="Spectral"/>
            </a:endParaRPr>
          </a:p>
        </p:txBody>
      </p:sp>
      <p:sp>
        <p:nvSpPr>
          <p:cNvPr id="295" name="Google Shape;295;p43"/>
          <p:cNvSpPr txBox="1"/>
          <p:nvPr/>
        </p:nvSpPr>
        <p:spPr>
          <a:xfrm>
            <a:off x="5705868" y="61730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304 Å</a:t>
            </a:r>
            <a:endParaRPr sz="1200">
              <a:solidFill>
                <a:srgbClr val="FFFFFF"/>
              </a:solidFill>
              <a:latin typeface="Spectral"/>
              <a:ea typeface="Spectral"/>
              <a:cs typeface="Spectral"/>
              <a:sym typeface="Spectral"/>
            </a:endParaRPr>
          </a:p>
        </p:txBody>
      </p:sp>
      <p:sp>
        <p:nvSpPr>
          <p:cNvPr id="296" name="Google Shape;296;p43"/>
          <p:cNvSpPr txBox="1"/>
          <p:nvPr/>
        </p:nvSpPr>
        <p:spPr>
          <a:xfrm>
            <a:off x="1181325" y="2865875"/>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193 Å</a:t>
            </a:r>
            <a:endParaRPr sz="1200">
              <a:solidFill>
                <a:srgbClr val="FFFFFF"/>
              </a:solidFill>
              <a:latin typeface="Spectral"/>
              <a:ea typeface="Spectral"/>
              <a:cs typeface="Spectral"/>
              <a:sym typeface="Spectral"/>
            </a:endParaRPr>
          </a:p>
        </p:txBody>
      </p:sp>
      <p:sp>
        <p:nvSpPr>
          <p:cNvPr id="297" name="Google Shape;297;p43"/>
          <p:cNvSpPr txBox="1"/>
          <p:nvPr/>
        </p:nvSpPr>
        <p:spPr>
          <a:xfrm>
            <a:off x="3447468" y="2865875"/>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284 Å</a:t>
            </a:r>
            <a:endParaRPr sz="1200">
              <a:solidFill>
                <a:srgbClr val="FFFFFF"/>
              </a:solidFill>
              <a:latin typeface="Spectral"/>
              <a:ea typeface="Spectral"/>
              <a:cs typeface="Spectral"/>
              <a:sym typeface="Spectral"/>
            </a:endParaRPr>
          </a:p>
        </p:txBody>
      </p:sp>
      <p:sp>
        <p:nvSpPr>
          <p:cNvPr id="298" name="Google Shape;298;p43"/>
          <p:cNvSpPr txBox="1"/>
          <p:nvPr/>
        </p:nvSpPr>
        <p:spPr>
          <a:xfrm>
            <a:off x="5705868" y="2865875"/>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304 Å</a:t>
            </a:r>
            <a:endParaRPr sz="1200">
              <a:solidFill>
                <a:srgbClr val="FFFFFF"/>
              </a:solidFill>
              <a:latin typeface="Spectral"/>
              <a:ea typeface="Spectral"/>
              <a:cs typeface="Spectral"/>
              <a:sym typeface="Spectral"/>
            </a:endParaRPr>
          </a:p>
        </p:txBody>
      </p:sp>
      <p:sp>
        <p:nvSpPr>
          <p:cNvPr id="299" name="Google Shape;299;p43"/>
          <p:cNvSpPr txBox="1"/>
          <p:nvPr/>
        </p:nvSpPr>
        <p:spPr>
          <a:xfrm>
            <a:off x="3619950" y="3611975"/>
            <a:ext cx="1855800" cy="6816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solidFill>
                  <a:srgbClr val="FFFFFF"/>
                </a:solidFill>
                <a:latin typeface="Spectral Medium"/>
                <a:ea typeface="Spectral Medium"/>
                <a:cs typeface="Spectral Medium"/>
                <a:sym typeface="Spectral Medium"/>
              </a:rPr>
              <a:t>No corresponding AIA channel</a:t>
            </a:r>
            <a:endParaRPr>
              <a:solidFill>
                <a:srgbClr val="FFFFFF"/>
              </a:solidFill>
              <a:latin typeface="Spectral Medium"/>
              <a:ea typeface="Spectral Medium"/>
              <a:cs typeface="Spectral Medium"/>
              <a:sym typeface="Spectral Medium"/>
            </a:endParaRPr>
          </a:p>
        </p:txBody>
      </p:sp>
      <p:sp>
        <p:nvSpPr>
          <p:cNvPr id="300" name="Google Shape;300;p43"/>
          <p:cNvSpPr txBox="1"/>
          <p:nvPr/>
        </p:nvSpPr>
        <p:spPr>
          <a:xfrm>
            <a:off x="8006750" y="2562113"/>
            <a:ext cx="1029000" cy="5688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a:solidFill>
                  <a:srgbClr val="FFFFFF"/>
                </a:solidFill>
                <a:latin typeface="Spectral Medium"/>
                <a:ea typeface="Spectral Medium"/>
                <a:cs typeface="Spectral Medium"/>
                <a:sym typeface="Spectral Medium"/>
              </a:rPr>
              <a:t>3 Oct 2024</a:t>
            </a:r>
            <a:br>
              <a:rPr lang="en" sz="1200">
                <a:solidFill>
                  <a:srgbClr val="FFFFFF"/>
                </a:solidFill>
                <a:latin typeface="Spectral Medium"/>
                <a:ea typeface="Spectral Medium"/>
                <a:cs typeface="Spectral Medium"/>
                <a:sym typeface="Spectral Medium"/>
              </a:rPr>
            </a:br>
            <a:r>
              <a:rPr lang="en" sz="1200">
                <a:solidFill>
                  <a:srgbClr val="FFFFFF"/>
                </a:solidFill>
                <a:latin typeface="Spectral Medium"/>
                <a:ea typeface="Spectral Medium"/>
                <a:cs typeface="Spectral Medium"/>
                <a:sym typeface="Spectral Medium"/>
              </a:rPr>
              <a:t>~16:00 UT</a:t>
            </a:r>
            <a:endParaRPr sz="1200">
              <a:solidFill>
                <a:srgbClr val="FFFFFF"/>
              </a:solidFill>
              <a:latin typeface="Spectral Medium"/>
              <a:ea typeface="Spectral Medium"/>
              <a:cs typeface="Spectral Medium"/>
              <a:sym typeface="Spectral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4"/>
          <p:cNvSpPr txBox="1"/>
          <p:nvPr/>
        </p:nvSpPr>
        <p:spPr>
          <a:xfrm>
            <a:off x="457200" y="-25896"/>
            <a:ext cx="8229600" cy="643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 sz="2800">
                <a:solidFill>
                  <a:srgbClr val="EEEEEE"/>
                </a:solidFill>
                <a:latin typeface="Spectral"/>
                <a:ea typeface="Spectral"/>
                <a:cs typeface="Spectral"/>
                <a:sym typeface="Spectral"/>
              </a:rPr>
              <a:t>PLPT-SUVI-003: SUVI-AIA Intercalibration</a:t>
            </a:r>
            <a:endParaRPr sz="2800">
              <a:solidFill>
                <a:srgbClr val="EEEEEE"/>
              </a:solidFill>
              <a:latin typeface="Spectral"/>
              <a:ea typeface="Spectral"/>
              <a:cs typeface="Spectral"/>
              <a:sym typeface="Spectral"/>
            </a:endParaRPr>
          </a:p>
        </p:txBody>
      </p:sp>
      <p:pic>
        <p:nvPicPr>
          <p:cNvPr id="306" name="Google Shape;306;p44"/>
          <p:cNvPicPr preferRelativeResize="0"/>
          <p:nvPr/>
        </p:nvPicPr>
        <p:blipFill>
          <a:blip r:embed="rId3">
            <a:alphaModFix/>
          </a:blip>
          <a:stretch>
            <a:fillRect/>
          </a:stretch>
        </p:blipFill>
        <p:spPr>
          <a:xfrm>
            <a:off x="1179576" y="617302"/>
            <a:ext cx="2212848" cy="2212848"/>
          </a:xfrm>
          <a:prstGeom prst="rect">
            <a:avLst/>
          </a:prstGeom>
          <a:noFill/>
          <a:ln>
            <a:noFill/>
          </a:ln>
        </p:spPr>
      </p:pic>
      <p:pic>
        <p:nvPicPr>
          <p:cNvPr id="307" name="Google Shape;307;p44"/>
          <p:cNvPicPr preferRelativeResize="0"/>
          <p:nvPr/>
        </p:nvPicPr>
        <p:blipFill>
          <a:blip r:embed="rId4">
            <a:alphaModFix/>
          </a:blip>
          <a:stretch>
            <a:fillRect/>
          </a:stretch>
        </p:blipFill>
        <p:spPr>
          <a:xfrm>
            <a:off x="3445295" y="617300"/>
            <a:ext cx="2212851" cy="2212851"/>
          </a:xfrm>
          <a:prstGeom prst="rect">
            <a:avLst/>
          </a:prstGeom>
          <a:noFill/>
          <a:ln>
            <a:noFill/>
          </a:ln>
        </p:spPr>
      </p:pic>
      <p:pic>
        <p:nvPicPr>
          <p:cNvPr id="308" name="Google Shape;308;p44"/>
          <p:cNvPicPr preferRelativeResize="0"/>
          <p:nvPr/>
        </p:nvPicPr>
        <p:blipFill>
          <a:blip r:embed="rId5">
            <a:alphaModFix/>
          </a:blip>
          <a:stretch>
            <a:fillRect/>
          </a:stretch>
        </p:blipFill>
        <p:spPr>
          <a:xfrm>
            <a:off x="5703272" y="617289"/>
            <a:ext cx="2212851" cy="2212867"/>
          </a:xfrm>
          <a:prstGeom prst="rect">
            <a:avLst/>
          </a:prstGeom>
          <a:noFill/>
          <a:ln>
            <a:noFill/>
          </a:ln>
        </p:spPr>
      </p:pic>
      <p:pic>
        <p:nvPicPr>
          <p:cNvPr id="309" name="Google Shape;309;p44"/>
          <p:cNvPicPr preferRelativeResize="0"/>
          <p:nvPr/>
        </p:nvPicPr>
        <p:blipFill>
          <a:blip r:embed="rId6">
            <a:alphaModFix/>
          </a:blip>
          <a:stretch>
            <a:fillRect/>
          </a:stretch>
        </p:blipFill>
        <p:spPr>
          <a:xfrm>
            <a:off x="1179575" y="2862072"/>
            <a:ext cx="2212851" cy="2212851"/>
          </a:xfrm>
          <a:prstGeom prst="rect">
            <a:avLst/>
          </a:prstGeom>
          <a:noFill/>
          <a:ln>
            <a:noFill/>
          </a:ln>
        </p:spPr>
      </p:pic>
      <p:sp>
        <p:nvSpPr>
          <p:cNvPr id="310" name="Google Shape;310;p44"/>
          <p:cNvSpPr/>
          <p:nvPr/>
        </p:nvSpPr>
        <p:spPr>
          <a:xfrm>
            <a:off x="3442925" y="2865875"/>
            <a:ext cx="2209800" cy="2209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ectral"/>
              <a:ea typeface="Spectral"/>
              <a:cs typeface="Spectral"/>
              <a:sym typeface="Spectral"/>
            </a:endParaRPr>
          </a:p>
        </p:txBody>
      </p:sp>
      <p:sp>
        <p:nvSpPr>
          <p:cNvPr id="311" name="Google Shape;311;p44"/>
          <p:cNvSpPr txBox="1"/>
          <p:nvPr/>
        </p:nvSpPr>
        <p:spPr>
          <a:xfrm>
            <a:off x="3619950" y="3611975"/>
            <a:ext cx="1855800" cy="6816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solidFill>
                  <a:srgbClr val="FFFFFF"/>
                </a:solidFill>
                <a:latin typeface="Spectral Medium"/>
                <a:ea typeface="Spectral Medium"/>
                <a:cs typeface="Spectral Medium"/>
                <a:sym typeface="Spectral Medium"/>
              </a:rPr>
              <a:t>No corresponding AIA channel</a:t>
            </a:r>
            <a:endParaRPr>
              <a:solidFill>
                <a:srgbClr val="FFFFFF"/>
              </a:solidFill>
              <a:latin typeface="Spectral Medium"/>
              <a:ea typeface="Spectral Medium"/>
              <a:cs typeface="Spectral Medium"/>
              <a:sym typeface="Spectral Medium"/>
            </a:endParaRPr>
          </a:p>
        </p:txBody>
      </p:sp>
      <p:pic>
        <p:nvPicPr>
          <p:cNvPr id="312" name="Google Shape;312;p44"/>
          <p:cNvPicPr preferRelativeResize="0"/>
          <p:nvPr/>
        </p:nvPicPr>
        <p:blipFill>
          <a:blip r:embed="rId7">
            <a:alphaModFix/>
          </a:blip>
          <a:stretch>
            <a:fillRect/>
          </a:stretch>
        </p:blipFill>
        <p:spPr>
          <a:xfrm>
            <a:off x="5703275" y="2864350"/>
            <a:ext cx="2212851" cy="2212851"/>
          </a:xfrm>
          <a:prstGeom prst="rect">
            <a:avLst/>
          </a:prstGeom>
          <a:noFill/>
          <a:ln>
            <a:noFill/>
          </a:ln>
        </p:spPr>
      </p:pic>
      <p:sp>
        <p:nvSpPr>
          <p:cNvPr id="313" name="Google Shape;313;p44"/>
          <p:cNvSpPr txBox="1"/>
          <p:nvPr/>
        </p:nvSpPr>
        <p:spPr>
          <a:xfrm>
            <a:off x="1181325" y="61730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94 Å</a:t>
            </a:r>
            <a:endParaRPr sz="1200">
              <a:solidFill>
                <a:srgbClr val="FFFFFF"/>
              </a:solidFill>
              <a:latin typeface="Spectral"/>
              <a:ea typeface="Spectral"/>
              <a:cs typeface="Spectral"/>
              <a:sym typeface="Spectral"/>
            </a:endParaRPr>
          </a:p>
        </p:txBody>
      </p:sp>
      <p:sp>
        <p:nvSpPr>
          <p:cNvPr id="314" name="Google Shape;314;p44"/>
          <p:cNvSpPr txBox="1"/>
          <p:nvPr/>
        </p:nvSpPr>
        <p:spPr>
          <a:xfrm>
            <a:off x="3447468" y="61730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131 Å</a:t>
            </a:r>
            <a:endParaRPr sz="1200">
              <a:solidFill>
                <a:srgbClr val="FFFFFF"/>
              </a:solidFill>
              <a:latin typeface="Spectral"/>
              <a:ea typeface="Spectral"/>
              <a:cs typeface="Spectral"/>
              <a:sym typeface="Spectral"/>
            </a:endParaRPr>
          </a:p>
        </p:txBody>
      </p:sp>
      <p:sp>
        <p:nvSpPr>
          <p:cNvPr id="315" name="Google Shape;315;p44"/>
          <p:cNvSpPr txBox="1"/>
          <p:nvPr/>
        </p:nvSpPr>
        <p:spPr>
          <a:xfrm>
            <a:off x="5705868" y="61730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171 Å</a:t>
            </a:r>
            <a:endParaRPr sz="1200">
              <a:solidFill>
                <a:srgbClr val="FFFFFF"/>
              </a:solidFill>
              <a:latin typeface="Spectral"/>
              <a:ea typeface="Spectral"/>
              <a:cs typeface="Spectral"/>
              <a:sym typeface="Spectral"/>
            </a:endParaRPr>
          </a:p>
        </p:txBody>
      </p:sp>
      <p:sp>
        <p:nvSpPr>
          <p:cNvPr id="316" name="Google Shape;316;p44"/>
          <p:cNvSpPr txBox="1"/>
          <p:nvPr/>
        </p:nvSpPr>
        <p:spPr>
          <a:xfrm>
            <a:off x="1181325" y="2865875"/>
            <a:ext cx="10803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193 Å / 195 Å</a:t>
            </a:r>
            <a:endParaRPr sz="1200">
              <a:solidFill>
                <a:srgbClr val="FFFFFF"/>
              </a:solidFill>
              <a:latin typeface="Spectral"/>
              <a:ea typeface="Spectral"/>
              <a:cs typeface="Spectral"/>
              <a:sym typeface="Spectral"/>
            </a:endParaRPr>
          </a:p>
        </p:txBody>
      </p:sp>
      <p:sp>
        <p:nvSpPr>
          <p:cNvPr id="317" name="Google Shape;317;p44"/>
          <p:cNvSpPr txBox="1"/>
          <p:nvPr/>
        </p:nvSpPr>
        <p:spPr>
          <a:xfrm>
            <a:off x="3447468" y="2865875"/>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284 Å</a:t>
            </a:r>
            <a:endParaRPr sz="1200">
              <a:solidFill>
                <a:srgbClr val="FFFFFF"/>
              </a:solidFill>
              <a:latin typeface="Spectral"/>
              <a:ea typeface="Spectral"/>
              <a:cs typeface="Spectral"/>
              <a:sym typeface="Spectral"/>
            </a:endParaRPr>
          </a:p>
        </p:txBody>
      </p:sp>
      <p:sp>
        <p:nvSpPr>
          <p:cNvPr id="318" name="Google Shape;318;p44"/>
          <p:cNvSpPr txBox="1"/>
          <p:nvPr/>
        </p:nvSpPr>
        <p:spPr>
          <a:xfrm>
            <a:off x="5705868" y="2865875"/>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304 Å</a:t>
            </a:r>
            <a:endParaRPr sz="1200">
              <a:solidFill>
                <a:srgbClr val="FFFFFF"/>
              </a:solidFill>
              <a:latin typeface="Spectral"/>
              <a:ea typeface="Spectral"/>
              <a:cs typeface="Spectral"/>
              <a:sym typeface="Spectral"/>
            </a:endParaRPr>
          </a:p>
        </p:txBody>
      </p:sp>
      <p:sp>
        <p:nvSpPr>
          <p:cNvPr id="319" name="Google Shape;319;p44"/>
          <p:cNvSpPr txBox="1"/>
          <p:nvPr/>
        </p:nvSpPr>
        <p:spPr>
          <a:xfrm>
            <a:off x="236050" y="2489025"/>
            <a:ext cx="758100" cy="6816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solidFill>
                  <a:srgbClr val="FFFFFF"/>
                </a:solidFill>
                <a:latin typeface="Spectral Medium"/>
                <a:ea typeface="Spectral Medium"/>
                <a:cs typeface="Spectral Medium"/>
                <a:sym typeface="Spectral Medium"/>
              </a:rPr>
              <a:t>Ratio images</a:t>
            </a:r>
            <a:endParaRPr>
              <a:solidFill>
                <a:srgbClr val="FFFFFF"/>
              </a:solidFill>
              <a:latin typeface="Spectral Medium"/>
              <a:ea typeface="Spectral Medium"/>
              <a:cs typeface="Spectral Medium"/>
              <a:sym typeface="Spectral Medium"/>
            </a:endParaRPr>
          </a:p>
        </p:txBody>
      </p:sp>
      <p:sp>
        <p:nvSpPr>
          <p:cNvPr id="320" name="Google Shape;320;p44"/>
          <p:cNvSpPr txBox="1"/>
          <p:nvPr/>
        </p:nvSpPr>
        <p:spPr>
          <a:xfrm>
            <a:off x="8006750" y="2562113"/>
            <a:ext cx="1029000" cy="5688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a:solidFill>
                  <a:srgbClr val="FFFFFF"/>
                </a:solidFill>
                <a:latin typeface="Spectral Medium"/>
                <a:ea typeface="Spectral Medium"/>
                <a:cs typeface="Spectral Medium"/>
                <a:sym typeface="Spectral Medium"/>
              </a:rPr>
              <a:t>3 Oct 2024</a:t>
            </a:r>
            <a:br>
              <a:rPr lang="en" sz="1200">
                <a:solidFill>
                  <a:srgbClr val="FFFFFF"/>
                </a:solidFill>
                <a:latin typeface="Spectral Medium"/>
                <a:ea typeface="Spectral Medium"/>
                <a:cs typeface="Spectral Medium"/>
                <a:sym typeface="Spectral Medium"/>
              </a:rPr>
            </a:br>
            <a:r>
              <a:rPr lang="en" sz="1200">
                <a:solidFill>
                  <a:srgbClr val="FFFFFF"/>
                </a:solidFill>
                <a:latin typeface="Spectral Medium"/>
                <a:ea typeface="Spectral Medium"/>
                <a:cs typeface="Spectral Medium"/>
                <a:sym typeface="Spectral Medium"/>
              </a:rPr>
              <a:t>~16:00 UT</a:t>
            </a:r>
            <a:endParaRPr sz="1200">
              <a:solidFill>
                <a:srgbClr val="FFFFFF"/>
              </a:solidFill>
              <a:latin typeface="Spectral Medium"/>
              <a:ea typeface="Spectral Medium"/>
              <a:cs typeface="Spectral Medium"/>
              <a:sym typeface="Spectral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5"/>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PLPT-SUVI-003: SUVI-AIA Intercalibration</a:t>
            </a:r>
            <a:endParaRPr/>
          </a:p>
        </p:txBody>
      </p:sp>
      <p:sp>
        <p:nvSpPr>
          <p:cNvPr id="326" name="Google Shape;326;p45"/>
          <p:cNvSpPr txBox="1">
            <a:spLocks noGrp="1"/>
          </p:cNvSpPr>
          <p:nvPr>
            <p:ph type="body" idx="1"/>
          </p:nvPr>
        </p:nvSpPr>
        <p:spPr>
          <a:xfrm>
            <a:off x="311700" y="814650"/>
            <a:ext cx="8520600" cy="4104000"/>
          </a:xfrm>
          <a:prstGeom prst="rect">
            <a:avLst/>
          </a:prstGeom>
        </p:spPr>
        <p:txBody>
          <a:bodyPr spcFirstLastPara="1" wrap="square" lIns="91425" tIns="91425" rIns="91425" bIns="91425" anchor="t" anchorCtr="0">
            <a:normAutofit/>
          </a:bodyPr>
          <a:lstStyle/>
          <a:p>
            <a:pPr marL="0" lvl="0" indent="0" algn="l" rtl="0">
              <a:lnSpc>
                <a:spcPct val="150000"/>
              </a:lnSpc>
              <a:spcBef>
                <a:spcPts val="592"/>
              </a:spcBef>
              <a:spcAft>
                <a:spcPts val="0"/>
              </a:spcAft>
              <a:buNone/>
            </a:pPr>
            <a:br>
              <a:rPr lang="en" sz="2000"/>
            </a:br>
            <a:r>
              <a:rPr lang="en" sz="2000"/>
              <a:t>How the following radiometric analysis is done:</a:t>
            </a:r>
            <a:endParaRPr sz="2000"/>
          </a:p>
          <a:p>
            <a:pPr marL="457200" lvl="0" indent="-342900" algn="l" rtl="0">
              <a:lnSpc>
                <a:spcPct val="150000"/>
              </a:lnSpc>
              <a:spcBef>
                <a:spcPts val="592"/>
              </a:spcBef>
              <a:spcAft>
                <a:spcPts val="0"/>
              </a:spcAft>
              <a:buSzPts val="1800"/>
              <a:buChar char="●"/>
            </a:pPr>
            <a:r>
              <a:rPr lang="en"/>
              <a:t>Convolve EVE rocket spectra at a similar solar activity level (2014) with the SUVI and AIA responses         expected ratio</a:t>
            </a:r>
            <a:endParaRPr/>
          </a:p>
          <a:p>
            <a:pPr marL="457200" lvl="0" indent="-342900" algn="l" rtl="0">
              <a:lnSpc>
                <a:spcPct val="150000"/>
              </a:lnSpc>
              <a:spcBef>
                <a:spcPts val="0"/>
              </a:spcBef>
              <a:spcAft>
                <a:spcPts val="0"/>
              </a:spcAft>
              <a:buSzPts val="1800"/>
              <a:buChar char="●"/>
            </a:pPr>
            <a:r>
              <a:rPr lang="en"/>
              <a:t>Divide co-aligned and co-temporal SUVI and AIA images         measured ratio</a:t>
            </a:r>
            <a:endParaRPr/>
          </a:p>
          <a:p>
            <a:pPr marL="0" lvl="0" indent="0" algn="l" rtl="0">
              <a:lnSpc>
                <a:spcPct val="150000"/>
              </a:lnSpc>
              <a:spcBef>
                <a:spcPts val="592"/>
              </a:spcBef>
              <a:spcAft>
                <a:spcPts val="0"/>
              </a:spcAft>
              <a:buNone/>
            </a:pPr>
            <a:br>
              <a:rPr lang="en" sz="600" i="1"/>
            </a:br>
            <a:r>
              <a:rPr lang="en" i="1">
                <a:solidFill>
                  <a:srgbClr val="A5A5A5"/>
                </a:solidFill>
              </a:rPr>
              <a:t>Note: due to the JSOC issues distributing recent SDO data, this analysis refers to data taken on 3 Oct 2024, before the GOES-19/SUVI data has been flatfielded, and before the throughputs have been updated.</a:t>
            </a:r>
            <a:endParaRPr i="1">
              <a:solidFill>
                <a:srgbClr val="A5A5A5"/>
              </a:solidFill>
            </a:endParaRPr>
          </a:p>
        </p:txBody>
      </p:sp>
      <p:cxnSp>
        <p:nvCxnSpPr>
          <p:cNvPr id="327" name="Google Shape;327;p45"/>
          <p:cNvCxnSpPr/>
          <p:nvPr/>
        </p:nvCxnSpPr>
        <p:spPr>
          <a:xfrm rot="10800000" flipH="1">
            <a:off x="6771544" y="2880704"/>
            <a:ext cx="316500" cy="5700"/>
          </a:xfrm>
          <a:prstGeom prst="straightConnector1">
            <a:avLst/>
          </a:prstGeom>
          <a:noFill/>
          <a:ln w="28575" cap="flat" cmpd="sng">
            <a:solidFill>
              <a:srgbClr val="FFFFFF"/>
            </a:solidFill>
            <a:prstDash val="solid"/>
            <a:round/>
            <a:headEnd type="none" w="med" len="med"/>
            <a:tailEnd type="triangle" w="med" len="med"/>
          </a:ln>
        </p:spPr>
      </p:cxnSp>
      <p:cxnSp>
        <p:nvCxnSpPr>
          <p:cNvPr id="328" name="Google Shape;328;p45"/>
          <p:cNvCxnSpPr/>
          <p:nvPr/>
        </p:nvCxnSpPr>
        <p:spPr>
          <a:xfrm rot="10800000" flipH="1">
            <a:off x="3511421" y="2468292"/>
            <a:ext cx="316500" cy="5700"/>
          </a:xfrm>
          <a:prstGeom prst="straightConnector1">
            <a:avLst/>
          </a:prstGeom>
          <a:noFill/>
          <a:ln w="28575" cap="flat" cmpd="sng">
            <a:solidFill>
              <a:srgbClr val="FFFFFF"/>
            </a:solidFill>
            <a:prstDash val="solid"/>
            <a:round/>
            <a:headEnd type="none" w="med" len="med"/>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6"/>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PLPT-SUVI-003: SUVI-AIA Intercalibration</a:t>
            </a:r>
            <a:endParaRPr/>
          </a:p>
        </p:txBody>
      </p:sp>
      <p:pic>
        <p:nvPicPr>
          <p:cNvPr id="334" name="Google Shape;334;p46"/>
          <p:cNvPicPr preferRelativeResize="0"/>
          <p:nvPr/>
        </p:nvPicPr>
        <p:blipFill rotWithShape="1">
          <a:blip r:embed="rId3">
            <a:alphaModFix/>
          </a:blip>
          <a:srcRect l="29" r="29"/>
          <a:stretch/>
        </p:blipFill>
        <p:spPr>
          <a:xfrm>
            <a:off x="179611" y="1602654"/>
            <a:ext cx="4350326" cy="3481524"/>
          </a:xfrm>
          <a:prstGeom prst="rect">
            <a:avLst/>
          </a:prstGeom>
          <a:noFill/>
          <a:ln>
            <a:noFill/>
          </a:ln>
        </p:spPr>
      </p:pic>
      <p:pic>
        <p:nvPicPr>
          <p:cNvPr id="335" name="Google Shape;335;p46"/>
          <p:cNvPicPr preferRelativeResize="0"/>
          <p:nvPr/>
        </p:nvPicPr>
        <p:blipFill rotWithShape="1">
          <a:blip r:embed="rId4">
            <a:alphaModFix/>
          </a:blip>
          <a:srcRect l="29" r="29"/>
          <a:stretch/>
        </p:blipFill>
        <p:spPr>
          <a:xfrm>
            <a:off x="4598311" y="1602654"/>
            <a:ext cx="4350326" cy="3481524"/>
          </a:xfrm>
          <a:prstGeom prst="rect">
            <a:avLst/>
          </a:prstGeom>
          <a:noFill/>
          <a:ln>
            <a:noFill/>
          </a:ln>
        </p:spPr>
      </p:pic>
      <p:sp>
        <p:nvSpPr>
          <p:cNvPr id="336" name="Google Shape;336;p46"/>
          <p:cNvSpPr txBox="1"/>
          <p:nvPr/>
        </p:nvSpPr>
        <p:spPr>
          <a:xfrm>
            <a:off x="179600"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94 Å</a:t>
            </a:r>
            <a:endParaRPr sz="1200">
              <a:solidFill>
                <a:srgbClr val="FFFFFF"/>
              </a:solidFill>
              <a:latin typeface="Spectral"/>
              <a:ea typeface="Spectral"/>
              <a:cs typeface="Spectral"/>
              <a:sym typeface="Spectral"/>
            </a:endParaRPr>
          </a:p>
        </p:txBody>
      </p:sp>
      <p:sp>
        <p:nvSpPr>
          <p:cNvPr id="337" name="Google Shape;337;p46"/>
          <p:cNvSpPr txBox="1"/>
          <p:nvPr/>
        </p:nvSpPr>
        <p:spPr>
          <a:xfrm>
            <a:off x="4598293"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131 Å</a:t>
            </a:r>
            <a:endParaRPr sz="1200">
              <a:solidFill>
                <a:srgbClr val="FFFFFF"/>
              </a:solidFill>
              <a:latin typeface="Spectral"/>
              <a:ea typeface="Spectral"/>
              <a:cs typeface="Spectral"/>
              <a:sym typeface="Spectral"/>
            </a:endParaRPr>
          </a:p>
        </p:txBody>
      </p:sp>
      <p:sp>
        <p:nvSpPr>
          <p:cNvPr id="338" name="Google Shape;338;p46"/>
          <p:cNvSpPr txBox="1"/>
          <p:nvPr/>
        </p:nvSpPr>
        <p:spPr>
          <a:xfrm>
            <a:off x="179600" y="670625"/>
            <a:ext cx="6266100" cy="852600"/>
          </a:xfrm>
          <a:prstGeom prst="rect">
            <a:avLst/>
          </a:prstGeom>
          <a:solidFill>
            <a:srgbClr val="000000">
              <a:alpha val="50000"/>
            </a:srgbClr>
          </a:solid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100">
                <a:solidFill>
                  <a:srgbClr val="EEEEEE"/>
                </a:solidFill>
                <a:latin typeface="Spectral"/>
                <a:ea typeface="Spectral"/>
                <a:cs typeface="Spectral"/>
                <a:sym typeface="Spectral"/>
              </a:rPr>
              <a:t>Quick explanation for the plots:</a:t>
            </a:r>
            <a:endParaRPr sz="1100">
              <a:solidFill>
                <a:srgbClr val="EEEEEE"/>
              </a:solidFill>
              <a:latin typeface="Spectral"/>
              <a:ea typeface="Spectral"/>
              <a:cs typeface="Spectral"/>
              <a:sym typeface="Spectral"/>
            </a:endParaRPr>
          </a:p>
          <a:p>
            <a:pPr marL="0" lvl="0" indent="0" algn="l" rtl="0">
              <a:spcBef>
                <a:spcPts val="0"/>
              </a:spcBef>
              <a:spcAft>
                <a:spcPts val="0"/>
              </a:spcAft>
              <a:buNone/>
            </a:pP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00B14F"/>
                </a:solidFill>
                <a:latin typeface="Spectral"/>
                <a:ea typeface="Spectral"/>
                <a:cs typeface="Spectral"/>
                <a:sym typeface="Spectral"/>
              </a:rPr>
              <a:t>-  green dotted line:                      </a:t>
            </a:r>
            <a:r>
              <a:rPr lang="en" sz="1100">
                <a:solidFill>
                  <a:srgbClr val="FF9900"/>
                </a:solidFill>
                <a:latin typeface="Spectral"/>
                <a:ea typeface="Spectral"/>
                <a:cs typeface="Spectral"/>
                <a:sym typeface="Spectral"/>
              </a:rPr>
              <a:t>- orange dotted line:</a:t>
            </a:r>
            <a:r>
              <a:rPr lang="en" sz="1100">
                <a:solidFill>
                  <a:srgbClr val="FF0000"/>
                </a:solidFill>
                <a:latin typeface="Spectral"/>
                <a:ea typeface="Spectral"/>
                <a:cs typeface="Spectral"/>
                <a:sym typeface="Spectral"/>
              </a:rPr>
              <a:t>                      </a:t>
            </a:r>
            <a:r>
              <a:rPr lang="en" sz="1100">
                <a:solidFill>
                  <a:srgbClr val="6D9EEB"/>
                </a:solidFill>
                <a:latin typeface="Spectral"/>
                <a:ea typeface="Spectral"/>
                <a:cs typeface="Spectral"/>
                <a:sym typeface="Spectral"/>
              </a:rPr>
              <a:t>- blue lines (dotted and solid):</a:t>
            </a: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EEEEEE"/>
                </a:solidFill>
                <a:latin typeface="Spectral"/>
                <a:ea typeface="Spectral"/>
                <a:cs typeface="Spectral"/>
                <a:sym typeface="Spectral"/>
              </a:rPr>
              <a:t>expected w/o degradation            expected with degradation           reality</a:t>
            </a:r>
            <a:endParaRPr sz="1100">
              <a:solidFill>
                <a:srgbClr val="EEEEEE"/>
              </a:solidFill>
              <a:latin typeface="Spectral"/>
              <a:ea typeface="Spectral"/>
              <a:cs typeface="Spectral"/>
              <a:sym typeface="Spectr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7"/>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PLPT-SUVI-003: SUVI-AIA Intercalibration</a:t>
            </a:r>
            <a:endParaRPr/>
          </a:p>
        </p:txBody>
      </p:sp>
      <p:pic>
        <p:nvPicPr>
          <p:cNvPr id="344" name="Google Shape;344;p47"/>
          <p:cNvPicPr preferRelativeResize="0"/>
          <p:nvPr/>
        </p:nvPicPr>
        <p:blipFill rotWithShape="1">
          <a:blip r:embed="rId3">
            <a:alphaModFix/>
          </a:blip>
          <a:srcRect l="29" r="29"/>
          <a:stretch/>
        </p:blipFill>
        <p:spPr>
          <a:xfrm>
            <a:off x="179611" y="1602654"/>
            <a:ext cx="4350326" cy="3481524"/>
          </a:xfrm>
          <a:prstGeom prst="rect">
            <a:avLst/>
          </a:prstGeom>
          <a:noFill/>
          <a:ln>
            <a:noFill/>
          </a:ln>
        </p:spPr>
      </p:pic>
      <p:pic>
        <p:nvPicPr>
          <p:cNvPr id="345" name="Google Shape;345;p47"/>
          <p:cNvPicPr preferRelativeResize="0"/>
          <p:nvPr/>
        </p:nvPicPr>
        <p:blipFill rotWithShape="1">
          <a:blip r:embed="rId4">
            <a:alphaModFix/>
          </a:blip>
          <a:srcRect l="29" r="29"/>
          <a:stretch/>
        </p:blipFill>
        <p:spPr>
          <a:xfrm>
            <a:off x="4598311" y="1602654"/>
            <a:ext cx="4350326" cy="3481524"/>
          </a:xfrm>
          <a:prstGeom prst="rect">
            <a:avLst/>
          </a:prstGeom>
          <a:noFill/>
          <a:ln>
            <a:noFill/>
          </a:ln>
        </p:spPr>
      </p:pic>
      <p:sp>
        <p:nvSpPr>
          <p:cNvPr id="346" name="Google Shape;346;p47"/>
          <p:cNvSpPr txBox="1"/>
          <p:nvPr/>
        </p:nvSpPr>
        <p:spPr>
          <a:xfrm>
            <a:off x="179600"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171 Å</a:t>
            </a:r>
            <a:endParaRPr sz="1200">
              <a:solidFill>
                <a:srgbClr val="FFFFFF"/>
              </a:solidFill>
              <a:latin typeface="Spectral"/>
              <a:ea typeface="Spectral"/>
              <a:cs typeface="Spectral"/>
              <a:sym typeface="Spectral"/>
            </a:endParaRPr>
          </a:p>
        </p:txBody>
      </p:sp>
      <p:sp>
        <p:nvSpPr>
          <p:cNvPr id="347" name="Google Shape;347;p47"/>
          <p:cNvSpPr txBox="1"/>
          <p:nvPr/>
        </p:nvSpPr>
        <p:spPr>
          <a:xfrm>
            <a:off x="4598300" y="1602650"/>
            <a:ext cx="1017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193 / 195 Å</a:t>
            </a:r>
            <a:endParaRPr sz="1200">
              <a:solidFill>
                <a:srgbClr val="FFFFFF"/>
              </a:solidFill>
              <a:latin typeface="Spectral"/>
              <a:ea typeface="Spectral"/>
              <a:cs typeface="Spectral"/>
              <a:sym typeface="Spectral"/>
            </a:endParaRPr>
          </a:p>
        </p:txBody>
      </p:sp>
      <p:sp>
        <p:nvSpPr>
          <p:cNvPr id="348" name="Google Shape;348;p47"/>
          <p:cNvSpPr txBox="1"/>
          <p:nvPr/>
        </p:nvSpPr>
        <p:spPr>
          <a:xfrm>
            <a:off x="179600" y="670625"/>
            <a:ext cx="6266100" cy="852600"/>
          </a:xfrm>
          <a:prstGeom prst="rect">
            <a:avLst/>
          </a:prstGeom>
          <a:solidFill>
            <a:srgbClr val="000000">
              <a:alpha val="50000"/>
            </a:srgbClr>
          </a:solid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100">
                <a:solidFill>
                  <a:srgbClr val="EEEEEE"/>
                </a:solidFill>
                <a:latin typeface="Spectral"/>
                <a:ea typeface="Spectral"/>
                <a:cs typeface="Spectral"/>
                <a:sym typeface="Spectral"/>
              </a:rPr>
              <a:t>Quick explanation for the plots:</a:t>
            </a:r>
            <a:endParaRPr sz="1100">
              <a:solidFill>
                <a:srgbClr val="EEEEEE"/>
              </a:solidFill>
              <a:latin typeface="Spectral"/>
              <a:ea typeface="Spectral"/>
              <a:cs typeface="Spectral"/>
              <a:sym typeface="Spectral"/>
            </a:endParaRPr>
          </a:p>
          <a:p>
            <a:pPr marL="0" lvl="0" indent="0" algn="l" rtl="0">
              <a:spcBef>
                <a:spcPts val="0"/>
              </a:spcBef>
              <a:spcAft>
                <a:spcPts val="0"/>
              </a:spcAft>
              <a:buNone/>
            </a:pP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00B14F"/>
                </a:solidFill>
                <a:latin typeface="Spectral"/>
                <a:ea typeface="Spectral"/>
                <a:cs typeface="Spectral"/>
                <a:sym typeface="Spectral"/>
              </a:rPr>
              <a:t>-  green dotted line:                      </a:t>
            </a:r>
            <a:r>
              <a:rPr lang="en" sz="1100">
                <a:solidFill>
                  <a:srgbClr val="FF9900"/>
                </a:solidFill>
                <a:latin typeface="Spectral"/>
                <a:ea typeface="Spectral"/>
                <a:cs typeface="Spectral"/>
                <a:sym typeface="Spectral"/>
              </a:rPr>
              <a:t>- orange dotted line:</a:t>
            </a:r>
            <a:r>
              <a:rPr lang="en" sz="1100">
                <a:solidFill>
                  <a:srgbClr val="FF0000"/>
                </a:solidFill>
                <a:latin typeface="Spectral"/>
                <a:ea typeface="Spectral"/>
                <a:cs typeface="Spectral"/>
                <a:sym typeface="Spectral"/>
              </a:rPr>
              <a:t>                      </a:t>
            </a:r>
            <a:r>
              <a:rPr lang="en" sz="1100">
                <a:solidFill>
                  <a:srgbClr val="6D9EEB"/>
                </a:solidFill>
                <a:latin typeface="Spectral"/>
                <a:ea typeface="Spectral"/>
                <a:cs typeface="Spectral"/>
                <a:sym typeface="Spectral"/>
              </a:rPr>
              <a:t>- blue lines (dotted and solid):</a:t>
            </a: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EEEEEE"/>
                </a:solidFill>
                <a:latin typeface="Spectral"/>
                <a:ea typeface="Spectral"/>
                <a:cs typeface="Spectral"/>
                <a:sym typeface="Spectral"/>
              </a:rPr>
              <a:t>expected w/o degradation            expected with degradation           reality</a:t>
            </a:r>
            <a:endParaRPr sz="1100">
              <a:solidFill>
                <a:srgbClr val="EEEEEE"/>
              </a:solidFill>
              <a:latin typeface="Spectral"/>
              <a:ea typeface="Spectral"/>
              <a:cs typeface="Spectral"/>
              <a:sym typeface="Spectr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8"/>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PLPT-SUVI-003: SUVI-AIA Intercalibration</a:t>
            </a:r>
            <a:endParaRPr/>
          </a:p>
        </p:txBody>
      </p:sp>
      <p:pic>
        <p:nvPicPr>
          <p:cNvPr id="354" name="Google Shape;354;p48"/>
          <p:cNvPicPr preferRelativeResize="0"/>
          <p:nvPr/>
        </p:nvPicPr>
        <p:blipFill rotWithShape="1">
          <a:blip r:embed="rId3">
            <a:alphaModFix/>
          </a:blip>
          <a:srcRect l="29" r="29"/>
          <a:stretch/>
        </p:blipFill>
        <p:spPr>
          <a:xfrm>
            <a:off x="179611" y="1602654"/>
            <a:ext cx="4350326" cy="3481524"/>
          </a:xfrm>
          <a:prstGeom prst="rect">
            <a:avLst/>
          </a:prstGeom>
          <a:noFill/>
          <a:ln>
            <a:noFill/>
          </a:ln>
        </p:spPr>
      </p:pic>
      <p:sp>
        <p:nvSpPr>
          <p:cNvPr id="355" name="Google Shape;355;p48"/>
          <p:cNvSpPr txBox="1"/>
          <p:nvPr/>
        </p:nvSpPr>
        <p:spPr>
          <a:xfrm>
            <a:off x="179600"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304 Å</a:t>
            </a:r>
            <a:endParaRPr sz="1200">
              <a:solidFill>
                <a:srgbClr val="FFFFFF"/>
              </a:solidFill>
              <a:latin typeface="Spectral"/>
              <a:ea typeface="Spectral"/>
              <a:cs typeface="Spectral"/>
              <a:sym typeface="Spectral"/>
            </a:endParaRPr>
          </a:p>
        </p:txBody>
      </p:sp>
      <p:sp>
        <p:nvSpPr>
          <p:cNvPr id="356" name="Google Shape;356;p48"/>
          <p:cNvSpPr txBox="1"/>
          <p:nvPr/>
        </p:nvSpPr>
        <p:spPr>
          <a:xfrm>
            <a:off x="179600" y="670625"/>
            <a:ext cx="6266100" cy="852600"/>
          </a:xfrm>
          <a:prstGeom prst="rect">
            <a:avLst/>
          </a:prstGeom>
          <a:solidFill>
            <a:srgbClr val="000000">
              <a:alpha val="50000"/>
            </a:srgbClr>
          </a:solid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100">
                <a:solidFill>
                  <a:srgbClr val="EEEEEE"/>
                </a:solidFill>
                <a:latin typeface="Spectral"/>
                <a:ea typeface="Spectral"/>
                <a:cs typeface="Spectral"/>
                <a:sym typeface="Spectral"/>
              </a:rPr>
              <a:t>Quick explanation for the plots:</a:t>
            </a:r>
            <a:endParaRPr sz="1100">
              <a:solidFill>
                <a:srgbClr val="EEEEEE"/>
              </a:solidFill>
              <a:latin typeface="Spectral"/>
              <a:ea typeface="Spectral"/>
              <a:cs typeface="Spectral"/>
              <a:sym typeface="Spectral"/>
            </a:endParaRPr>
          </a:p>
          <a:p>
            <a:pPr marL="0" lvl="0" indent="0" algn="l" rtl="0">
              <a:spcBef>
                <a:spcPts val="0"/>
              </a:spcBef>
              <a:spcAft>
                <a:spcPts val="0"/>
              </a:spcAft>
              <a:buNone/>
            </a:pP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00B14F"/>
                </a:solidFill>
                <a:latin typeface="Spectral"/>
                <a:ea typeface="Spectral"/>
                <a:cs typeface="Spectral"/>
                <a:sym typeface="Spectral"/>
              </a:rPr>
              <a:t>-  green dotted line:                      </a:t>
            </a:r>
            <a:r>
              <a:rPr lang="en" sz="1100">
                <a:solidFill>
                  <a:srgbClr val="FF9900"/>
                </a:solidFill>
                <a:latin typeface="Spectral"/>
                <a:ea typeface="Spectral"/>
                <a:cs typeface="Spectral"/>
                <a:sym typeface="Spectral"/>
              </a:rPr>
              <a:t>- orange dotted line:</a:t>
            </a:r>
            <a:r>
              <a:rPr lang="en" sz="1100">
                <a:solidFill>
                  <a:srgbClr val="FF0000"/>
                </a:solidFill>
                <a:latin typeface="Spectral"/>
                <a:ea typeface="Spectral"/>
                <a:cs typeface="Spectral"/>
                <a:sym typeface="Spectral"/>
              </a:rPr>
              <a:t>                      </a:t>
            </a:r>
            <a:r>
              <a:rPr lang="en" sz="1100">
                <a:solidFill>
                  <a:srgbClr val="6D9EEB"/>
                </a:solidFill>
                <a:latin typeface="Spectral"/>
                <a:ea typeface="Spectral"/>
                <a:cs typeface="Spectral"/>
                <a:sym typeface="Spectral"/>
              </a:rPr>
              <a:t>- blue lines (dotted and solid):</a:t>
            </a: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EEEEEE"/>
                </a:solidFill>
                <a:latin typeface="Spectral"/>
                <a:ea typeface="Spectral"/>
                <a:cs typeface="Spectral"/>
                <a:sym typeface="Spectral"/>
              </a:rPr>
              <a:t>expected w/o degradation            expected with degradation           reality</a:t>
            </a:r>
            <a:endParaRPr sz="1100">
              <a:solidFill>
                <a:srgbClr val="EEEEEE"/>
              </a:solidFill>
              <a:latin typeface="Spectral"/>
              <a:ea typeface="Spectral"/>
              <a:cs typeface="Spectral"/>
              <a:sym typeface="Spectr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9"/>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PLPT-SUVI-003: SUVI-AIA Intercalibration</a:t>
            </a:r>
            <a:endParaRPr/>
          </a:p>
        </p:txBody>
      </p:sp>
      <p:sp>
        <p:nvSpPr>
          <p:cNvPr id="362" name="Google Shape;362;p49"/>
          <p:cNvSpPr txBox="1">
            <a:spLocks noGrp="1"/>
          </p:cNvSpPr>
          <p:nvPr>
            <p:ph type="body" idx="1"/>
          </p:nvPr>
        </p:nvSpPr>
        <p:spPr>
          <a:xfrm>
            <a:off x="311700" y="814650"/>
            <a:ext cx="8520600" cy="369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00"/>
              <a:t>Summary:</a:t>
            </a:r>
            <a:r>
              <a:rPr lang="en"/>
              <a:t> </a:t>
            </a:r>
            <a:endParaRPr/>
          </a:p>
          <a:p>
            <a:pPr marL="0" lvl="0" indent="0" algn="l" rtl="0">
              <a:spcBef>
                <a:spcPts val="0"/>
              </a:spcBef>
              <a:spcAft>
                <a:spcPts val="0"/>
              </a:spcAft>
              <a:buClr>
                <a:schemeClr val="dk1"/>
              </a:buClr>
              <a:buSzPts val="1100"/>
              <a:buFont typeface="Arial"/>
              <a:buNone/>
            </a:pPr>
            <a:endParaRPr/>
          </a:p>
          <a:p>
            <a:pPr marL="457200" lvl="0" indent="-342900" algn="l" rtl="0">
              <a:spcBef>
                <a:spcPts val="0"/>
              </a:spcBef>
              <a:spcAft>
                <a:spcPts val="0"/>
              </a:spcAft>
              <a:buSzPts val="1800"/>
              <a:buChar char="●"/>
            </a:pPr>
            <a:r>
              <a:rPr lang="en"/>
              <a:t>Ratio images show grid pattern from the filters in some channels due to the missing SUVI flatfields, otherwise pretty flat and nothing unexpected (some cloudiness due to passband differences between AIA and SUVI). </a:t>
            </a:r>
            <a:br>
              <a:rPr lang="en"/>
            </a:br>
            <a:endParaRPr/>
          </a:p>
          <a:p>
            <a:pPr marL="457200" lvl="0" indent="-342900" algn="l" rtl="0">
              <a:spcBef>
                <a:spcPts val="0"/>
              </a:spcBef>
              <a:spcAft>
                <a:spcPts val="0"/>
              </a:spcAft>
              <a:buSzPts val="1800"/>
              <a:buChar char="●"/>
            </a:pPr>
            <a:r>
              <a:rPr lang="en"/>
              <a:t>Radiometry differences within expected margins for most channels, with the exception of 131 Å (1.18 vs 1.46). Maybe this will change with the updated throughputs for SUVI.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0"/>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600"/>
              <a:buFont typeface="Arial"/>
              <a:buNone/>
            </a:pPr>
            <a:r>
              <a:rPr lang="en"/>
              <a:t>PLPT-SUVI-003: SUVI-AIA Intercalibration</a:t>
            </a:r>
            <a:endParaRPr/>
          </a:p>
        </p:txBody>
      </p:sp>
      <p:sp>
        <p:nvSpPr>
          <p:cNvPr id="368" name="Google Shape;368;p50"/>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fontScale="62500" lnSpcReduction="10000"/>
          </a:bodyPr>
          <a:lstStyle/>
          <a:p>
            <a:pPr marL="457200" lvl="0" indent="-310279" algn="l" rtl="0">
              <a:lnSpc>
                <a:spcPct val="150000"/>
              </a:lnSpc>
              <a:spcBef>
                <a:spcPts val="0"/>
              </a:spcBef>
              <a:spcAft>
                <a:spcPts val="0"/>
              </a:spcAft>
              <a:buSzPct val="100000"/>
              <a:buChar char="●"/>
            </a:pPr>
            <a:r>
              <a:rPr lang="en" sz="2058"/>
              <a:t>There is no standard candle for EUV observations to quantify absolute degradation; comparison to AIA provides an estimate of long term degradation. </a:t>
            </a:r>
            <a:endParaRPr sz="2058"/>
          </a:p>
          <a:p>
            <a:pPr marL="457200" lvl="0" indent="-310279" algn="l" rtl="0">
              <a:lnSpc>
                <a:spcPct val="150000"/>
              </a:lnSpc>
              <a:spcBef>
                <a:spcPts val="0"/>
              </a:spcBef>
              <a:spcAft>
                <a:spcPts val="0"/>
              </a:spcAft>
              <a:buSzPct val="100000"/>
              <a:buChar char="●"/>
            </a:pPr>
            <a:r>
              <a:rPr lang="en" sz="2058"/>
              <a:t>The following plots show the ratio of SUVI and AIA mean image irradiance for all comparable channels and relevant SUVI instruments. Note that since the units of AIA measurements differ from SUVI, the expected value of this ratio is not one. </a:t>
            </a:r>
            <a:endParaRPr sz="2058"/>
          </a:p>
          <a:p>
            <a:pPr marL="914400" lvl="1" indent="-307975" algn="l" rtl="0">
              <a:lnSpc>
                <a:spcPct val="150000"/>
              </a:lnSpc>
              <a:spcBef>
                <a:spcPts val="0"/>
              </a:spcBef>
              <a:spcAft>
                <a:spcPts val="0"/>
              </a:spcAft>
              <a:buClr>
                <a:schemeClr val="lt1"/>
              </a:buClr>
              <a:buSzPct val="100000"/>
              <a:buChar char="○"/>
            </a:pPr>
            <a:r>
              <a:rPr lang="en" sz="2000">
                <a:solidFill>
                  <a:schemeClr val="lt1"/>
                </a:solidFill>
              </a:rPr>
              <a:t>SUVI-16 and SUVI-18 trends are shown from Jan 1 2024 - Jan 30 2025 for reference.</a:t>
            </a:r>
            <a:endParaRPr sz="2000">
              <a:solidFill>
                <a:schemeClr val="lt1"/>
              </a:solidFill>
            </a:endParaRPr>
          </a:p>
          <a:p>
            <a:pPr marL="914400" lvl="1" indent="-307975" algn="l" rtl="0">
              <a:lnSpc>
                <a:spcPct val="150000"/>
              </a:lnSpc>
              <a:spcBef>
                <a:spcPts val="0"/>
              </a:spcBef>
              <a:spcAft>
                <a:spcPts val="0"/>
              </a:spcAft>
              <a:buClr>
                <a:schemeClr val="lt1"/>
              </a:buClr>
              <a:buSzPct val="100000"/>
              <a:buChar char="○"/>
            </a:pPr>
            <a:r>
              <a:rPr lang="en" sz="2000">
                <a:solidFill>
                  <a:schemeClr val="lt1"/>
                </a:solidFill>
              </a:rPr>
              <a:t>Quality SUVI-19 data was available on-prem starting in early September 2024. </a:t>
            </a:r>
            <a:endParaRPr sz="2000">
              <a:solidFill>
                <a:schemeClr val="lt1"/>
              </a:solidFill>
            </a:endParaRPr>
          </a:p>
          <a:p>
            <a:pPr marL="914400" lvl="1" indent="-307975" algn="l" rtl="0">
              <a:lnSpc>
                <a:spcPct val="150000"/>
              </a:lnSpc>
              <a:spcBef>
                <a:spcPts val="0"/>
              </a:spcBef>
              <a:spcAft>
                <a:spcPts val="0"/>
              </a:spcAft>
              <a:buClr>
                <a:schemeClr val="lt1"/>
              </a:buClr>
              <a:buSzPct val="100000"/>
              <a:buChar char="○"/>
            </a:pPr>
            <a:r>
              <a:rPr lang="en" sz="2000">
                <a:solidFill>
                  <a:schemeClr val="lt1"/>
                </a:solidFill>
              </a:rPr>
              <a:t>SUVI-19 has undergone multiple phases of Extended Coronal Imagining (ECI) testing during the provisional validation period, and therefore has data outages from 22-25 Oct 2024 and 16-30 Jan 2025. </a:t>
            </a:r>
            <a:endParaRPr sz="2000">
              <a:solidFill>
                <a:schemeClr val="lt1"/>
              </a:solidFill>
            </a:endParaRPr>
          </a:p>
          <a:p>
            <a:pPr marL="457200" lvl="0" indent="-307975" algn="l" rtl="0">
              <a:lnSpc>
                <a:spcPct val="150000"/>
              </a:lnSpc>
              <a:spcBef>
                <a:spcPts val="0"/>
              </a:spcBef>
              <a:spcAft>
                <a:spcPts val="0"/>
              </a:spcAft>
              <a:buClr>
                <a:schemeClr val="lt1"/>
              </a:buClr>
              <a:buSzPct val="100000"/>
              <a:buChar char="●"/>
            </a:pPr>
            <a:r>
              <a:rPr lang="en" sz="2000">
                <a:solidFill>
                  <a:schemeClr val="lt1"/>
                </a:solidFill>
              </a:rPr>
              <a:t>For SUVI-19 provisional, jumps due to LUT updates and/or bakeouts are not corrected. However, for SUVI-16 and SUVI-18 corrections for these features are applied.</a:t>
            </a:r>
            <a:endParaRPr sz="2000">
              <a:solidFill>
                <a:schemeClr val="lt1"/>
              </a:solidFill>
            </a:endParaRPr>
          </a:p>
          <a:p>
            <a:pPr marL="457200" lvl="0" indent="-307975" algn="l" rtl="0">
              <a:lnSpc>
                <a:spcPct val="150000"/>
              </a:lnSpc>
              <a:spcBef>
                <a:spcPts val="0"/>
              </a:spcBef>
              <a:spcAft>
                <a:spcPts val="0"/>
              </a:spcAft>
              <a:buClr>
                <a:schemeClr val="lt1"/>
              </a:buClr>
              <a:buSzPct val="100000"/>
              <a:buChar char="●"/>
            </a:pPr>
            <a:r>
              <a:rPr lang="en" sz="2000">
                <a:solidFill>
                  <a:schemeClr val="lt1"/>
                </a:solidFill>
              </a:rPr>
              <a:t>Conclusions: SUVI-19 degraded a non-negligible amount (greater than 4% in all channels) relative to AIA during the period from early September 2024 - late January 2025. The greatest amount of degradation was observed in the 94 </a:t>
            </a:r>
            <a:r>
              <a:rPr lang="en" sz="2058"/>
              <a:t>Å</a:t>
            </a:r>
            <a:r>
              <a:rPr lang="en" sz="2000">
                <a:solidFill>
                  <a:schemeClr val="lt1"/>
                </a:solidFill>
              </a:rPr>
              <a:t> channel.</a:t>
            </a:r>
            <a:endParaRPr sz="2058"/>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600"/>
              <a:buFont typeface="Arial"/>
              <a:buNone/>
            </a:pPr>
            <a:r>
              <a:rPr lang="en"/>
              <a:t>PLPT-SUVI-003: SUVI-AIA Intercalibration</a:t>
            </a:r>
            <a:endParaRPr/>
          </a:p>
        </p:txBody>
      </p:sp>
      <p:sp>
        <p:nvSpPr>
          <p:cNvPr id="374" name="Google Shape;374;p51"/>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fontScale="62500"/>
          </a:bodyPr>
          <a:lstStyle/>
          <a:p>
            <a:pPr marL="457200" lvl="0" indent="-310279" algn="l" rtl="0">
              <a:lnSpc>
                <a:spcPct val="150000"/>
              </a:lnSpc>
              <a:spcBef>
                <a:spcPts val="0"/>
              </a:spcBef>
              <a:spcAft>
                <a:spcPts val="0"/>
              </a:spcAft>
              <a:buSzPct val="100000"/>
              <a:buChar char="●"/>
            </a:pPr>
            <a:r>
              <a:rPr lang="en" sz="2058"/>
              <a:t>Reminder:</a:t>
            </a:r>
            <a:endParaRPr sz="2058"/>
          </a:p>
          <a:p>
            <a:pPr marL="914400" lvl="1" indent="-310279" algn="l" rtl="0">
              <a:lnSpc>
                <a:spcPct val="150000"/>
              </a:lnSpc>
              <a:spcBef>
                <a:spcPts val="0"/>
              </a:spcBef>
              <a:spcAft>
                <a:spcPts val="0"/>
              </a:spcAft>
              <a:buSzPct val="100000"/>
              <a:buChar char="○"/>
            </a:pPr>
            <a:r>
              <a:rPr lang="en" sz="2058"/>
              <a:t>There is no standard candle for EUV observations to quantify absolute degradation; comparison to AIA provides an estimate of long term degradation.</a:t>
            </a:r>
            <a:endParaRPr sz="2058"/>
          </a:p>
          <a:p>
            <a:pPr marL="914400" lvl="1" indent="-310279" algn="l" rtl="0">
              <a:lnSpc>
                <a:spcPct val="150000"/>
              </a:lnSpc>
              <a:spcBef>
                <a:spcPts val="0"/>
              </a:spcBef>
              <a:spcAft>
                <a:spcPts val="0"/>
              </a:spcAft>
              <a:buSzPct val="100000"/>
              <a:buChar char="○"/>
            </a:pPr>
            <a:r>
              <a:rPr lang="en" sz="2058"/>
              <a:t>Degradation is very hard to disentangle from response function differences and solar activity</a:t>
            </a:r>
            <a:endParaRPr sz="2058"/>
          </a:p>
          <a:p>
            <a:pPr marL="457200" lvl="0" indent="-310279" algn="l" rtl="0">
              <a:lnSpc>
                <a:spcPct val="150000"/>
              </a:lnSpc>
              <a:spcBef>
                <a:spcPts val="0"/>
              </a:spcBef>
              <a:spcAft>
                <a:spcPts val="0"/>
              </a:spcAft>
              <a:buSzPct val="100000"/>
              <a:buChar char="●"/>
            </a:pPr>
            <a:r>
              <a:rPr lang="en" sz="2058"/>
              <a:t>The following plots show the ratio of SUVI and AIA mean image irradiance for all comparable channels and relevant SUVI instruments. Note that since the units of AIA measurements differ from SUVI, the expected value of this ratio is not one. </a:t>
            </a:r>
            <a:endParaRPr sz="2058"/>
          </a:p>
          <a:p>
            <a:pPr marL="914400" lvl="1" indent="-307975" algn="l" rtl="0">
              <a:lnSpc>
                <a:spcPct val="150000"/>
              </a:lnSpc>
              <a:spcBef>
                <a:spcPts val="0"/>
              </a:spcBef>
              <a:spcAft>
                <a:spcPts val="0"/>
              </a:spcAft>
              <a:buClr>
                <a:schemeClr val="lt1"/>
              </a:buClr>
              <a:buSzPct val="100000"/>
              <a:buChar char="○"/>
            </a:pPr>
            <a:r>
              <a:rPr lang="en" sz="2000">
                <a:solidFill>
                  <a:schemeClr val="lt1"/>
                </a:solidFill>
              </a:rPr>
              <a:t>SUVI-16 and SUVI-18 trends are shown from Jan 1 2024 - Jan 30 2025 for reference.</a:t>
            </a:r>
            <a:endParaRPr sz="2000">
              <a:solidFill>
                <a:schemeClr val="lt1"/>
              </a:solidFill>
            </a:endParaRPr>
          </a:p>
          <a:p>
            <a:pPr marL="914400" lvl="1" indent="-307975" algn="l" rtl="0">
              <a:lnSpc>
                <a:spcPct val="150000"/>
              </a:lnSpc>
              <a:spcBef>
                <a:spcPts val="0"/>
              </a:spcBef>
              <a:spcAft>
                <a:spcPts val="0"/>
              </a:spcAft>
              <a:buClr>
                <a:schemeClr val="lt1"/>
              </a:buClr>
              <a:buSzPct val="100000"/>
              <a:buChar char="○"/>
            </a:pPr>
            <a:r>
              <a:rPr lang="en" sz="2000">
                <a:solidFill>
                  <a:schemeClr val="lt1"/>
                </a:solidFill>
              </a:rPr>
              <a:t>Quality SUVI-19 data was available on-prem starting in early September 2024. </a:t>
            </a:r>
            <a:endParaRPr sz="2000">
              <a:solidFill>
                <a:schemeClr val="lt1"/>
              </a:solidFill>
            </a:endParaRPr>
          </a:p>
          <a:p>
            <a:pPr marL="914400" lvl="1" indent="-307975" algn="l" rtl="0">
              <a:lnSpc>
                <a:spcPct val="150000"/>
              </a:lnSpc>
              <a:spcBef>
                <a:spcPts val="0"/>
              </a:spcBef>
              <a:spcAft>
                <a:spcPts val="0"/>
              </a:spcAft>
              <a:buClr>
                <a:schemeClr val="lt1"/>
              </a:buClr>
              <a:buSzPct val="100000"/>
              <a:buChar char="○"/>
            </a:pPr>
            <a:r>
              <a:rPr lang="en" sz="2000">
                <a:solidFill>
                  <a:schemeClr val="lt1"/>
                </a:solidFill>
              </a:rPr>
              <a:t>SUVI-19 has undergone multiple phases of Extended Coronal Imagining (ECI) testing during the provisional validation period, and therefore has data outages from 22-25 Oct 2024 and 16-30 Jan 2025. </a:t>
            </a:r>
            <a:endParaRPr sz="2000">
              <a:solidFill>
                <a:schemeClr val="lt1"/>
              </a:solidFill>
            </a:endParaRPr>
          </a:p>
          <a:p>
            <a:pPr marL="457200" lvl="0" indent="-307975" algn="l" rtl="0">
              <a:lnSpc>
                <a:spcPct val="150000"/>
              </a:lnSpc>
              <a:spcBef>
                <a:spcPts val="0"/>
              </a:spcBef>
              <a:spcAft>
                <a:spcPts val="0"/>
              </a:spcAft>
              <a:buClr>
                <a:schemeClr val="lt1"/>
              </a:buClr>
              <a:buSzPct val="100000"/>
              <a:buChar char="●"/>
            </a:pPr>
            <a:r>
              <a:rPr lang="en" sz="2000">
                <a:solidFill>
                  <a:schemeClr val="lt1"/>
                </a:solidFill>
              </a:rPr>
              <a:t>For SUVI-19 provisional, jumps due to LUT updates and/or bakeouts are not corrected. However, for SUVI-16 and SUVI-18 corrections for these features are applied.</a:t>
            </a:r>
            <a:endParaRPr sz="2058"/>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2018150"/>
            <a:ext cx="8520600" cy="10887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Overview of the SUVI Instrument and the SUVI Level-1b Product</a:t>
            </a:r>
            <a:endParaRPr/>
          </a:p>
        </p:txBody>
      </p:sp>
      <p:sp>
        <p:nvSpPr>
          <p:cNvPr id="79" name="Google Shape;7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2"/>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600"/>
              <a:buFont typeface="Arial"/>
              <a:buNone/>
            </a:pPr>
            <a:r>
              <a:rPr lang="en"/>
              <a:t>PLPT-SUVI-003: SUVI-AIA Intercalibration</a:t>
            </a:r>
            <a:endParaRPr/>
          </a:p>
        </p:txBody>
      </p:sp>
      <p:sp>
        <p:nvSpPr>
          <p:cNvPr id="380" name="Google Shape;380;p52"/>
          <p:cNvSpPr txBox="1"/>
          <p:nvPr/>
        </p:nvSpPr>
        <p:spPr>
          <a:xfrm>
            <a:off x="0" y="701650"/>
            <a:ext cx="2281800" cy="4063500"/>
          </a:xfrm>
          <a:prstGeom prst="rect">
            <a:avLst/>
          </a:prstGeom>
          <a:solidFill>
            <a:srgbClr val="000000">
              <a:alpha val="5000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a:solidFill>
                  <a:srgbClr val="FFFFFF"/>
                </a:solidFill>
                <a:latin typeface="Avenir"/>
                <a:ea typeface="Avenir"/>
                <a:cs typeface="Avenir"/>
                <a:sym typeface="Avenir"/>
              </a:rPr>
              <a:t>  </a:t>
            </a:r>
            <a:r>
              <a:rPr lang="en">
                <a:solidFill>
                  <a:srgbClr val="FFFFFF"/>
                </a:solidFill>
                <a:latin typeface="Spectral"/>
                <a:ea typeface="Spectral"/>
                <a:cs typeface="Spectral"/>
                <a:sym typeface="Spectral"/>
              </a:rPr>
              <a:t> </a:t>
            </a:r>
            <a:r>
              <a:rPr lang="en" sz="1400" i="0" u="none" strike="noStrike" cap="none">
                <a:solidFill>
                  <a:srgbClr val="FFFFFF"/>
                </a:solidFill>
                <a:latin typeface="Spectral"/>
                <a:ea typeface="Spectral"/>
                <a:cs typeface="Spectral"/>
                <a:sym typeface="Spectral"/>
              </a:rPr>
              <a:t>SUVI 94 Å</a:t>
            </a:r>
            <a:endParaRPr sz="1400" i="0" u="none" strike="noStrike" cap="none">
              <a:solidFill>
                <a:srgbClr val="FFFFFF"/>
              </a:solidFill>
              <a:latin typeface="Spectral"/>
              <a:ea typeface="Spectral"/>
              <a:cs typeface="Spectral"/>
              <a:sym typeface="Spectral"/>
            </a:endParaRPr>
          </a:p>
          <a:p>
            <a:pPr marL="0" marR="0" lvl="0" indent="0" algn="l" rtl="0">
              <a:lnSpc>
                <a:spcPct val="100000"/>
              </a:lnSpc>
              <a:spcBef>
                <a:spcPts val="0"/>
              </a:spcBef>
              <a:spcAft>
                <a:spcPts val="0"/>
              </a:spcAft>
              <a:buClr>
                <a:srgbClr val="000000"/>
              </a:buClr>
              <a:buSzPts val="1400"/>
              <a:buFont typeface="Arial"/>
              <a:buNone/>
            </a:pPr>
            <a:endParaRPr>
              <a:solidFill>
                <a:srgbClr val="FFFFFF"/>
              </a:solidFill>
              <a:latin typeface="Spectral"/>
              <a:ea typeface="Spectral"/>
              <a:cs typeface="Spectral"/>
              <a:sym typeface="Spectral"/>
            </a:endParaRPr>
          </a:p>
          <a:p>
            <a:pPr marL="457200" marR="0" lvl="0" indent="-317500" algn="l" rtl="0">
              <a:lnSpc>
                <a:spcPct val="100000"/>
              </a:lnSpc>
              <a:spcBef>
                <a:spcPts val="0"/>
              </a:spcBef>
              <a:spcAft>
                <a:spcPts val="0"/>
              </a:spcAft>
              <a:buClr>
                <a:srgbClr val="FFFFFF"/>
              </a:buClr>
              <a:buSzPts val="1400"/>
              <a:buFont typeface="Spectral"/>
              <a:buChar char="-"/>
            </a:pPr>
            <a:r>
              <a:rPr lang="en">
                <a:solidFill>
                  <a:srgbClr val="FFFFFF"/>
                </a:solidFill>
                <a:latin typeface="Spectral"/>
                <a:ea typeface="Spectral"/>
                <a:cs typeface="Spectral"/>
                <a:sym typeface="Spectral"/>
              </a:rPr>
              <a:t>AIA and SUVI have different saturation thresholds in 94 Å, resulting in high variance in their ratio during periods of solar activity.</a:t>
            </a:r>
            <a:endParaRPr>
              <a:solidFill>
                <a:srgbClr val="FFFFFF"/>
              </a:solidFill>
              <a:latin typeface="Spectral"/>
              <a:ea typeface="Spectral"/>
              <a:cs typeface="Spectral"/>
              <a:sym typeface="Spectral"/>
            </a:endParaRPr>
          </a:p>
          <a:p>
            <a:pPr marL="0" marR="0" lvl="0" indent="0" algn="l" rtl="0">
              <a:lnSpc>
                <a:spcPct val="100000"/>
              </a:lnSpc>
              <a:spcBef>
                <a:spcPts val="0"/>
              </a:spcBef>
              <a:spcAft>
                <a:spcPts val="0"/>
              </a:spcAft>
              <a:buNone/>
            </a:pPr>
            <a:endParaRPr>
              <a:solidFill>
                <a:srgbClr val="FFFFFF"/>
              </a:solidFill>
              <a:latin typeface="Spectral"/>
              <a:ea typeface="Spectral"/>
              <a:cs typeface="Spectral"/>
              <a:sym typeface="Spectral"/>
            </a:endParaRPr>
          </a:p>
          <a:p>
            <a:pPr marL="457200" marR="0" lvl="0" indent="-317500" algn="l" rtl="0">
              <a:lnSpc>
                <a:spcPct val="100000"/>
              </a:lnSpc>
              <a:spcBef>
                <a:spcPts val="0"/>
              </a:spcBef>
              <a:spcAft>
                <a:spcPts val="0"/>
              </a:spcAft>
              <a:buClr>
                <a:srgbClr val="FFFFFF"/>
              </a:buClr>
              <a:buSzPts val="1400"/>
              <a:buFont typeface="Spectral"/>
              <a:buChar char="-"/>
            </a:pPr>
            <a:r>
              <a:rPr lang="en">
                <a:solidFill>
                  <a:srgbClr val="FFFFFF"/>
                </a:solidFill>
                <a:latin typeface="Spectral"/>
                <a:ea typeface="Spectral"/>
                <a:cs typeface="Spectral"/>
                <a:sym typeface="Spectral"/>
              </a:rPr>
              <a:t>Approximately 30% degradation in SUVI-19 94 </a:t>
            </a:r>
            <a:r>
              <a:rPr lang="en">
                <a:solidFill>
                  <a:schemeClr val="lt1"/>
                </a:solidFill>
                <a:latin typeface="Spectral"/>
                <a:ea typeface="Spectral"/>
                <a:cs typeface="Spectral"/>
                <a:sym typeface="Spectral"/>
              </a:rPr>
              <a:t>Å relative to AIA</a:t>
            </a:r>
            <a:endParaRPr>
              <a:solidFill>
                <a:schemeClr val="lt1"/>
              </a:solidFill>
              <a:latin typeface="Spectral"/>
              <a:ea typeface="Spectral"/>
              <a:cs typeface="Spectral"/>
              <a:sym typeface="Spectral"/>
            </a:endParaRPr>
          </a:p>
          <a:p>
            <a:pPr marL="0" marR="0" lvl="0" indent="0" algn="l" rtl="0">
              <a:lnSpc>
                <a:spcPct val="100000"/>
              </a:lnSpc>
              <a:spcBef>
                <a:spcPts val="0"/>
              </a:spcBef>
              <a:spcAft>
                <a:spcPts val="0"/>
              </a:spcAft>
              <a:buNone/>
            </a:pPr>
            <a:endParaRPr>
              <a:solidFill>
                <a:schemeClr val="lt1"/>
              </a:solidFill>
              <a:latin typeface="Spectral"/>
              <a:ea typeface="Spectral"/>
              <a:cs typeface="Spectral"/>
              <a:sym typeface="Spectral"/>
            </a:endParaRPr>
          </a:p>
          <a:p>
            <a:pPr marL="457200" marR="0" lvl="0" indent="-317500" algn="l" rtl="0">
              <a:lnSpc>
                <a:spcPct val="100000"/>
              </a:lnSpc>
              <a:spcBef>
                <a:spcPts val="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Similar degradation observed relative to SUVI-16 and 18</a:t>
            </a:r>
            <a:endParaRPr>
              <a:solidFill>
                <a:schemeClr val="lt1"/>
              </a:solidFill>
              <a:latin typeface="Spectral"/>
              <a:ea typeface="Spectral"/>
              <a:cs typeface="Spectral"/>
              <a:sym typeface="Spectral"/>
            </a:endParaRPr>
          </a:p>
        </p:txBody>
      </p:sp>
      <p:pic>
        <p:nvPicPr>
          <p:cNvPr id="381" name="Google Shape;381;p52"/>
          <p:cNvPicPr preferRelativeResize="0"/>
          <p:nvPr/>
        </p:nvPicPr>
        <p:blipFill>
          <a:blip r:embed="rId3">
            <a:alphaModFix/>
          </a:blip>
          <a:stretch>
            <a:fillRect/>
          </a:stretch>
        </p:blipFill>
        <p:spPr>
          <a:xfrm>
            <a:off x="2434200" y="725700"/>
            <a:ext cx="6398100" cy="4265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3"/>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387" name="Google Shape;387;p53"/>
          <p:cNvSpPr txBox="1"/>
          <p:nvPr/>
        </p:nvSpPr>
        <p:spPr>
          <a:xfrm>
            <a:off x="0" y="701650"/>
            <a:ext cx="2281800" cy="2339700"/>
          </a:xfrm>
          <a:prstGeom prst="rect">
            <a:avLst/>
          </a:prstGeom>
          <a:solidFill>
            <a:srgbClr val="000000">
              <a:alpha val="5000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a:solidFill>
                  <a:srgbClr val="FFFFFF"/>
                </a:solidFill>
                <a:latin typeface="Spectral"/>
                <a:ea typeface="Spectral"/>
                <a:cs typeface="Spectral"/>
                <a:sym typeface="Spectral"/>
              </a:rPr>
              <a:t>   </a:t>
            </a:r>
            <a:r>
              <a:rPr lang="en">
                <a:solidFill>
                  <a:schemeClr val="lt1"/>
                </a:solidFill>
                <a:latin typeface="Spectral"/>
                <a:ea typeface="Spectral"/>
                <a:cs typeface="Spectral"/>
                <a:sym typeface="Spectral"/>
              </a:rPr>
              <a:t> SUVI 131 Å</a:t>
            </a:r>
            <a:endParaRPr>
              <a:solidFill>
                <a:schemeClr val="lt1"/>
              </a:solidFill>
              <a:latin typeface="Spectral"/>
              <a:ea typeface="Spectral"/>
              <a:cs typeface="Spectral"/>
              <a:sym typeface="Spectral"/>
            </a:endParaRPr>
          </a:p>
          <a:p>
            <a:pPr marL="0" lvl="0" indent="0" algn="l" rtl="0">
              <a:spcBef>
                <a:spcPts val="0"/>
              </a:spcBef>
              <a:spcAft>
                <a:spcPts val="0"/>
              </a:spcAft>
              <a:buClr>
                <a:schemeClr val="dk1"/>
              </a:buClr>
              <a:buSzPts val="1400"/>
              <a:buFont typeface="Arial"/>
              <a:buNone/>
            </a:pPr>
            <a:endParaRPr>
              <a:solidFill>
                <a:schemeClr val="lt1"/>
              </a:solidFill>
              <a:latin typeface="Spectral"/>
              <a:ea typeface="Spectral"/>
              <a:cs typeface="Spectral"/>
              <a:sym typeface="Spectral"/>
            </a:endParaRPr>
          </a:p>
          <a:p>
            <a:pPr marL="457200" lvl="0" indent="-317500" algn="l" rtl="0">
              <a:spcBef>
                <a:spcPts val="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Approximately 9% degradation in SUVI-19 131 Å relative to AIA</a:t>
            </a:r>
            <a:endParaRPr>
              <a:solidFill>
                <a:schemeClr val="lt1"/>
              </a:solidFill>
              <a:latin typeface="Spectral"/>
              <a:ea typeface="Spectral"/>
              <a:cs typeface="Spectral"/>
              <a:sym typeface="Spectral"/>
            </a:endParaRPr>
          </a:p>
          <a:p>
            <a:pPr marL="0" lvl="0" indent="0" algn="l" rtl="0">
              <a:spcBef>
                <a:spcPts val="0"/>
              </a:spcBef>
              <a:spcAft>
                <a:spcPts val="0"/>
              </a:spcAft>
              <a:buNone/>
            </a:pPr>
            <a:endParaRPr>
              <a:solidFill>
                <a:schemeClr val="lt1"/>
              </a:solidFill>
              <a:latin typeface="Spectral"/>
              <a:ea typeface="Spectral"/>
              <a:cs typeface="Spectral"/>
              <a:sym typeface="Spectral"/>
            </a:endParaRPr>
          </a:p>
          <a:p>
            <a:pPr marL="457200" lvl="0" indent="-317500" algn="l" rtl="0">
              <a:spcBef>
                <a:spcPts val="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Similar degradation observed relative to SUVI-16 and 18</a:t>
            </a:r>
            <a:endParaRPr>
              <a:solidFill>
                <a:schemeClr val="lt1"/>
              </a:solidFill>
              <a:latin typeface="Spectral"/>
              <a:ea typeface="Spectral"/>
              <a:cs typeface="Spectral"/>
              <a:sym typeface="Spectral"/>
            </a:endParaRPr>
          </a:p>
        </p:txBody>
      </p:sp>
      <p:pic>
        <p:nvPicPr>
          <p:cNvPr id="388" name="Google Shape;388;p53"/>
          <p:cNvPicPr preferRelativeResize="0"/>
          <p:nvPr/>
        </p:nvPicPr>
        <p:blipFill>
          <a:blip r:embed="rId3">
            <a:alphaModFix/>
          </a:blip>
          <a:stretch>
            <a:fillRect/>
          </a:stretch>
        </p:blipFill>
        <p:spPr>
          <a:xfrm>
            <a:off x="2434200" y="725700"/>
            <a:ext cx="6398100" cy="4265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4"/>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394" name="Google Shape;394;p54"/>
          <p:cNvSpPr txBox="1"/>
          <p:nvPr/>
        </p:nvSpPr>
        <p:spPr>
          <a:xfrm>
            <a:off x="0" y="701650"/>
            <a:ext cx="2281800" cy="2339700"/>
          </a:xfrm>
          <a:prstGeom prst="rect">
            <a:avLst/>
          </a:prstGeom>
          <a:solidFill>
            <a:srgbClr val="000000">
              <a:alpha val="5000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a:solidFill>
                  <a:srgbClr val="FFFFFF"/>
                </a:solidFill>
                <a:latin typeface="Spectral"/>
                <a:ea typeface="Spectral"/>
                <a:cs typeface="Spectral"/>
                <a:sym typeface="Spectral"/>
              </a:rPr>
              <a:t>   </a:t>
            </a:r>
            <a:r>
              <a:rPr lang="en">
                <a:solidFill>
                  <a:schemeClr val="lt1"/>
                </a:solidFill>
                <a:latin typeface="Spectral"/>
                <a:ea typeface="Spectral"/>
                <a:cs typeface="Spectral"/>
                <a:sym typeface="Spectral"/>
              </a:rPr>
              <a:t>  SUVI 171 Å</a:t>
            </a:r>
            <a:endParaRPr>
              <a:solidFill>
                <a:schemeClr val="lt1"/>
              </a:solidFill>
              <a:latin typeface="Spectral"/>
              <a:ea typeface="Spectral"/>
              <a:cs typeface="Spectral"/>
              <a:sym typeface="Spectral"/>
            </a:endParaRPr>
          </a:p>
          <a:p>
            <a:pPr marL="0" lvl="0" indent="0" algn="l" rtl="0">
              <a:spcBef>
                <a:spcPts val="0"/>
              </a:spcBef>
              <a:spcAft>
                <a:spcPts val="0"/>
              </a:spcAft>
              <a:buClr>
                <a:schemeClr val="dk1"/>
              </a:buClr>
              <a:buSzPts val="1400"/>
              <a:buFont typeface="Arial"/>
              <a:buNone/>
            </a:pPr>
            <a:endParaRPr>
              <a:solidFill>
                <a:schemeClr val="lt1"/>
              </a:solidFill>
              <a:latin typeface="Spectral"/>
              <a:ea typeface="Spectral"/>
              <a:cs typeface="Spectral"/>
              <a:sym typeface="Spectral"/>
            </a:endParaRPr>
          </a:p>
          <a:p>
            <a:pPr marL="457200" lvl="0" indent="-317500" algn="l" rtl="0">
              <a:spcBef>
                <a:spcPts val="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Approximately 5% degradation in SUVI-19 171Å relative to AIA</a:t>
            </a:r>
            <a:endParaRPr>
              <a:solidFill>
                <a:schemeClr val="lt1"/>
              </a:solidFill>
              <a:latin typeface="Spectral"/>
              <a:ea typeface="Spectral"/>
              <a:cs typeface="Spectral"/>
              <a:sym typeface="Spectral"/>
            </a:endParaRPr>
          </a:p>
          <a:p>
            <a:pPr marL="0" lvl="0" indent="0" algn="l" rtl="0">
              <a:spcBef>
                <a:spcPts val="0"/>
              </a:spcBef>
              <a:spcAft>
                <a:spcPts val="0"/>
              </a:spcAft>
              <a:buNone/>
            </a:pPr>
            <a:endParaRPr>
              <a:solidFill>
                <a:schemeClr val="lt1"/>
              </a:solidFill>
              <a:latin typeface="Spectral"/>
              <a:ea typeface="Spectral"/>
              <a:cs typeface="Spectral"/>
              <a:sym typeface="Spectral"/>
            </a:endParaRPr>
          </a:p>
          <a:p>
            <a:pPr marL="457200" lvl="0" indent="-317500" algn="l" rtl="0">
              <a:spcBef>
                <a:spcPts val="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Similar degradation observed relative to SUVI-16 and 18</a:t>
            </a:r>
            <a:endParaRPr>
              <a:solidFill>
                <a:schemeClr val="lt1"/>
              </a:solidFill>
              <a:latin typeface="Spectral"/>
              <a:ea typeface="Spectral"/>
              <a:cs typeface="Spectral"/>
              <a:sym typeface="Spectral"/>
            </a:endParaRPr>
          </a:p>
        </p:txBody>
      </p:sp>
      <p:pic>
        <p:nvPicPr>
          <p:cNvPr id="395" name="Google Shape;395;p54"/>
          <p:cNvPicPr preferRelativeResize="0"/>
          <p:nvPr/>
        </p:nvPicPr>
        <p:blipFill>
          <a:blip r:embed="rId3">
            <a:alphaModFix/>
          </a:blip>
          <a:stretch>
            <a:fillRect/>
          </a:stretch>
        </p:blipFill>
        <p:spPr>
          <a:xfrm>
            <a:off x="2434200" y="725700"/>
            <a:ext cx="6398100" cy="4265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5"/>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401" name="Google Shape;401;p55"/>
          <p:cNvSpPr txBox="1"/>
          <p:nvPr/>
        </p:nvSpPr>
        <p:spPr>
          <a:xfrm>
            <a:off x="0" y="701650"/>
            <a:ext cx="2281800" cy="3417000"/>
          </a:xfrm>
          <a:prstGeom prst="rect">
            <a:avLst/>
          </a:prstGeom>
          <a:solidFill>
            <a:srgbClr val="000000">
              <a:alpha val="5000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a:solidFill>
                  <a:srgbClr val="FFFFFF"/>
                </a:solidFill>
                <a:latin typeface="Spectral"/>
                <a:ea typeface="Spectral"/>
                <a:cs typeface="Spectral"/>
                <a:sym typeface="Spectral"/>
              </a:rPr>
              <a:t>   </a:t>
            </a:r>
            <a:r>
              <a:rPr lang="en">
                <a:solidFill>
                  <a:schemeClr val="lt1"/>
                </a:solidFill>
                <a:latin typeface="Spectral"/>
                <a:ea typeface="Spectral"/>
                <a:cs typeface="Spectral"/>
                <a:sym typeface="Spectral"/>
              </a:rPr>
              <a:t>  SUVI 195 Å</a:t>
            </a:r>
            <a:endParaRPr>
              <a:solidFill>
                <a:schemeClr val="lt1"/>
              </a:solidFill>
              <a:latin typeface="Spectral"/>
              <a:ea typeface="Spectral"/>
              <a:cs typeface="Spectral"/>
              <a:sym typeface="Spectral"/>
            </a:endParaRPr>
          </a:p>
          <a:p>
            <a:pPr marL="0" lvl="0" indent="0" algn="l" rtl="0">
              <a:spcBef>
                <a:spcPts val="0"/>
              </a:spcBef>
              <a:spcAft>
                <a:spcPts val="0"/>
              </a:spcAft>
              <a:buClr>
                <a:schemeClr val="dk1"/>
              </a:buClr>
              <a:buSzPts val="1400"/>
              <a:buFont typeface="Arial"/>
              <a:buNone/>
            </a:pPr>
            <a:endParaRPr>
              <a:solidFill>
                <a:schemeClr val="lt1"/>
              </a:solidFill>
              <a:latin typeface="Spectral"/>
              <a:ea typeface="Spectral"/>
              <a:cs typeface="Spectral"/>
              <a:sym typeface="Spectral"/>
            </a:endParaRPr>
          </a:p>
          <a:p>
            <a:pPr marL="457200" lvl="0" indent="-317500" algn="l" rtl="0">
              <a:spcBef>
                <a:spcPts val="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Approximately 4% degradation in SUVI-19 195 Å relative to AIA</a:t>
            </a:r>
            <a:endParaRPr>
              <a:solidFill>
                <a:schemeClr val="lt1"/>
              </a:solidFill>
              <a:latin typeface="Spectral"/>
              <a:ea typeface="Spectral"/>
              <a:cs typeface="Spectral"/>
              <a:sym typeface="Spectral"/>
            </a:endParaRPr>
          </a:p>
          <a:p>
            <a:pPr marL="0" lvl="0" indent="0" algn="l" rtl="0">
              <a:spcBef>
                <a:spcPts val="0"/>
              </a:spcBef>
              <a:spcAft>
                <a:spcPts val="0"/>
              </a:spcAft>
              <a:buClr>
                <a:schemeClr val="dk1"/>
              </a:buClr>
              <a:buSzPts val="1100"/>
              <a:buFont typeface="Arial"/>
              <a:buNone/>
            </a:pPr>
            <a:endParaRPr>
              <a:solidFill>
                <a:schemeClr val="lt1"/>
              </a:solidFill>
              <a:latin typeface="Spectral"/>
              <a:ea typeface="Spectral"/>
              <a:cs typeface="Spectral"/>
              <a:sym typeface="Spectral"/>
            </a:endParaRPr>
          </a:p>
          <a:p>
            <a:pPr marL="457200" lvl="0" indent="-317500" algn="l" rtl="0">
              <a:spcBef>
                <a:spcPts val="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Note that spectral response is slightly different in this channel for SUVI vs AIA, therefore some solar activity is preserved in the trends</a:t>
            </a:r>
            <a:endParaRPr>
              <a:solidFill>
                <a:schemeClr val="lt1"/>
              </a:solidFill>
              <a:latin typeface="Spectral"/>
              <a:ea typeface="Spectral"/>
              <a:cs typeface="Spectral"/>
              <a:sym typeface="Spectral"/>
            </a:endParaRPr>
          </a:p>
        </p:txBody>
      </p:sp>
      <p:pic>
        <p:nvPicPr>
          <p:cNvPr id="402" name="Google Shape;402;p55"/>
          <p:cNvPicPr preferRelativeResize="0"/>
          <p:nvPr/>
        </p:nvPicPr>
        <p:blipFill>
          <a:blip r:embed="rId3">
            <a:alphaModFix/>
          </a:blip>
          <a:stretch>
            <a:fillRect/>
          </a:stretch>
        </p:blipFill>
        <p:spPr>
          <a:xfrm>
            <a:off x="2434200" y="725700"/>
            <a:ext cx="6398100" cy="4265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6"/>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408" name="Google Shape;408;p56"/>
          <p:cNvSpPr txBox="1"/>
          <p:nvPr/>
        </p:nvSpPr>
        <p:spPr>
          <a:xfrm>
            <a:off x="0" y="701650"/>
            <a:ext cx="2281800" cy="2339700"/>
          </a:xfrm>
          <a:prstGeom prst="rect">
            <a:avLst/>
          </a:prstGeom>
          <a:solidFill>
            <a:srgbClr val="000000">
              <a:alpha val="5000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a:solidFill>
                  <a:srgbClr val="FFFFFF"/>
                </a:solidFill>
                <a:latin typeface="Spectral"/>
                <a:ea typeface="Spectral"/>
                <a:cs typeface="Spectral"/>
                <a:sym typeface="Spectral"/>
              </a:rPr>
              <a:t>   </a:t>
            </a:r>
            <a:r>
              <a:rPr lang="en">
                <a:solidFill>
                  <a:schemeClr val="lt1"/>
                </a:solidFill>
                <a:latin typeface="Spectral"/>
                <a:ea typeface="Spectral"/>
                <a:cs typeface="Spectral"/>
                <a:sym typeface="Spectral"/>
              </a:rPr>
              <a:t>  SUVI 304 Å</a:t>
            </a:r>
            <a:endParaRPr>
              <a:solidFill>
                <a:schemeClr val="lt1"/>
              </a:solidFill>
              <a:latin typeface="Spectral"/>
              <a:ea typeface="Spectral"/>
              <a:cs typeface="Spectral"/>
              <a:sym typeface="Spectral"/>
            </a:endParaRPr>
          </a:p>
          <a:p>
            <a:pPr marL="0" lvl="0" indent="0" algn="l" rtl="0">
              <a:spcBef>
                <a:spcPts val="0"/>
              </a:spcBef>
              <a:spcAft>
                <a:spcPts val="0"/>
              </a:spcAft>
              <a:buClr>
                <a:schemeClr val="dk1"/>
              </a:buClr>
              <a:buSzPts val="1400"/>
              <a:buFont typeface="Arial"/>
              <a:buNone/>
            </a:pPr>
            <a:endParaRPr>
              <a:solidFill>
                <a:schemeClr val="lt1"/>
              </a:solidFill>
              <a:latin typeface="Spectral"/>
              <a:ea typeface="Spectral"/>
              <a:cs typeface="Spectral"/>
              <a:sym typeface="Spectral"/>
            </a:endParaRPr>
          </a:p>
          <a:p>
            <a:pPr marL="457200" lvl="0" indent="-317500" algn="l" rtl="0">
              <a:spcBef>
                <a:spcPts val="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Approximately 5% degradation in SUVI-19 304 Å relative to AIA</a:t>
            </a:r>
            <a:endParaRPr>
              <a:solidFill>
                <a:schemeClr val="lt1"/>
              </a:solidFill>
              <a:latin typeface="Spectral"/>
              <a:ea typeface="Spectral"/>
              <a:cs typeface="Spectral"/>
              <a:sym typeface="Spectral"/>
            </a:endParaRPr>
          </a:p>
          <a:p>
            <a:pPr marL="0" lvl="0" indent="0" algn="l" rtl="0">
              <a:spcBef>
                <a:spcPts val="0"/>
              </a:spcBef>
              <a:spcAft>
                <a:spcPts val="0"/>
              </a:spcAft>
              <a:buNone/>
            </a:pPr>
            <a:endParaRPr>
              <a:solidFill>
                <a:schemeClr val="lt1"/>
              </a:solidFill>
              <a:latin typeface="Spectral"/>
              <a:ea typeface="Spectral"/>
              <a:cs typeface="Spectral"/>
              <a:sym typeface="Spectral"/>
            </a:endParaRPr>
          </a:p>
          <a:p>
            <a:pPr marL="457200" lvl="0" indent="-317500" algn="l" rtl="0">
              <a:spcBef>
                <a:spcPts val="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Similar degradation observed relative to SUVI-16 and 18</a:t>
            </a:r>
            <a:endParaRPr>
              <a:solidFill>
                <a:schemeClr val="lt1"/>
              </a:solidFill>
              <a:latin typeface="Spectral"/>
              <a:ea typeface="Spectral"/>
              <a:cs typeface="Spectral"/>
              <a:sym typeface="Spectral"/>
            </a:endParaRPr>
          </a:p>
        </p:txBody>
      </p:sp>
      <p:pic>
        <p:nvPicPr>
          <p:cNvPr id="409" name="Google Shape;409;p56"/>
          <p:cNvPicPr preferRelativeResize="0"/>
          <p:nvPr/>
        </p:nvPicPr>
        <p:blipFill>
          <a:blip r:embed="rId3">
            <a:alphaModFix/>
          </a:blip>
          <a:stretch>
            <a:fillRect/>
          </a:stretch>
        </p:blipFill>
        <p:spPr>
          <a:xfrm>
            <a:off x="2434200" y="725700"/>
            <a:ext cx="6398100" cy="4265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7"/>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PLPT SUVI-003: SUVI-AIA Intercomparison</a:t>
            </a:r>
            <a:endParaRPr/>
          </a:p>
        </p:txBody>
      </p:sp>
      <p:sp>
        <p:nvSpPr>
          <p:cNvPr id="415" name="Google Shape;415;p57"/>
          <p:cNvSpPr txBox="1">
            <a:spLocks noGrp="1"/>
          </p:cNvSpPr>
          <p:nvPr>
            <p:ph type="body" idx="1"/>
          </p:nvPr>
        </p:nvSpPr>
        <p:spPr>
          <a:xfrm>
            <a:off x="418650" y="806900"/>
            <a:ext cx="8306700" cy="4111200"/>
          </a:xfrm>
          <a:prstGeom prst="rect">
            <a:avLst/>
          </a:prstGeom>
        </p:spPr>
        <p:txBody>
          <a:bodyPr spcFirstLastPara="1" wrap="square" lIns="91425" tIns="91425" rIns="91425" bIns="91425" anchor="t" anchorCtr="0">
            <a:normAutofit/>
          </a:bodyPr>
          <a:lstStyle/>
          <a:p>
            <a:pPr marL="0" lvl="0" indent="0" algn="l" rtl="0">
              <a:spcBef>
                <a:spcPts val="640"/>
              </a:spcBef>
              <a:spcAft>
                <a:spcPts val="0"/>
              </a:spcAft>
              <a:buClr>
                <a:schemeClr val="dk1"/>
              </a:buClr>
              <a:buSzPts val="1100"/>
              <a:buFont typeface="Arial"/>
              <a:buNone/>
            </a:pPr>
            <a:r>
              <a:rPr lang="en" sz="2000"/>
              <a:t>Summary:</a:t>
            </a:r>
            <a:br>
              <a:rPr lang="en" sz="1100"/>
            </a:br>
            <a:endParaRPr sz="900"/>
          </a:p>
          <a:p>
            <a:pPr marL="457200" lvl="0" indent="-330200" algn="l" rtl="0">
              <a:lnSpc>
                <a:spcPct val="150000"/>
              </a:lnSpc>
              <a:spcBef>
                <a:spcPts val="640"/>
              </a:spcBef>
              <a:spcAft>
                <a:spcPts val="0"/>
              </a:spcAft>
              <a:buSzPts val="1600"/>
              <a:buChar char="●"/>
            </a:pPr>
            <a:r>
              <a:rPr lang="en"/>
              <a:t>GOES-19/SUVI degraded a non-negligible amount (greater than 4% in all channels) relative to AIA during the period from early September 2024 until late January 2025. The greatest amount of degradation was observed in the 94 Å channel (~30 %).</a:t>
            </a:r>
            <a:endParaRPr sz="1000"/>
          </a:p>
          <a:p>
            <a:pPr marL="457200" lvl="0" indent="-342900" algn="l" rtl="0">
              <a:lnSpc>
                <a:spcPct val="150000"/>
              </a:lnSpc>
              <a:spcBef>
                <a:spcPts val="0"/>
              </a:spcBef>
              <a:spcAft>
                <a:spcPts val="0"/>
              </a:spcAft>
              <a:buSzPts val="1800"/>
              <a:buChar char="●"/>
            </a:pPr>
            <a:r>
              <a:rPr lang="en"/>
              <a:t>The steep degradation at the beginning of the mission is expected and is consistent with previous missions. It is expected that the degradation slowly levels off from now on, which should be easier to assess in the future as solar activity decreases.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8"/>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PLPT SUVI-007: SUVI-SUVI Intercomparison</a:t>
            </a:r>
            <a:endParaRPr/>
          </a:p>
        </p:txBody>
      </p:sp>
      <p:sp>
        <p:nvSpPr>
          <p:cNvPr id="421" name="Google Shape;421;p58"/>
          <p:cNvSpPr txBox="1">
            <a:spLocks noGrp="1"/>
          </p:cNvSpPr>
          <p:nvPr>
            <p:ph type="body" idx="1"/>
          </p:nvPr>
        </p:nvSpPr>
        <p:spPr>
          <a:xfrm>
            <a:off x="311700" y="814650"/>
            <a:ext cx="8520600" cy="33285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SzPts val="2000"/>
              <a:buChar char="●"/>
            </a:pPr>
            <a:r>
              <a:rPr lang="en" sz="2000"/>
              <a:t>Straight comparison between respective SUVI Instruments </a:t>
            </a:r>
            <a:endParaRPr sz="2000"/>
          </a:p>
          <a:p>
            <a:pPr marL="914400" lvl="1" indent="-330200" algn="l" rtl="0">
              <a:lnSpc>
                <a:spcPct val="150000"/>
              </a:lnSpc>
              <a:spcBef>
                <a:spcPts val="0"/>
              </a:spcBef>
              <a:spcAft>
                <a:spcPts val="0"/>
              </a:spcAft>
              <a:buSzPts val="1600"/>
              <a:buChar char="○"/>
            </a:pPr>
            <a:r>
              <a:rPr lang="en" sz="1600"/>
              <a:t>Current instruments are the GOES-16/18/19 SUVI instruments</a:t>
            </a:r>
            <a:endParaRPr sz="1600"/>
          </a:p>
          <a:p>
            <a:pPr marL="914400" lvl="1" indent="-336550" algn="l" rtl="0">
              <a:lnSpc>
                <a:spcPct val="150000"/>
              </a:lnSpc>
              <a:spcBef>
                <a:spcPts val="0"/>
              </a:spcBef>
              <a:spcAft>
                <a:spcPts val="0"/>
              </a:spcAft>
              <a:buSzPts val="1700"/>
              <a:buChar char="○"/>
            </a:pPr>
            <a:r>
              <a:rPr lang="en" sz="1700"/>
              <a:t>GOES-17 SUVI has known light leaks in the 94Å channel</a:t>
            </a:r>
            <a:endParaRPr sz="1700"/>
          </a:p>
          <a:p>
            <a:pPr marL="914400" lvl="1" indent="-336550" algn="l" rtl="0">
              <a:lnSpc>
                <a:spcPct val="150000"/>
              </a:lnSpc>
              <a:spcBef>
                <a:spcPts val="0"/>
              </a:spcBef>
              <a:spcAft>
                <a:spcPts val="0"/>
              </a:spcAft>
              <a:buSzPts val="1700"/>
              <a:buChar char="○"/>
            </a:pPr>
            <a:r>
              <a:rPr lang="en" sz="1700"/>
              <a:t>GOES-16 SUVI has a known light leak in the 94Å channel</a:t>
            </a:r>
            <a:endParaRPr sz="1700"/>
          </a:p>
          <a:p>
            <a:pPr marL="1371600" lvl="2" indent="-323850" algn="l" rtl="0">
              <a:lnSpc>
                <a:spcPct val="150000"/>
              </a:lnSpc>
              <a:spcBef>
                <a:spcPts val="0"/>
              </a:spcBef>
              <a:spcAft>
                <a:spcPts val="0"/>
              </a:spcAft>
              <a:buSzPts val="1500"/>
              <a:buChar char="■"/>
            </a:pPr>
            <a:r>
              <a:rPr lang="en" sz="1500"/>
              <a:t>GOES-16 SUVI now uses the Thick-Zr filter to mitigate the light leak</a:t>
            </a:r>
            <a:endParaRPr sz="1500"/>
          </a:p>
          <a:p>
            <a:pPr marL="457200" lvl="0" indent="-355600" algn="l" rtl="0">
              <a:lnSpc>
                <a:spcPct val="150000"/>
              </a:lnSpc>
              <a:spcBef>
                <a:spcPts val="0"/>
              </a:spcBef>
              <a:spcAft>
                <a:spcPts val="0"/>
              </a:spcAft>
              <a:buSzPts val="2000"/>
              <a:buChar char="●"/>
            </a:pPr>
            <a:r>
              <a:rPr lang="en" sz="2000"/>
              <a:t>Comparisons between SUVI instruments illuminate the unknowns of instrument performance between the different flight models.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9"/>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PLPT SUVI-007: SUVI-SUVI Intercomparison</a:t>
            </a:r>
            <a:endParaRPr/>
          </a:p>
        </p:txBody>
      </p:sp>
      <p:sp>
        <p:nvSpPr>
          <p:cNvPr id="427" name="Google Shape;427;p59"/>
          <p:cNvSpPr txBox="1">
            <a:spLocks noGrp="1"/>
          </p:cNvSpPr>
          <p:nvPr>
            <p:ph type="body" idx="1"/>
          </p:nvPr>
        </p:nvSpPr>
        <p:spPr>
          <a:xfrm>
            <a:off x="311700" y="814650"/>
            <a:ext cx="8520600" cy="3150300"/>
          </a:xfrm>
          <a:prstGeom prst="rect">
            <a:avLst/>
          </a:prstGeom>
        </p:spPr>
        <p:txBody>
          <a:bodyPr spcFirstLastPara="1" wrap="square" lIns="91425" tIns="91425" rIns="91425" bIns="91425" anchor="t" anchorCtr="0">
            <a:normAutofit/>
          </a:bodyPr>
          <a:lstStyle/>
          <a:p>
            <a:pPr marL="0" lvl="0" indent="0" algn="l" rtl="0">
              <a:lnSpc>
                <a:spcPct val="150000"/>
              </a:lnSpc>
              <a:spcBef>
                <a:spcPts val="592"/>
              </a:spcBef>
              <a:spcAft>
                <a:spcPts val="0"/>
              </a:spcAft>
              <a:buNone/>
            </a:pPr>
            <a:br>
              <a:rPr lang="en" sz="2000"/>
            </a:br>
            <a:r>
              <a:rPr lang="en" sz="2000"/>
              <a:t>How the following radiometric analysis is done:</a:t>
            </a:r>
            <a:endParaRPr sz="2000"/>
          </a:p>
          <a:p>
            <a:pPr marL="457200" lvl="0" indent="-342900" algn="l" rtl="0">
              <a:lnSpc>
                <a:spcPct val="150000"/>
              </a:lnSpc>
              <a:spcBef>
                <a:spcPts val="592"/>
              </a:spcBef>
              <a:spcAft>
                <a:spcPts val="0"/>
              </a:spcAft>
              <a:buSzPts val="1800"/>
              <a:buChar char="●"/>
            </a:pPr>
            <a:r>
              <a:rPr lang="en"/>
              <a:t>Convolve EVE rocket spectra at a similar solar activity level (2014) with the SUVI responses from different flight models         expected ratio</a:t>
            </a:r>
            <a:endParaRPr/>
          </a:p>
          <a:p>
            <a:pPr marL="457200" lvl="0" indent="-342900" algn="l" rtl="0">
              <a:lnSpc>
                <a:spcPct val="150000"/>
              </a:lnSpc>
              <a:spcBef>
                <a:spcPts val="0"/>
              </a:spcBef>
              <a:spcAft>
                <a:spcPts val="0"/>
              </a:spcAft>
              <a:buSzPts val="1800"/>
              <a:buChar char="●"/>
            </a:pPr>
            <a:r>
              <a:rPr lang="en"/>
              <a:t>Divide co-aligned and co-temporal SUVI images from different flight models</a:t>
            </a:r>
            <a:br>
              <a:rPr lang="en"/>
            </a:br>
            <a:r>
              <a:rPr lang="en"/>
              <a:t>        measured ratio</a:t>
            </a:r>
            <a:endParaRPr/>
          </a:p>
        </p:txBody>
      </p:sp>
      <p:cxnSp>
        <p:nvCxnSpPr>
          <p:cNvPr id="428" name="Google Shape;428;p59"/>
          <p:cNvCxnSpPr/>
          <p:nvPr/>
        </p:nvCxnSpPr>
        <p:spPr>
          <a:xfrm rot="10800000" flipH="1">
            <a:off x="5461598" y="2468292"/>
            <a:ext cx="316500" cy="5700"/>
          </a:xfrm>
          <a:prstGeom prst="straightConnector1">
            <a:avLst/>
          </a:prstGeom>
          <a:noFill/>
          <a:ln w="28575" cap="flat" cmpd="sng">
            <a:solidFill>
              <a:srgbClr val="FFFFFF"/>
            </a:solidFill>
            <a:prstDash val="solid"/>
            <a:round/>
            <a:headEnd type="none" w="med" len="med"/>
            <a:tailEnd type="triangle" w="med" len="med"/>
          </a:ln>
        </p:spPr>
      </p:cxnSp>
      <p:cxnSp>
        <p:nvCxnSpPr>
          <p:cNvPr id="429" name="Google Shape;429;p59"/>
          <p:cNvCxnSpPr/>
          <p:nvPr/>
        </p:nvCxnSpPr>
        <p:spPr>
          <a:xfrm rot="10800000" flipH="1">
            <a:off x="887254" y="3295442"/>
            <a:ext cx="316500" cy="5700"/>
          </a:xfrm>
          <a:prstGeom prst="straightConnector1">
            <a:avLst/>
          </a:prstGeom>
          <a:noFill/>
          <a:ln w="28575" cap="flat" cmpd="sng">
            <a:solidFill>
              <a:srgbClr val="FFFFFF"/>
            </a:solidFill>
            <a:prstDash val="solid"/>
            <a:round/>
            <a:headEnd type="none" w="med" len="med"/>
            <a:tailEnd type="triangle" w="med" len="me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0"/>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PLPT-SUVI-007: SUVI-SUVI Intercalibration</a:t>
            </a:r>
            <a:endParaRPr/>
          </a:p>
        </p:txBody>
      </p:sp>
      <p:sp>
        <p:nvSpPr>
          <p:cNvPr id="435" name="Google Shape;435;p60"/>
          <p:cNvSpPr txBox="1"/>
          <p:nvPr/>
        </p:nvSpPr>
        <p:spPr>
          <a:xfrm>
            <a:off x="179600" y="670625"/>
            <a:ext cx="5034300" cy="852600"/>
          </a:xfrm>
          <a:prstGeom prst="rect">
            <a:avLst/>
          </a:prstGeom>
          <a:solidFill>
            <a:srgbClr val="000000">
              <a:alpha val="50000"/>
            </a:srgbClr>
          </a:solid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100">
                <a:solidFill>
                  <a:srgbClr val="EEEEEE"/>
                </a:solidFill>
                <a:latin typeface="Spectral"/>
                <a:ea typeface="Spectral"/>
                <a:cs typeface="Spectral"/>
                <a:sym typeface="Spectral"/>
              </a:rPr>
              <a:t>Quick explanation for the plots:</a:t>
            </a:r>
            <a:endParaRPr sz="1100">
              <a:solidFill>
                <a:srgbClr val="EEEEEE"/>
              </a:solidFill>
              <a:latin typeface="Spectral"/>
              <a:ea typeface="Spectral"/>
              <a:cs typeface="Spectral"/>
              <a:sym typeface="Spectral"/>
            </a:endParaRPr>
          </a:p>
          <a:p>
            <a:pPr marL="0" lvl="0" indent="0" algn="l" rtl="0">
              <a:spcBef>
                <a:spcPts val="0"/>
              </a:spcBef>
              <a:spcAft>
                <a:spcPts val="0"/>
              </a:spcAft>
              <a:buNone/>
            </a:pP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FF9900"/>
                </a:solidFill>
                <a:latin typeface="Spectral"/>
                <a:ea typeface="Spectral"/>
                <a:cs typeface="Spectral"/>
                <a:sym typeface="Spectral"/>
              </a:rPr>
              <a:t>- orange dotted line:</a:t>
            </a:r>
            <a:r>
              <a:rPr lang="en" sz="1100">
                <a:solidFill>
                  <a:srgbClr val="FF0000"/>
                </a:solidFill>
                <a:latin typeface="Spectral"/>
                <a:ea typeface="Spectral"/>
                <a:cs typeface="Spectral"/>
                <a:sym typeface="Spectral"/>
              </a:rPr>
              <a:t>                    </a:t>
            </a:r>
            <a:r>
              <a:rPr lang="en" sz="1100">
                <a:solidFill>
                  <a:srgbClr val="00B14F"/>
                </a:solidFill>
                <a:latin typeface="Spectral"/>
                <a:ea typeface="Spectral"/>
                <a:cs typeface="Spectral"/>
                <a:sym typeface="Spectral"/>
              </a:rPr>
              <a:t>-  green dotted line: </a:t>
            </a:r>
            <a:r>
              <a:rPr lang="en" sz="1100">
                <a:solidFill>
                  <a:srgbClr val="FF0000"/>
                </a:solidFill>
                <a:latin typeface="Spectral"/>
                <a:ea typeface="Spectral"/>
                <a:cs typeface="Spectral"/>
                <a:sym typeface="Spectral"/>
              </a:rPr>
              <a:t>                        </a:t>
            </a:r>
            <a:r>
              <a:rPr lang="en" sz="1100">
                <a:solidFill>
                  <a:srgbClr val="6D9EEB"/>
                </a:solidFill>
                <a:latin typeface="Spectral"/>
                <a:ea typeface="Spectral"/>
                <a:cs typeface="Spectral"/>
                <a:sym typeface="Spectral"/>
              </a:rPr>
              <a:t>- blue line:</a:t>
            </a: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EEEEEE"/>
                </a:solidFill>
                <a:latin typeface="Spectral"/>
                <a:ea typeface="Spectral"/>
                <a:cs typeface="Spectral"/>
                <a:sym typeface="Spectral"/>
              </a:rPr>
              <a:t>expected with degradation         expected w/o degradation               reality</a:t>
            </a:r>
            <a:endParaRPr sz="1100">
              <a:solidFill>
                <a:srgbClr val="EEEEEE"/>
              </a:solidFill>
              <a:latin typeface="Spectral"/>
              <a:ea typeface="Spectral"/>
              <a:cs typeface="Spectral"/>
              <a:sym typeface="Spectral"/>
            </a:endParaRPr>
          </a:p>
        </p:txBody>
      </p:sp>
      <p:pic>
        <p:nvPicPr>
          <p:cNvPr id="436" name="Google Shape;436;p60"/>
          <p:cNvPicPr preferRelativeResize="0"/>
          <p:nvPr/>
        </p:nvPicPr>
        <p:blipFill rotWithShape="1">
          <a:blip r:embed="rId3">
            <a:alphaModFix/>
          </a:blip>
          <a:srcRect l="29" r="29"/>
          <a:stretch/>
        </p:blipFill>
        <p:spPr>
          <a:xfrm>
            <a:off x="179611" y="1602654"/>
            <a:ext cx="4350326" cy="3481524"/>
          </a:xfrm>
          <a:prstGeom prst="rect">
            <a:avLst/>
          </a:prstGeom>
          <a:noFill/>
          <a:ln>
            <a:noFill/>
          </a:ln>
        </p:spPr>
      </p:pic>
      <p:pic>
        <p:nvPicPr>
          <p:cNvPr id="437" name="Google Shape;437;p60"/>
          <p:cNvPicPr preferRelativeResize="0"/>
          <p:nvPr/>
        </p:nvPicPr>
        <p:blipFill rotWithShape="1">
          <a:blip r:embed="rId4">
            <a:alphaModFix/>
          </a:blip>
          <a:srcRect l="29" r="29"/>
          <a:stretch/>
        </p:blipFill>
        <p:spPr>
          <a:xfrm>
            <a:off x="4598311" y="1602654"/>
            <a:ext cx="4350326" cy="3481524"/>
          </a:xfrm>
          <a:prstGeom prst="rect">
            <a:avLst/>
          </a:prstGeom>
          <a:noFill/>
          <a:ln>
            <a:noFill/>
          </a:ln>
        </p:spPr>
      </p:pic>
      <p:sp>
        <p:nvSpPr>
          <p:cNvPr id="438" name="Google Shape;438;p60"/>
          <p:cNvSpPr txBox="1"/>
          <p:nvPr/>
        </p:nvSpPr>
        <p:spPr>
          <a:xfrm>
            <a:off x="179600"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94 Å</a:t>
            </a:r>
            <a:endParaRPr sz="1200">
              <a:solidFill>
                <a:srgbClr val="FFFFFF"/>
              </a:solidFill>
              <a:latin typeface="Spectral"/>
              <a:ea typeface="Spectral"/>
              <a:cs typeface="Spectral"/>
              <a:sym typeface="Spectral"/>
            </a:endParaRPr>
          </a:p>
        </p:txBody>
      </p:sp>
      <p:sp>
        <p:nvSpPr>
          <p:cNvPr id="439" name="Google Shape;439;p60"/>
          <p:cNvSpPr txBox="1"/>
          <p:nvPr/>
        </p:nvSpPr>
        <p:spPr>
          <a:xfrm>
            <a:off x="4598293"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131 Å</a:t>
            </a:r>
            <a:endParaRPr sz="1200">
              <a:solidFill>
                <a:srgbClr val="FFFFFF"/>
              </a:solidFill>
              <a:latin typeface="Spectral"/>
              <a:ea typeface="Spectral"/>
              <a:cs typeface="Spectral"/>
              <a:sym typeface="Spectral"/>
            </a:endParaRPr>
          </a:p>
        </p:txBody>
      </p:sp>
      <p:sp>
        <p:nvSpPr>
          <p:cNvPr id="440" name="Google Shape;440;p60"/>
          <p:cNvSpPr txBox="1"/>
          <p:nvPr/>
        </p:nvSpPr>
        <p:spPr>
          <a:xfrm>
            <a:off x="3547050" y="545175"/>
            <a:ext cx="2049900" cy="4002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Spectral"/>
                <a:ea typeface="Spectral"/>
                <a:cs typeface="Spectral"/>
                <a:sym typeface="Spectral"/>
              </a:rPr>
              <a:t>GOES-19 vs GOES-16</a:t>
            </a:r>
            <a:endParaRPr>
              <a:solidFill>
                <a:srgbClr val="FFFFFF"/>
              </a:solidFill>
              <a:latin typeface="Spectral"/>
              <a:ea typeface="Spectral"/>
              <a:cs typeface="Spectral"/>
              <a:sym typeface="Spectr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1"/>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PLPT-SUVI-007: SUVI-SUVI Intercalibration</a:t>
            </a:r>
            <a:endParaRPr/>
          </a:p>
        </p:txBody>
      </p:sp>
      <p:pic>
        <p:nvPicPr>
          <p:cNvPr id="446" name="Google Shape;446;p61"/>
          <p:cNvPicPr preferRelativeResize="0"/>
          <p:nvPr/>
        </p:nvPicPr>
        <p:blipFill rotWithShape="1">
          <a:blip r:embed="rId3">
            <a:alphaModFix/>
          </a:blip>
          <a:srcRect l="29" r="29"/>
          <a:stretch/>
        </p:blipFill>
        <p:spPr>
          <a:xfrm>
            <a:off x="179611" y="1602654"/>
            <a:ext cx="4350326" cy="3481524"/>
          </a:xfrm>
          <a:prstGeom prst="rect">
            <a:avLst/>
          </a:prstGeom>
          <a:noFill/>
          <a:ln>
            <a:noFill/>
          </a:ln>
        </p:spPr>
      </p:pic>
      <p:pic>
        <p:nvPicPr>
          <p:cNvPr id="447" name="Google Shape;447;p61"/>
          <p:cNvPicPr preferRelativeResize="0"/>
          <p:nvPr/>
        </p:nvPicPr>
        <p:blipFill rotWithShape="1">
          <a:blip r:embed="rId4">
            <a:alphaModFix/>
          </a:blip>
          <a:srcRect l="29" r="29"/>
          <a:stretch/>
        </p:blipFill>
        <p:spPr>
          <a:xfrm>
            <a:off x="4598311" y="1602654"/>
            <a:ext cx="4350326" cy="3481524"/>
          </a:xfrm>
          <a:prstGeom prst="rect">
            <a:avLst/>
          </a:prstGeom>
          <a:noFill/>
          <a:ln>
            <a:noFill/>
          </a:ln>
        </p:spPr>
      </p:pic>
      <p:sp>
        <p:nvSpPr>
          <p:cNvPr id="448" name="Google Shape;448;p61"/>
          <p:cNvSpPr txBox="1"/>
          <p:nvPr/>
        </p:nvSpPr>
        <p:spPr>
          <a:xfrm>
            <a:off x="179600"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171 Å</a:t>
            </a:r>
            <a:endParaRPr sz="1200">
              <a:solidFill>
                <a:srgbClr val="FFFFFF"/>
              </a:solidFill>
              <a:latin typeface="Spectral"/>
              <a:ea typeface="Spectral"/>
              <a:cs typeface="Spectral"/>
              <a:sym typeface="Spectral"/>
            </a:endParaRPr>
          </a:p>
        </p:txBody>
      </p:sp>
      <p:sp>
        <p:nvSpPr>
          <p:cNvPr id="449" name="Google Shape;449;p61"/>
          <p:cNvSpPr txBox="1"/>
          <p:nvPr/>
        </p:nvSpPr>
        <p:spPr>
          <a:xfrm>
            <a:off x="4598293"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195 Å</a:t>
            </a:r>
            <a:endParaRPr sz="1200">
              <a:solidFill>
                <a:srgbClr val="FFFFFF"/>
              </a:solidFill>
              <a:latin typeface="Spectral"/>
              <a:ea typeface="Spectral"/>
              <a:cs typeface="Spectral"/>
              <a:sym typeface="Spectral"/>
            </a:endParaRPr>
          </a:p>
        </p:txBody>
      </p:sp>
      <p:sp>
        <p:nvSpPr>
          <p:cNvPr id="450" name="Google Shape;450;p61"/>
          <p:cNvSpPr txBox="1"/>
          <p:nvPr/>
        </p:nvSpPr>
        <p:spPr>
          <a:xfrm>
            <a:off x="179600" y="670625"/>
            <a:ext cx="5034300" cy="852600"/>
          </a:xfrm>
          <a:prstGeom prst="rect">
            <a:avLst/>
          </a:prstGeom>
          <a:solidFill>
            <a:srgbClr val="000000">
              <a:alpha val="50000"/>
            </a:srgbClr>
          </a:solid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100">
                <a:solidFill>
                  <a:srgbClr val="EEEEEE"/>
                </a:solidFill>
                <a:latin typeface="Spectral"/>
                <a:ea typeface="Spectral"/>
                <a:cs typeface="Spectral"/>
                <a:sym typeface="Spectral"/>
              </a:rPr>
              <a:t>Quick explanation for the plots:</a:t>
            </a:r>
            <a:endParaRPr sz="1100">
              <a:solidFill>
                <a:srgbClr val="EEEEEE"/>
              </a:solidFill>
              <a:latin typeface="Spectral"/>
              <a:ea typeface="Spectral"/>
              <a:cs typeface="Spectral"/>
              <a:sym typeface="Spectral"/>
            </a:endParaRPr>
          </a:p>
          <a:p>
            <a:pPr marL="0" lvl="0" indent="0" algn="l" rtl="0">
              <a:spcBef>
                <a:spcPts val="0"/>
              </a:spcBef>
              <a:spcAft>
                <a:spcPts val="0"/>
              </a:spcAft>
              <a:buNone/>
            </a:pP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FF9900"/>
                </a:solidFill>
                <a:latin typeface="Spectral"/>
                <a:ea typeface="Spectral"/>
                <a:cs typeface="Spectral"/>
                <a:sym typeface="Spectral"/>
              </a:rPr>
              <a:t>- orange dotted line:</a:t>
            </a:r>
            <a:r>
              <a:rPr lang="en" sz="1100">
                <a:solidFill>
                  <a:srgbClr val="FF0000"/>
                </a:solidFill>
                <a:latin typeface="Spectral"/>
                <a:ea typeface="Spectral"/>
                <a:cs typeface="Spectral"/>
                <a:sym typeface="Spectral"/>
              </a:rPr>
              <a:t>                    </a:t>
            </a:r>
            <a:r>
              <a:rPr lang="en" sz="1100">
                <a:solidFill>
                  <a:srgbClr val="00B14F"/>
                </a:solidFill>
                <a:latin typeface="Spectral"/>
                <a:ea typeface="Spectral"/>
                <a:cs typeface="Spectral"/>
                <a:sym typeface="Spectral"/>
              </a:rPr>
              <a:t>-  green dotted line: </a:t>
            </a:r>
            <a:r>
              <a:rPr lang="en" sz="1100">
                <a:solidFill>
                  <a:srgbClr val="FF0000"/>
                </a:solidFill>
                <a:latin typeface="Spectral"/>
                <a:ea typeface="Spectral"/>
                <a:cs typeface="Spectral"/>
                <a:sym typeface="Spectral"/>
              </a:rPr>
              <a:t>                        </a:t>
            </a:r>
            <a:r>
              <a:rPr lang="en" sz="1100">
                <a:solidFill>
                  <a:srgbClr val="6D9EEB"/>
                </a:solidFill>
                <a:latin typeface="Spectral"/>
                <a:ea typeface="Spectral"/>
                <a:cs typeface="Spectral"/>
                <a:sym typeface="Spectral"/>
              </a:rPr>
              <a:t>- blue line:</a:t>
            </a: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EEEEEE"/>
                </a:solidFill>
                <a:latin typeface="Spectral"/>
                <a:ea typeface="Spectral"/>
                <a:cs typeface="Spectral"/>
                <a:sym typeface="Spectral"/>
              </a:rPr>
              <a:t>expected with degradation         expected w/o degradation               reality</a:t>
            </a:r>
            <a:endParaRPr sz="1100">
              <a:solidFill>
                <a:srgbClr val="EEEEEE"/>
              </a:solidFill>
              <a:latin typeface="Spectral"/>
              <a:ea typeface="Spectral"/>
              <a:cs typeface="Spectral"/>
              <a:sym typeface="Spectral"/>
            </a:endParaRPr>
          </a:p>
        </p:txBody>
      </p:sp>
      <p:sp>
        <p:nvSpPr>
          <p:cNvPr id="451" name="Google Shape;451;p61"/>
          <p:cNvSpPr txBox="1"/>
          <p:nvPr/>
        </p:nvSpPr>
        <p:spPr>
          <a:xfrm>
            <a:off x="3547050" y="545175"/>
            <a:ext cx="2049900" cy="4002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Spectral"/>
                <a:ea typeface="Spectral"/>
                <a:cs typeface="Spectral"/>
                <a:sym typeface="Spectral"/>
              </a:rPr>
              <a:t>GOES-19 vs GOES-16</a:t>
            </a:r>
            <a:endParaRPr>
              <a:solidFill>
                <a:srgbClr val="FFFFFF"/>
              </a:solidFill>
              <a:latin typeface="Spectral"/>
              <a:ea typeface="Spectral"/>
              <a:cs typeface="Spectral"/>
              <a:sym typeface="Spectr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l="1989" b="626"/>
          <a:stretch/>
        </p:blipFill>
        <p:spPr>
          <a:xfrm>
            <a:off x="1143000" y="39800"/>
            <a:ext cx="6749373" cy="5062024"/>
          </a:xfrm>
          <a:prstGeom prst="rect">
            <a:avLst/>
          </a:prstGeom>
          <a:noFill/>
          <a:ln>
            <a:noFill/>
          </a:ln>
        </p:spPr>
      </p:pic>
      <p:sp>
        <p:nvSpPr>
          <p:cNvPr id="85" name="Google Shape;85;p17"/>
          <p:cNvSpPr txBox="1"/>
          <p:nvPr/>
        </p:nvSpPr>
        <p:spPr>
          <a:xfrm>
            <a:off x="921000" y="304650"/>
            <a:ext cx="7212300" cy="6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lt1"/>
                </a:solidFill>
                <a:latin typeface="Spectral"/>
                <a:ea typeface="Spectral"/>
                <a:cs typeface="Spectral"/>
                <a:sym typeface="Spectral"/>
              </a:rPr>
              <a:t>The SUVI Instrument</a:t>
            </a:r>
            <a:endParaRPr sz="2800">
              <a:solidFill>
                <a:schemeClr val="lt1"/>
              </a:solidFill>
              <a:latin typeface="Spectral"/>
              <a:ea typeface="Spectral"/>
              <a:cs typeface="Spectral"/>
              <a:sym typeface="Spectral"/>
            </a:endParaRPr>
          </a:p>
        </p:txBody>
      </p:sp>
      <p:sp>
        <p:nvSpPr>
          <p:cNvPr id="86" name="Google Shape;8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2"/>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PLPT-SUVI-007: SUVI-SUVI Intercalibration</a:t>
            </a:r>
            <a:endParaRPr/>
          </a:p>
        </p:txBody>
      </p:sp>
      <p:pic>
        <p:nvPicPr>
          <p:cNvPr id="457" name="Google Shape;457;p62"/>
          <p:cNvPicPr preferRelativeResize="0"/>
          <p:nvPr/>
        </p:nvPicPr>
        <p:blipFill rotWithShape="1">
          <a:blip r:embed="rId3">
            <a:alphaModFix/>
          </a:blip>
          <a:srcRect l="29" r="29"/>
          <a:stretch/>
        </p:blipFill>
        <p:spPr>
          <a:xfrm>
            <a:off x="179611" y="1602654"/>
            <a:ext cx="4350326" cy="3481524"/>
          </a:xfrm>
          <a:prstGeom prst="rect">
            <a:avLst/>
          </a:prstGeom>
          <a:noFill/>
          <a:ln>
            <a:noFill/>
          </a:ln>
        </p:spPr>
      </p:pic>
      <p:pic>
        <p:nvPicPr>
          <p:cNvPr id="458" name="Google Shape;458;p62"/>
          <p:cNvPicPr preferRelativeResize="0"/>
          <p:nvPr/>
        </p:nvPicPr>
        <p:blipFill rotWithShape="1">
          <a:blip r:embed="rId4">
            <a:alphaModFix/>
          </a:blip>
          <a:srcRect l="29" r="29"/>
          <a:stretch/>
        </p:blipFill>
        <p:spPr>
          <a:xfrm>
            <a:off x="4598311" y="1602654"/>
            <a:ext cx="4350326" cy="3481524"/>
          </a:xfrm>
          <a:prstGeom prst="rect">
            <a:avLst/>
          </a:prstGeom>
          <a:noFill/>
          <a:ln>
            <a:noFill/>
          </a:ln>
        </p:spPr>
      </p:pic>
      <p:sp>
        <p:nvSpPr>
          <p:cNvPr id="459" name="Google Shape;459;p62"/>
          <p:cNvSpPr txBox="1"/>
          <p:nvPr/>
        </p:nvSpPr>
        <p:spPr>
          <a:xfrm>
            <a:off x="179600"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284 Å</a:t>
            </a:r>
            <a:endParaRPr sz="1200">
              <a:solidFill>
                <a:srgbClr val="FFFFFF"/>
              </a:solidFill>
              <a:latin typeface="Spectral"/>
              <a:ea typeface="Spectral"/>
              <a:cs typeface="Spectral"/>
              <a:sym typeface="Spectral"/>
            </a:endParaRPr>
          </a:p>
        </p:txBody>
      </p:sp>
      <p:sp>
        <p:nvSpPr>
          <p:cNvPr id="460" name="Google Shape;460;p62"/>
          <p:cNvSpPr txBox="1"/>
          <p:nvPr/>
        </p:nvSpPr>
        <p:spPr>
          <a:xfrm>
            <a:off x="4598293"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304 Å</a:t>
            </a:r>
            <a:endParaRPr sz="1200">
              <a:solidFill>
                <a:srgbClr val="FFFFFF"/>
              </a:solidFill>
              <a:latin typeface="Spectral"/>
              <a:ea typeface="Spectral"/>
              <a:cs typeface="Spectral"/>
              <a:sym typeface="Spectral"/>
            </a:endParaRPr>
          </a:p>
        </p:txBody>
      </p:sp>
      <p:sp>
        <p:nvSpPr>
          <p:cNvPr id="461" name="Google Shape;461;p62"/>
          <p:cNvSpPr txBox="1"/>
          <p:nvPr/>
        </p:nvSpPr>
        <p:spPr>
          <a:xfrm>
            <a:off x="179600" y="670625"/>
            <a:ext cx="5034300" cy="852600"/>
          </a:xfrm>
          <a:prstGeom prst="rect">
            <a:avLst/>
          </a:prstGeom>
          <a:solidFill>
            <a:srgbClr val="000000">
              <a:alpha val="50000"/>
            </a:srgbClr>
          </a:solid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100">
                <a:solidFill>
                  <a:srgbClr val="EEEEEE"/>
                </a:solidFill>
                <a:latin typeface="Spectral"/>
                <a:ea typeface="Spectral"/>
                <a:cs typeface="Spectral"/>
                <a:sym typeface="Spectral"/>
              </a:rPr>
              <a:t>Quick explanation for the plots:</a:t>
            </a:r>
            <a:endParaRPr sz="1100">
              <a:solidFill>
                <a:srgbClr val="EEEEEE"/>
              </a:solidFill>
              <a:latin typeface="Spectral"/>
              <a:ea typeface="Spectral"/>
              <a:cs typeface="Spectral"/>
              <a:sym typeface="Spectral"/>
            </a:endParaRPr>
          </a:p>
          <a:p>
            <a:pPr marL="0" lvl="0" indent="0" algn="l" rtl="0">
              <a:spcBef>
                <a:spcPts val="0"/>
              </a:spcBef>
              <a:spcAft>
                <a:spcPts val="0"/>
              </a:spcAft>
              <a:buNone/>
            </a:pP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FF9900"/>
                </a:solidFill>
                <a:latin typeface="Spectral"/>
                <a:ea typeface="Spectral"/>
                <a:cs typeface="Spectral"/>
                <a:sym typeface="Spectral"/>
              </a:rPr>
              <a:t>- orange dotted line:</a:t>
            </a:r>
            <a:r>
              <a:rPr lang="en" sz="1100">
                <a:solidFill>
                  <a:srgbClr val="FF0000"/>
                </a:solidFill>
                <a:latin typeface="Spectral"/>
                <a:ea typeface="Spectral"/>
                <a:cs typeface="Spectral"/>
                <a:sym typeface="Spectral"/>
              </a:rPr>
              <a:t>                    </a:t>
            </a:r>
            <a:r>
              <a:rPr lang="en" sz="1100">
                <a:solidFill>
                  <a:srgbClr val="00B14F"/>
                </a:solidFill>
                <a:latin typeface="Spectral"/>
                <a:ea typeface="Spectral"/>
                <a:cs typeface="Spectral"/>
                <a:sym typeface="Spectral"/>
              </a:rPr>
              <a:t>-  green dotted line: </a:t>
            </a:r>
            <a:r>
              <a:rPr lang="en" sz="1100">
                <a:solidFill>
                  <a:srgbClr val="FF0000"/>
                </a:solidFill>
                <a:latin typeface="Spectral"/>
                <a:ea typeface="Spectral"/>
                <a:cs typeface="Spectral"/>
                <a:sym typeface="Spectral"/>
              </a:rPr>
              <a:t>                        </a:t>
            </a:r>
            <a:r>
              <a:rPr lang="en" sz="1100">
                <a:solidFill>
                  <a:srgbClr val="6D9EEB"/>
                </a:solidFill>
                <a:latin typeface="Spectral"/>
                <a:ea typeface="Spectral"/>
                <a:cs typeface="Spectral"/>
                <a:sym typeface="Spectral"/>
              </a:rPr>
              <a:t>- blue line:</a:t>
            </a: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EEEEEE"/>
                </a:solidFill>
                <a:latin typeface="Spectral"/>
                <a:ea typeface="Spectral"/>
                <a:cs typeface="Spectral"/>
                <a:sym typeface="Spectral"/>
              </a:rPr>
              <a:t>expected with degradation         expected w/o degradation               reality</a:t>
            </a:r>
            <a:endParaRPr sz="1100">
              <a:solidFill>
                <a:srgbClr val="EEEEEE"/>
              </a:solidFill>
              <a:latin typeface="Spectral"/>
              <a:ea typeface="Spectral"/>
              <a:cs typeface="Spectral"/>
              <a:sym typeface="Spectral"/>
            </a:endParaRPr>
          </a:p>
        </p:txBody>
      </p:sp>
      <p:sp>
        <p:nvSpPr>
          <p:cNvPr id="462" name="Google Shape;462;p62"/>
          <p:cNvSpPr txBox="1"/>
          <p:nvPr/>
        </p:nvSpPr>
        <p:spPr>
          <a:xfrm>
            <a:off x="3547050" y="545175"/>
            <a:ext cx="2049900" cy="4002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Spectral"/>
                <a:ea typeface="Spectral"/>
                <a:cs typeface="Spectral"/>
                <a:sym typeface="Spectral"/>
              </a:rPr>
              <a:t>GOES-19 vs GOES-16</a:t>
            </a:r>
            <a:endParaRPr>
              <a:solidFill>
                <a:srgbClr val="FFFFFF"/>
              </a:solidFill>
              <a:latin typeface="Spectral"/>
              <a:ea typeface="Spectral"/>
              <a:cs typeface="Spectral"/>
              <a:sym typeface="Spectr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3"/>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PLPT-SUVI-007: SUVI-SUVI Intercalibration</a:t>
            </a:r>
            <a:endParaRPr/>
          </a:p>
        </p:txBody>
      </p:sp>
      <p:pic>
        <p:nvPicPr>
          <p:cNvPr id="468" name="Google Shape;468;p63"/>
          <p:cNvPicPr preferRelativeResize="0"/>
          <p:nvPr/>
        </p:nvPicPr>
        <p:blipFill rotWithShape="1">
          <a:blip r:embed="rId3">
            <a:alphaModFix/>
          </a:blip>
          <a:srcRect l="29" r="29"/>
          <a:stretch/>
        </p:blipFill>
        <p:spPr>
          <a:xfrm>
            <a:off x="179611" y="1602654"/>
            <a:ext cx="4350326" cy="3481524"/>
          </a:xfrm>
          <a:prstGeom prst="rect">
            <a:avLst/>
          </a:prstGeom>
          <a:noFill/>
          <a:ln>
            <a:noFill/>
          </a:ln>
        </p:spPr>
      </p:pic>
      <p:pic>
        <p:nvPicPr>
          <p:cNvPr id="469" name="Google Shape;469;p63"/>
          <p:cNvPicPr preferRelativeResize="0"/>
          <p:nvPr/>
        </p:nvPicPr>
        <p:blipFill rotWithShape="1">
          <a:blip r:embed="rId4">
            <a:alphaModFix/>
          </a:blip>
          <a:srcRect l="29" r="29"/>
          <a:stretch/>
        </p:blipFill>
        <p:spPr>
          <a:xfrm>
            <a:off x="4598311" y="1602654"/>
            <a:ext cx="4350326" cy="3481524"/>
          </a:xfrm>
          <a:prstGeom prst="rect">
            <a:avLst/>
          </a:prstGeom>
          <a:noFill/>
          <a:ln>
            <a:noFill/>
          </a:ln>
        </p:spPr>
      </p:pic>
      <p:sp>
        <p:nvSpPr>
          <p:cNvPr id="470" name="Google Shape;470;p63"/>
          <p:cNvSpPr txBox="1"/>
          <p:nvPr/>
        </p:nvSpPr>
        <p:spPr>
          <a:xfrm>
            <a:off x="179600"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94 Å</a:t>
            </a:r>
            <a:endParaRPr sz="1200">
              <a:solidFill>
                <a:srgbClr val="FFFFFF"/>
              </a:solidFill>
              <a:latin typeface="Spectral"/>
              <a:ea typeface="Spectral"/>
              <a:cs typeface="Spectral"/>
              <a:sym typeface="Spectral"/>
            </a:endParaRPr>
          </a:p>
        </p:txBody>
      </p:sp>
      <p:sp>
        <p:nvSpPr>
          <p:cNvPr id="471" name="Google Shape;471;p63"/>
          <p:cNvSpPr txBox="1"/>
          <p:nvPr/>
        </p:nvSpPr>
        <p:spPr>
          <a:xfrm>
            <a:off x="4598293"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131 Å</a:t>
            </a:r>
            <a:endParaRPr sz="1200">
              <a:solidFill>
                <a:srgbClr val="FFFFFF"/>
              </a:solidFill>
              <a:latin typeface="Spectral"/>
              <a:ea typeface="Spectral"/>
              <a:cs typeface="Spectral"/>
              <a:sym typeface="Spectral"/>
            </a:endParaRPr>
          </a:p>
        </p:txBody>
      </p:sp>
      <p:sp>
        <p:nvSpPr>
          <p:cNvPr id="472" name="Google Shape;472;p63"/>
          <p:cNvSpPr txBox="1"/>
          <p:nvPr/>
        </p:nvSpPr>
        <p:spPr>
          <a:xfrm>
            <a:off x="179600" y="670625"/>
            <a:ext cx="5034300" cy="852600"/>
          </a:xfrm>
          <a:prstGeom prst="rect">
            <a:avLst/>
          </a:prstGeom>
          <a:solidFill>
            <a:srgbClr val="000000">
              <a:alpha val="50000"/>
            </a:srgbClr>
          </a:solid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100">
                <a:solidFill>
                  <a:srgbClr val="EEEEEE"/>
                </a:solidFill>
                <a:latin typeface="Spectral"/>
                <a:ea typeface="Spectral"/>
                <a:cs typeface="Spectral"/>
                <a:sym typeface="Spectral"/>
              </a:rPr>
              <a:t>Quick explanation for the plots:</a:t>
            </a:r>
            <a:endParaRPr sz="1100">
              <a:solidFill>
                <a:srgbClr val="EEEEEE"/>
              </a:solidFill>
              <a:latin typeface="Spectral"/>
              <a:ea typeface="Spectral"/>
              <a:cs typeface="Spectral"/>
              <a:sym typeface="Spectral"/>
            </a:endParaRPr>
          </a:p>
          <a:p>
            <a:pPr marL="0" lvl="0" indent="0" algn="l" rtl="0">
              <a:spcBef>
                <a:spcPts val="0"/>
              </a:spcBef>
              <a:spcAft>
                <a:spcPts val="0"/>
              </a:spcAft>
              <a:buNone/>
            </a:pP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FF9900"/>
                </a:solidFill>
                <a:latin typeface="Spectral"/>
                <a:ea typeface="Spectral"/>
                <a:cs typeface="Spectral"/>
                <a:sym typeface="Spectral"/>
              </a:rPr>
              <a:t>- orange dotted line:</a:t>
            </a:r>
            <a:r>
              <a:rPr lang="en" sz="1100">
                <a:solidFill>
                  <a:srgbClr val="FF0000"/>
                </a:solidFill>
                <a:latin typeface="Spectral"/>
                <a:ea typeface="Spectral"/>
                <a:cs typeface="Spectral"/>
                <a:sym typeface="Spectral"/>
              </a:rPr>
              <a:t>                    </a:t>
            </a:r>
            <a:r>
              <a:rPr lang="en" sz="1100">
                <a:solidFill>
                  <a:srgbClr val="00B14F"/>
                </a:solidFill>
                <a:latin typeface="Spectral"/>
                <a:ea typeface="Spectral"/>
                <a:cs typeface="Spectral"/>
                <a:sym typeface="Spectral"/>
              </a:rPr>
              <a:t>-  green dotted line: </a:t>
            </a:r>
            <a:r>
              <a:rPr lang="en" sz="1100">
                <a:solidFill>
                  <a:srgbClr val="FF0000"/>
                </a:solidFill>
                <a:latin typeface="Spectral"/>
                <a:ea typeface="Spectral"/>
                <a:cs typeface="Spectral"/>
                <a:sym typeface="Spectral"/>
              </a:rPr>
              <a:t>                        </a:t>
            </a:r>
            <a:r>
              <a:rPr lang="en" sz="1100">
                <a:solidFill>
                  <a:srgbClr val="6D9EEB"/>
                </a:solidFill>
                <a:latin typeface="Spectral"/>
                <a:ea typeface="Spectral"/>
                <a:cs typeface="Spectral"/>
                <a:sym typeface="Spectral"/>
              </a:rPr>
              <a:t>- blue line:</a:t>
            </a: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EEEEEE"/>
                </a:solidFill>
                <a:latin typeface="Spectral"/>
                <a:ea typeface="Spectral"/>
                <a:cs typeface="Spectral"/>
                <a:sym typeface="Spectral"/>
              </a:rPr>
              <a:t>expected with degradation         expected w/o degradation               reality</a:t>
            </a:r>
            <a:endParaRPr sz="1100">
              <a:solidFill>
                <a:srgbClr val="EEEEEE"/>
              </a:solidFill>
              <a:latin typeface="Spectral"/>
              <a:ea typeface="Spectral"/>
              <a:cs typeface="Spectral"/>
              <a:sym typeface="Spectral"/>
            </a:endParaRPr>
          </a:p>
        </p:txBody>
      </p:sp>
      <p:sp>
        <p:nvSpPr>
          <p:cNvPr id="473" name="Google Shape;473;p63"/>
          <p:cNvSpPr txBox="1"/>
          <p:nvPr/>
        </p:nvSpPr>
        <p:spPr>
          <a:xfrm>
            <a:off x="3547050" y="545175"/>
            <a:ext cx="2049900" cy="4002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Spectral"/>
                <a:ea typeface="Spectral"/>
                <a:cs typeface="Spectral"/>
                <a:sym typeface="Spectral"/>
              </a:rPr>
              <a:t>GOES-19 vs GOES-18</a:t>
            </a:r>
            <a:endParaRPr>
              <a:solidFill>
                <a:srgbClr val="FFFFFF"/>
              </a:solidFill>
              <a:latin typeface="Spectral"/>
              <a:ea typeface="Spectral"/>
              <a:cs typeface="Spectral"/>
              <a:sym typeface="Spectr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4"/>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PLPT-SUVI-007: SUVI-SUVI Intercalibration</a:t>
            </a:r>
            <a:endParaRPr/>
          </a:p>
        </p:txBody>
      </p:sp>
      <p:pic>
        <p:nvPicPr>
          <p:cNvPr id="479" name="Google Shape;479;p64"/>
          <p:cNvPicPr preferRelativeResize="0"/>
          <p:nvPr/>
        </p:nvPicPr>
        <p:blipFill rotWithShape="1">
          <a:blip r:embed="rId3">
            <a:alphaModFix/>
          </a:blip>
          <a:srcRect l="29" r="29"/>
          <a:stretch/>
        </p:blipFill>
        <p:spPr>
          <a:xfrm>
            <a:off x="179611" y="1602654"/>
            <a:ext cx="4350326" cy="3481524"/>
          </a:xfrm>
          <a:prstGeom prst="rect">
            <a:avLst/>
          </a:prstGeom>
          <a:noFill/>
          <a:ln>
            <a:noFill/>
          </a:ln>
        </p:spPr>
      </p:pic>
      <p:pic>
        <p:nvPicPr>
          <p:cNvPr id="480" name="Google Shape;480;p64"/>
          <p:cNvPicPr preferRelativeResize="0"/>
          <p:nvPr/>
        </p:nvPicPr>
        <p:blipFill rotWithShape="1">
          <a:blip r:embed="rId4">
            <a:alphaModFix/>
          </a:blip>
          <a:srcRect l="29" r="29"/>
          <a:stretch/>
        </p:blipFill>
        <p:spPr>
          <a:xfrm>
            <a:off x="4598311" y="1602654"/>
            <a:ext cx="4350326" cy="3481524"/>
          </a:xfrm>
          <a:prstGeom prst="rect">
            <a:avLst/>
          </a:prstGeom>
          <a:noFill/>
          <a:ln>
            <a:noFill/>
          </a:ln>
        </p:spPr>
      </p:pic>
      <p:sp>
        <p:nvSpPr>
          <p:cNvPr id="481" name="Google Shape;481;p64"/>
          <p:cNvSpPr txBox="1"/>
          <p:nvPr/>
        </p:nvSpPr>
        <p:spPr>
          <a:xfrm>
            <a:off x="179600"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171 Å</a:t>
            </a:r>
            <a:endParaRPr sz="1200">
              <a:solidFill>
                <a:srgbClr val="FFFFFF"/>
              </a:solidFill>
              <a:latin typeface="Spectral"/>
              <a:ea typeface="Spectral"/>
              <a:cs typeface="Spectral"/>
              <a:sym typeface="Spectral"/>
            </a:endParaRPr>
          </a:p>
        </p:txBody>
      </p:sp>
      <p:sp>
        <p:nvSpPr>
          <p:cNvPr id="482" name="Google Shape;482;p64"/>
          <p:cNvSpPr txBox="1"/>
          <p:nvPr/>
        </p:nvSpPr>
        <p:spPr>
          <a:xfrm>
            <a:off x="4598293"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195 Å</a:t>
            </a:r>
            <a:endParaRPr sz="1200">
              <a:solidFill>
                <a:srgbClr val="FFFFFF"/>
              </a:solidFill>
              <a:latin typeface="Spectral"/>
              <a:ea typeface="Spectral"/>
              <a:cs typeface="Spectral"/>
              <a:sym typeface="Spectral"/>
            </a:endParaRPr>
          </a:p>
        </p:txBody>
      </p:sp>
      <p:sp>
        <p:nvSpPr>
          <p:cNvPr id="483" name="Google Shape;483;p64"/>
          <p:cNvSpPr txBox="1"/>
          <p:nvPr/>
        </p:nvSpPr>
        <p:spPr>
          <a:xfrm>
            <a:off x="179600" y="670625"/>
            <a:ext cx="5034300" cy="852600"/>
          </a:xfrm>
          <a:prstGeom prst="rect">
            <a:avLst/>
          </a:prstGeom>
          <a:solidFill>
            <a:srgbClr val="000000">
              <a:alpha val="50000"/>
            </a:srgbClr>
          </a:solid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100">
                <a:solidFill>
                  <a:srgbClr val="EEEEEE"/>
                </a:solidFill>
                <a:latin typeface="Spectral"/>
                <a:ea typeface="Spectral"/>
                <a:cs typeface="Spectral"/>
                <a:sym typeface="Spectral"/>
              </a:rPr>
              <a:t>Quick explanation for the plots:</a:t>
            </a:r>
            <a:endParaRPr sz="1100">
              <a:solidFill>
                <a:srgbClr val="EEEEEE"/>
              </a:solidFill>
              <a:latin typeface="Spectral"/>
              <a:ea typeface="Spectral"/>
              <a:cs typeface="Spectral"/>
              <a:sym typeface="Spectral"/>
            </a:endParaRPr>
          </a:p>
          <a:p>
            <a:pPr marL="0" lvl="0" indent="0" algn="l" rtl="0">
              <a:spcBef>
                <a:spcPts val="0"/>
              </a:spcBef>
              <a:spcAft>
                <a:spcPts val="0"/>
              </a:spcAft>
              <a:buNone/>
            </a:pP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FF9900"/>
                </a:solidFill>
                <a:latin typeface="Spectral"/>
                <a:ea typeface="Spectral"/>
                <a:cs typeface="Spectral"/>
                <a:sym typeface="Spectral"/>
              </a:rPr>
              <a:t>- orange dotted line:</a:t>
            </a:r>
            <a:r>
              <a:rPr lang="en" sz="1100">
                <a:solidFill>
                  <a:srgbClr val="FF0000"/>
                </a:solidFill>
                <a:latin typeface="Spectral"/>
                <a:ea typeface="Spectral"/>
                <a:cs typeface="Spectral"/>
                <a:sym typeface="Spectral"/>
              </a:rPr>
              <a:t>                    </a:t>
            </a:r>
            <a:r>
              <a:rPr lang="en" sz="1100">
                <a:solidFill>
                  <a:srgbClr val="00B14F"/>
                </a:solidFill>
                <a:latin typeface="Spectral"/>
                <a:ea typeface="Spectral"/>
                <a:cs typeface="Spectral"/>
                <a:sym typeface="Spectral"/>
              </a:rPr>
              <a:t>-  green dotted line: </a:t>
            </a:r>
            <a:r>
              <a:rPr lang="en" sz="1100">
                <a:solidFill>
                  <a:srgbClr val="FF0000"/>
                </a:solidFill>
                <a:latin typeface="Spectral"/>
                <a:ea typeface="Spectral"/>
                <a:cs typeface="Spectral"/>
                <a:sym typeface="Spectral"/>
              </a:rPr>
              <a:t>                        </a:t>
            </a:r>
            <a:r>
              <a:rPr lang="en" sz="1100">
                <a:solidFill>
                  <a:srgbClr val="6D9EEB"/>
                </a:solidFill>
                <a:latin typeface="Spectral"/>
                <a:ea typeface="Spectral"/>
                <a:cs typeface="Spectral"/>
                <a:sym typeface="Spectral"/>
              </a:rPr>
              <a:t>- blue line:</a:t>
            </a: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EEEEEE"/>
                </a:solidFill>
                <a:latin typeface="Spectral"/>
                <a:ea typeface="Spectral"/>
                <a:cs typeface="Spectral"/>
                <a:sym typeface="Spectral"/>
              </a:rPr>
              <a:t>expected with degradation         expected w/o degradation               reality</a:t>
            </a:r>
            <a:endParaRPr sz="1100">
              <a:solidFill>
                <a:srgbClr val="EEEEEE"/>
              </a:solidFill>
              <a:latin typeface="Spectral"/>
              <a:ea typeface="Spectral"/>
              <a:cs typeface="Spectral"/>
              <a:sym typeface="Spectral"/>
            </a:endParaRPr>
          </a:p>
        </p:txBody>
      </p:sp>
      <p:sp>
        <p:nvSpPr>
          <p:cNvPr id="484" name="Google Shape;484;p64"/>
          <p:cNvSpPr txBox="1"/>
          <p:nvPr/>
        </p:nvSpPr>
        <p:spPr>
          <a:xfrm>
            <a:off x="3547050" y="545175"/>
            <a:ext cx="2049900" cy="4002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Spectral"/>
                <a:ea typeface="Spectral"/>
                <a:cs typeface="Spectral"/>
                <a:sym typeface="Spectral"/>
              </a:rPr>
              <a:t>GOES-19 vs GOES-18</a:t>
            </a:r>
            <a:endParaRPr>
              <a:solidFill>
                <a:srgbClr val="FFFFFF"/>
              </a:solidFill>
              <a:latin typeface="Spectral"/>
              <a:ea typeface="Spectral"/>
              <a:cs typeface="Spectral"/>
              <a:sym typeface="Spectr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5"/>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PLPT-SUVI-007: SUVI-SUVI Intercalibration</a:t>
            </a:r>
            <a:endParaRPr/>
          </a:p>
        </p:txBody>
      </p:sp>
      <p:pic>
        <p:nvPicPr>
          <p:cNvPr id="490" name="Google Shape;490;p65"/>
          <p:cNvPicPr preferRelativeResize="0"/>
          <p:nvPr/>
        </p:nvPicPr>
        <p:blipFill rotWithShape="1">
          <a:blip r:embed="rId3">
            <a:alphaModFix/>
          </a:blip>
          <a:srcRect l="29" r="29"/>
          <a:stretch/>
        </p:blipFill>
        <p:spPr>
          <a:xfrm>
            <a:off x="179611" y="1602654"/>
            <a:ext cx="4350326" cy="3481524"/>
          </a:xfrm>
          <a:prstGeom prst="rect">
            <a:avLst/>
          </a:prstGeom>
          <a:noFill/>
          <a:ln>
            <a:noFill/>
          </a:ln>
        </p:spPr>
      </p:pic>
      <p:pic>
        <p:nvPicPr>
          <p:cNvPr id="491" name="Google Shape;491;p65"/>
          <p:cNvPicPr preferRelativeResize="0"/>
          <p:nvPr/>
        </p:nvPicPr>
        <p:blipFill rotWithShape="1">
          <a:blip r:embed="rId4">
            <a:alphaModFix/>
          </a:blip>
          <a:srcRect l="29" r="29"/>
          <a:stretch/>
        </p:blipFill>
        <p:spPr>
          <a:xfrm>
            <a:off x="4598311" y="1602654"/>
            <a:ext cx="4350326" cy="3481524"/>
          </a:xfrm>
          <a:prstGeom prst="rect">
            <a:avLst/>
          </a:prstGeom>
          <a:noFill/>
          <a:ln>
            <a:noFill/>
          </a:ln>
        </p:spPr>
      </p:pic>
      <p:sp>
        <p:nvSpPr>
          <p:cNvPr id="492" name="Google Shape;492;p65"/>
          <p:cNvSpPr txBox="1"/>
          <p:nvPr/>
        </p:nvSpPr>
        <p:spPr>
          <a:xfrm>
            <a:off x="179600"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284 Å</a:t>
            </a:r>
            <a:endParaRPr sz="1200">
              <a:solidFill>
                <a:srgbClr val="FFFFFF"/>
              </a:solidFill>
              <a:latin typeface="Spectral"/>
              <a:ea typeface="Spectral"/>
              <a:cs typeface="Spectral"/>
              <a:sym typeface="Spectral"/>
            </a:endParaRPr>
          </a:p>
        </p:txBody>
      </p:sp>
      <p:sp>
        <p:nvSpPr>
          <p:cNvPr id="493" name="Google Shape;493;p65"/>
          <p:cNvSpPr txBox="1"/>
          <p:nvPr/>
        </p:nvSpPr>
        <p:spPr>
          <a:xfrm>
            <a:off x="4598293" y="1602650"/>
            <a:ext cx="615600" cy="3693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Spectral"/>
                <a:ea typeface="Spectral"/>
                <a:cs typeface="Spectral"/>
                <a:sym typeface="Spectral"/>
              </a:rPr>
              <a:t>304 Å</a:t>
            </a:r>
            <a:endParaRPr sz="1200">
              <a:solidFill>
                <a:srgbClr val="FFFFFF"/>
              </a:solidFill>
              <a:latin typeface="Spectral"/>
              <a:ea typeface="Spectral"/>
              <a:cs typeface="Spectral"/>
              <a:sym typeface="Spectral"/>
            </a:endParaRPr>
          </a:p>
        </p:txBody>
      </p:sp>
      <p:sp>
        <p:nvSpPr>
          <p:cNvPr id="494" name="Google Shape;494;p65"/>
          <p:cNvSpPr txBox="1"/>
          <p:nvPr/>
        </p:nvSpPr>
        <p:spPr>
          <a:xfrm>
            <a:off x="179600" y="670625"/>
            <a:ext cx="5034300" cy="852600"/>
          </a:xfrm>
          <a:prstGeom prst="rect">
            <a:avLst/>
          </a:prstGeom>
          <a:solidFill>
            <a:srgbClr val="000000">
              <a:alpha val="50000"/>
            </a:srgbClr>
          </a:solid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100">
                <a:solidFill>
                  <a:srgbClr val="EEEEEE"/>
                </a:solidFill>
                <a:latin typeface="Spectral"/>
                <a:ea typeface="Spectral"/>
                <a:cs typeface="Spectral"/>
                <a:sym typeface="Spectral"/>
              </a:rPr>
              <a:t>Quick explanation for the plots:</a:t>
            </a:r>
            <a:endParaRPr sz="1100">
              <a:solidFill>
                <a:srgbClr val="EEEEEE"/>
              </a:solidFill>
              <a:latin typeface="Spectral"/>
              <a:ea typeface="Spectral"/>
              <a:cs typeface="Spectral"/>
              <a:sym typeface="Spectral"/>
            </a:endParaRPr>
          </a:p>
          <a:p>
            <a:pPr marL="0" lvl="0" indent="0" algn="l" rtl="0">
              <a:spcBef>
                <a:spcPts val="0"/>
              </a:spcBef>
              <a:spcAft>
                <a:spcPts val="0"/>
              </a:spcAft>
              <a:buNone/>
            </a:pP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FF9900"/>
                </a:solidFill>
                <a:latin typeface="Spectral"/>
                <a:ea typeface="Spectral"/>
                <a:cs typeface="Spectral"/>
                <a:sym typeface="Spectral"/>
              </a:rPr>
              <a:t>- orange dotted line:</a:t>
            </a:r>
            <a:r>
              <a:rPr lang="en" sz="1100">
                <a:solidFill>
                  <a:srgbClr val="FF0000"/>
                </a:solidFill>
                <a:latin typeface="Spectral"/>
                <a:ea typeface="Spectral"/>
                <a:cs typeface="Spectral"/>
                <a:sym typeface="Spectral"/>
              </a:rPr>
              <a:t>                    </a:t>
            </a:r>
            <a:r>
              <a:rPr lang="en" sz="1100">
                <a:solidFill>
                  <a:srgbClr val="00B14F"/>
                </a:solidFill>
                <a:latin typeface="Spectral"/>
                <a:ea typeface="Spectral"/>
                <a:cs typeface="Spectral"/>
                <a:sym typeface="Spectral"/>
              </a:rPr>
              <a:t>-  green dotted line: </a:t>
            </a:r>
            <a:r>
              <a:rPr lang="en" sz="1100">
                <a:solidFill>
                  <a:srgbClr val="FF0000"/>
                </a:solidFill>
                <a:latin typeface="Spectral"/>
                <a:ea typeface="Spectral"/>
                <a:cs typeface="Spectral"/>
                <a:sym typeface="Spectral"/>
              </a:rPr>
              <a:t>                        </a:t>
            </a:r>
            <a:r>
              <a:rPr lang="en" sz="1100">
                <a:solidFill>
                  <a:srgbClr val="6D9EEB"/>
                </a:solidFill>
                <a:latin typeface="Spectral"/>
                <a:ea typeface="Spectral"/>
                <a:cs typeface="Spectral"/>
                <a:sym typeface="Spectral"/>
              </a:rPr>
              <a:t>- blue line:</a:t>
            </a:r>
            <a:endParaRPr sz="1100">
              <a:solidFill>
                <a:srgbClr val="EEEEEE"/>
              </a:solidFill>
              <a:latin typeface="Spectral"/>
              <a:ea typeface="Spectral"/>
              <a:cs typeface="Spectral"/>
              <a:sym typeface="Spectral"/>
            </a:endParaRPr>
          </a:p>
          <a:p>
            <a:pPr marL="0" lvl="0" indent="0" algn="l" rtl="0">
              <a:spcBef>
                <a:spcPts val="0"/>
              </a:spcBef>
              <a:spcAft>
                <a:spcPts val="0"/>
              </a:spcAft>
              <a:buNone/>
            </a:pPr>
            <a:r>
              <a:rPr lang="en" sz="1100">
                <a:solidFill>
                  <a:srgbClr val="EEEEEE"/>
                </a:solidFill>
                <a:latin typeface="Spectral"/>
                <a:ea typeface="Spectral"/>
                <a:cs typeface="Spectral"/>
                <a:sym typeface="Spectral"/>
              </a:rPr>
              <a:t>expected with degradation         expected w/o degradation               reality</a:t>
            </a:r>
            <a:endParaRPr sz="1100">
              <a:solidFill>
                <a:srgbClr val="EEEEEE"/>
              </a:solidFill>
              <a:latin typeface="Spectral"/>
              <a:ea typeface="Spectral"/>
              <a:cs typeface="Spectral"/>
              <a:sym typeface="Spectral"/>
            </a:endParaRPr>
          </a:p>
        </p:txBody>
      </p:sp>
      <p:sp>
        <p:nvSpPr>
          <p:cNvPr id="495" name="Google Shape;495;p65"/>
          <p:cNvSpPr txBox="1"/>
          <p:nvPr/>
        </p:nvSpPr>
        <p:spPr>
          <a:xfrm>
            <a:off x="3547050" y="545175"/>
            <a:ext cx="2049900" cy="400200"/>
          </a:xfrm>
          <a:prstGeom prst="rect">
            <a:avLst/>
          </a:prstGeom>
          <a:solidFill>
            <a:srgbClr val="000000">
              <a:alpha val="6176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Spectral"/>
                <a:ea typeface="Spectral"/>
                <a:cs typeface="Spectral"/>
                <a:sym typeface="Spectral"/>
              </a:rPr>
              <a:t>GOES-19 vs GOES-18</a:t>
            </a:r>
            <a:endParaRPr>
              <a:solidFill>
                <a:srgbClr val="FFFFFF"/>
              </a:solidFill>
              <a:latin typeface="Spectral"/>
              <a:ea typeface="Spectral"/>
              <a:cs typeface="Spectral"/>
              <a:sym typeface="Spectr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6"/>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PLPT SUVI-007: SUVI-SUVI Intercomparison</a:t>
            </a:r>
            <a:endParaRPr/>
          </a:p>
        </p:txBody>
      </p:sp>
      <p:sp>
        <p:nvSpPr>
          <p:cNvPr id="501" name="Google Shape;501;p66"/>
          <p:cNvSpPr txBox="1">
            <a:spLocks noGrp="1"/>
          </p:cNvSpPr>
          <p:nvPr>
            <p:ph type="body" idx="1"/>
          </p:nvPr>
        </p:nvSpPr>
        <p:spPr>
          <a:xfrm>
            <a:off x="418650" y="806900"/>
            <a:ext cx="8306700" cy="4111200"/>
          </a:xfrm>
          <a:prstGeom prst="rect">
            <a:avLst/>
          </a:prstGeom>
        </p:spPr>
        <p:txBody>
          <a:bodyPr spcFirstLastPara="1" wrap="square" lIns="91425" tIns="91425" rIns="91425" bIns="91425" anchor="t" anchorCtr="0">
            <a:normAutofit lnSpcReduction="10000"/>
          </a:bodyPr>
          <a:lstStyle/>
          <a:p>
            <a:pPr marL="0" lvl="0" indent="0" algn="l" rtl="0">
              <a:spcBef>
                <a:spcPts val="640"/>
              </a:spcBef>
              <a:spcAft>
                <a:spcPts val="0"/>
              </a:spcAft>
              <a:buClr>
                <a:schemeClr val="dk1"/>
              </a:buClr>
              <a:buSzPts val="1100"/>
              <a:buFont typeface="Arial"/>
              <a:buNone/>
            </a:pPr>
            <a:r>
              <a:rPr lang="en" sz="2000"/>
              <a:t>Summary:</a:t>
            </a:r>
            <a:br>
              <a:rPr lang="en" sz="1100"/>
            </a:br>
            <a:endParaRPr sz="900"/>
          </a:p>
          <a:p>
            <a:pPr marL="457200" lvl="0" indent="-330200" algn="l" rtl="0">
              <a:lnSpc>
                <a:spcPct val="150000"/>
              </a:lnSpc>
              <a:spcBef>
                <a:spcPts val="640"/>
              </a:spcBef>
              <a:spcAft>
                <a:spcPts val="0"/>
              </a:spcAft>
              <a:buSzPts val="1600"/>
              <a:buChar char="●"/>
            </a:pPr>
            <a:r>
              <a:rPr lang="en"/>
              <a:t>For most wavelength channels, the values between GOES-19 and </a:t>
            </a:r>
            <a:br>
              <a:rPr lang="en"/>
            </a:br>
            <a:r>
              <a:rPr lang="en"/>
              <a:t>GOES-18 are much closer than the ones between GOES-19 and </a:t>
            </a:r>
            <a:br>
              <a:rPr lang="en"/>
            </a:br>
            <a:r>
              <a:rPr lang="en"/>
              <a:t>GOES-16          estimates for the GOES-16 degradation are probably inaccurate.</a:t>
            </a:r>
            <a:br>
              <a:rPr lang="en" sz="1000"/>
            </a:br>
            <a:endParaRPr sz="1000"/>
          </a:p>
          <a:p>
            <a:pPr marL="457200" lvl="0" indent="-342900" algn="l" rtl="0">
              <a:lnSpc>
                <a:spcPct val="150000"/>
              </a:lnSpc>
              <a:spcBef>
                <a:spcPts val="0"/>
              </a:spcBef>
              <a:spcAft>
                <a:spcPts val="0"/>
              </a:spcAft>
              <a:buSzPts val="1800"/>
              <a:buChar char="●"/>
            </a:pPr>
            <a:r>
              <a:rPr lang="en"/>
              <a:t>Fundamental issue of this radiometric analysis: both the </a:t>
            </a:r>
            <a:r>
              <a:rPr lang="en">
                <a:solidFill>
                  <a:schemeClr val="accent4"/>
                </a:solidFill>
              </a:rPr>
              <a:t>passband differences</a:t>
            </a:r>
            <a:r>
              <a:rPr lang="en"/>
              <a:t> and the </a:t>
            </a:r>
            <a:r>
              <a:rPr lang="en">
                <a:solidFill>
                  <a:schemeClr val="accent1"/>
                </a:solidFill>
              </a:rPr>
              <a:t>degradation</a:t>
            </a:r>
            <a:r>
              <a:rPr lang="en"/>
              <a:t> influence the histograms. If we knew one of the two precisely, we could use this analysis to determine the other. Unfortunately, they cannot be disentangled.</a:t>
            </a:r>
            <a:endParaRPr/>
          </a:p>
        </p:txBody>
      </p:sp>
      <p:cxnSp>
        <p:nvCxnSpPr>
          <p:cNvPr id="502" name="Google Shape;502;p66"/>
          <p:cNvCxnSpPr/>
          <p:nvPr/>
        </p:nvCxnSpPr>
        <p:spPr>
          <a:xfrm rot="10800000" flipH="1">
            <a:off x="2033796" y="2363197"/>
            <a:ext cx="336300" cy="1500"/>
          </a:xfrm>
          <a:prstGeom prst="straightConnector1">
            <a:avLst/>
          </a:prstGeom>
          <a:noFill/>
          <a:ln w="28575" cap="flat" cmpd="sng">
            <a:solidFill>
              <a:srgbClr val="FFFFFF"/>
            </a:solidFill>
            <a:prstDash val="solid"/>
            <a:round/>
            <a:headEnd type="none" w="med" len="med"/>
            <a:tailEnd type="triangle" w="med" len="med"/>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7"/>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a:t>PLPT-SUVI-006: SUVI-EXIS Intercalibration</a:t>
            </a:r>
            <a:endParaRPr/>
          </a:p>
        </p:txBody>
      </p:sp>
      <p:sp>
        <p:nvSpPr>
          <p:cNvPr id="508" name="Google Shape;508;p67"/>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Autofit/>
          </a:bodyPr>
          <a:lstStyle/>
          <a:p>
            <a:pPr marL="457200" lvl="0" indent="-355600" algn="l" rtl="0">
              <a:lnSpc>
                <a:spcPct val="125000"/>
              </a:lnSpc>
              <a:spcBef>
                <a:spcPts val="0"/>
              </a:spcBef>
              <a:spcAft>
                <a:spcPts val="0"/>
              </a:spcAft>
              <a:buSzPts val="2000"/>
              <a:buChar char="●"/>
            </a:pPr>
            <a:r>
              <a:rPr lang="en" sz="2000"/>
              <a:t>Straight ratio comparison of EXIS-EUVSA 284 and 304Å spectral irradiance measurements to SUVI 284 and 304Å channels.</a:t>
            </a:r>
            <a:endParaRPr sz="2000"/>
          </a:p>
          <a:p>
            <a:pPr marL="457200" lvl="0" indent="-355600" algn="l" rtl="0">
              <a:lnSpc>
                <a:spcPct val="125000"/>
              </a:lnSpc>
              <a:spcBef>
                <a:spcPts val="0"/>
              </a:spcBef>
              <a:spcAft>
                <a:spcPts val="0"/>
              </a:spcAft>
              <a:buSzPts val="2000"/>
              <a:buChar char="●"/>
            </a:pPr>
            <a:r>
              <a:rPr lang="en" sz="2000"/>
              <a:t>GOES-16 EXIS science products are used.</a:t>
            </a:r>
            <a:endParaRPr sz="2000"/>
          </a:p>
          <a:p>
            <a:pPr marL="914400" lvl="1" indent="-330200" algn="l" rtl="0">
              <a:lnSpc>
                <a:spcPct val="125000"/>
              </a:lnSpc>
              <a:spcBef>
                <a:spcPts val="0"/>
              </a:spcBef>
              <a:spcAft>
                <a:spcPts val="0"/>
              </a:spcAft>
              <a:buSzPts val="1600"/>
              <a:buChar char="○"/>
            </a:pPr>
            <a:r>
              <a:rPr lang="en" sz="1600"/>
              <a:t>GOES-17 and -18 EUVS Level-2 products are not ready</a:t>
            </a:r>
            <a:r>
              <a:rPr lang="en" sz="1600">
                <a:solidFill>
                  <a:schemeClr val="lt1"/>
                </a:solidFill>
              </a:rPr>
              <a:t>.</a:t>
            </a:r>
            <a:endParaRPr sz="1600">
              <a:solidFill>
                <a:schemeClr val="lt1"/>
              </a:solidFill>
            </a:endParaRPr>
          </a:p>
          <a:p>
            <a:pPr marL="457200" lvl="0" indent="-355600" algn="l" rtl="0">
              <a:lnSpc>
                <a:spcPct val="125000"/>
              </a:lnSpc>
              <a:spcBef>
                <a:spcPts val="0"/>
              </a:spcBef>
              <a:spcAft>
                <a:spcPts val="0"/>
              </a:spcAft>
              <a:buSzPts val="2000"/>
              <a:buChar char="●"/>
            </a:pPr>
            <a:r>
              <a:rPr lang="en" sz="2000"/>
              <a:t>Value for the GOES-16 EXIS-EUVSA come from the NCEI scientific data. </a:t>
            </a:r>
            <a:endParaRPr sz="2000"/>
          </a:p>
          <a:p>
            <a:pPr marL="457200" lvl="0" indent="-355600" algn="l" rtl="0">
              <a:lnSpc>
                <a:spcPct val="125000"/>
              </a:lnSpc>
              <a:spcBef>
                <a:spcPts val="0"/>
              </a:spcBef>
              <a:spcAft>
                <a:spcPts val="0"/>
              </a:spcAft>
              <a:buSzPts val="2000"/>
              <a:buChar char="●"/>
            </a:pPr>
            <a:r>
              <a:rPr lang="en" sz="2000"/>
              <a:t>SUVI and EXIS are </a:t>
            </a:r>
            <a:r>
              <a:rPr lang="en" sz="2000" u="sng"/>
              <a:t>very</a:t>
            </a:r>
            <a:r>
              <a:rPr lang="en" sz="2000"/>
              <a:t> different instruments, and work is needed to achieve an apples-to-apples comparison.</a:t>
            </a:r>
            <a:endParaRPr sz="2000"/>
          </a:p>
          <a:p>
            <a:pPr marL="457200" lvl="0" indent="-355600" algn="l" rtl="0">
              <a:lnSpc>
                <a:spcPct val="125000"/>
              </a:lnSpc>
              <a:spcBef>
                <a:spcPts val="0"/>
              </a:spcBef>
              <a:spcAft>
                <a:spcPts val="0"/>
              </a:spcAft>
              <a:buSzPts val="2000"/>
              <a:buChar char="●"/>
            </a:pPr>
            <a:r>
              <a:rPr lang="en" sz="2000"/>
              <a:t>The ratios between SUVI and EXIS measurements are an option in calculating the SUVI contamination correction.</a:t>
            </a:r>
            <a:endParaRPr sz="2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8"/>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2900">
                <a:solidFill>
                  <a:schemeClr val="lt1"/>
                </a:solidFill>
              </a:rPr>
              <a:t>Typical Solar Spectrum</a:t>
            </a:r>
            <a:endParaRPr sz="2900"/>
          </a:p>
        </p:txBody>
      </p:sp>
      <p:pic>
        <p:nvPicPr>
          <p:cNvPr id="514" name="Google Shape;514;p68"/>
          <p:cNvPicPr preferRelativeResize="0"/>
          <p:nvPr/>
        </p:nvPicPr>
        <p:blipFill rotWithShape="1">
          <a:blip r:embed="rId3">
            <a:alphaModFix/>
          </a:blip>
          <a:srcRect l="10245" t="20123" r="7854" b="20896"/>
          <a:stretch/>
        </p:blipFill>
        <p:spPr>
          <a:xfrm>
            <a:off x="1146175" y="1026601"/>
            <a:ext cx="6841524" cy="3806883"/>
          </a:xfrm>
          <a:prstGeom prst="rect">
            <a:avLst/>
          </a:prstGeom>
          <a:noFill/>
          <a:ln>
            <a:noFill/>
          </a:ln>
        </p:spPr>
      </p:pic>
      <p:grpSp>
        <p:nvGrpSpPr>
          <p:cNvPr id="515" name="Google Shape;515;p68"/>
          <p:cNvGrpSpPr/>
          <p:nvPr/>
        </p:nvGrpSpPr>
        <p:grpSpPr>
          <a:xfrm>
            <a:off x="2654460" y="1472853"/>
            <a:ext cx="4275397" cy="2948331"/>
            <a:chOff x="2117558" y="1937082"/>
            <a:chExt cx="5502442" cy="3754879"/>
          </a:xfrm>
        </p:grpSpPr>
        <p:sp>
          <p:nvSpPr>
            <p:cNvPr id="516" name="Google Shape;516;p68"/>
            <p:cNvSpPr/>
            <p:nvPr/>
          </p:nvSpPr>
          <p:spPr>
            <a:xfrm>
              <a:off x="2117558" y="1937084"/>
              <a:ext cx="120300" cy="3741900"/>
            </a:xfrm>
            <a:prstGeom prst="rect">
              <a:avLst/>
            </a:prstGeom>
            <a:solidFill>
              <a:srgbClr val="4F6128">
                <a:alpha val="2471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7" name="Google Shape;517;p68"/>
            <p:cNvSpPr/>
            <p:nvPr/>
          </p:nvSpPr>
          <p:spPr>
            <a:xfrm>
              <a:off x="2847473" y="1950061"/>
              <a:ext cx="449100" cy="3741900"/>
            </a:xfrm>
            <a:prstGeom prst="rect">
              <a:avLst/>
            </a:prstGeom>
            <a:solidFill>
              <a:srgbClr val="31859B">
                <a:alpha val="2471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8" name="Google Shape;518;p68"/>
            <p:cNvSpPr/>
            <p:nvPr/>
          </p:nvSpPr>
          <p:spPr>
            <a:xfrm>
              <a:off x="3871860" y="1950061"/>
              <a:ext cx="507600" cy="3741900"/>
            </a:xfrm>
            <a:prstGeom prst="rect">
              <a:avLst/>
            </a:prstGeom>
            <a:solidFill>
              <a:srgbClr val="D4CB55">
                <a:alpha val="2471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9" name="Google Shape;519;p68"/>
            <p:cNvSpPr/>
            <p:nvPr/>
          </p:nvSpPr>
          <p:spPr>
            <a:xfrm>
              <a:off x="4370233" y="1937083"/>
              <a:ext cx="584400" cy="3741900"/>
            </a:xfrm>
            <a:prstGeom prst="rect">
              <a:avLst/>
            </a:prstGeom>
            <a:solidFill>
              <a:srgbClr val="938953">
                <a:alpha val="2471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20" name="Google Shape;520;p68"/>
            <p:cNvSpPr/>
            <p:nvPr/>
          </p:nvSpPr>
          <p:spPr>
            <a:xfrm>
              <a:off x="6553200" y="1950061"/>
              <a:ext cx="1066800" cy="3741900"/>
            </a:xfrm>
            <a:prstGeom prst="rect">
              <a:avLst/>
            </a:prstGeom>
            <a:solidFill>
              <a:srgbClr val="E36C09">
                <a:alpha val="2471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21" name="Google Shape;521;p68"/>
            <p:cNvSpPr/>
            <p:nvPr/>
          </p:nvSpPr>
          <p:spPr>
            <a:xfrm>
              <a:off x="5977994" y="1937082"/>
              <a:ext cx="1262400" cy="3741900"/>
            </a:xfrm>
            <a:prstGeom prst="rect">
              <a:avLst/>
            </a:prstGeom>
            <a:solidFill>
              <a:srgbClr val="538CD5">
                <a:alpha val="2471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22" name="Google Shape;522;p68"/>
          <p:cNvSpPr txBox="1"/>
          <p:nvPr/>
        </p:nvSpPr>
        <p:spPr>
          <a:xfrm>
            <a:off x="3951755" y="2372425"/>
            <a:ext cx="4362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000000"/>
                </a:solidFill>
                <a:latin typeface="Calibri"/>
                <a:ea typeface="Calibri"/>
                <a:cs typeface="Calibri"/>
                <a:sym typeface="Calibri"/>
              </a:rPr>
              <a:t>Fe IX</a:t>
            </a:r>
            <a:endParaRPr/>
          </a:p>
        </p:txBody>
      </p:sp>
      <p:sp>
        <p:nvSpPr>
          <p:cNvPr id="523" name="Google Shape;523;p68"/>
          <p:cNvSpPr txBox="1"/>
          <p:nvPr/>
        </p:nvSpPr>
        <p:spPr>
          <a:xfrm>
            <a:off x="4242050" y="2372425"/>
            <a:ext cx="404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000000"/>
                </a:solidFill>
                <a:latin typeface="Calibri"/>
                <a:ea typeface="Calibri"/>
                <a:cs typeface="Calibri"/>
                <a:sym typeface="Calibri"/>
              </a:rPr>
              <a:t>Fe X</a:t>
            </a:r>
            <a:endParaRPr/>
          </a:p>
        </p:txBody>
      </p:sp>
      <p:sp>
        <p:nvSpPr>
          <p:cNvPr id="524" name="Google Shape;524;p68"/>
          <p:cNvSpPr txBox="1"/>
          <p:nvPr/>
        </p:nvSpPr>
        <p:spPr>
          <a:xfrm>
            <a:off x="4603959" y="2434122"/>
            <a:ext cx="652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000000"/>
                </a:solidFill>
                <a:latin typeface="Calibri"/>
                <a:ea typeface="Calibri"/>
                <a:cs typeface="Calibri"/>
                <a:sym typeface="Calibri"/>
              </a:rPr>
              <a:t>Fe XII</a:t>
            </a:r>
            <a:endParaRPr/>
          </a:p>
          <a:p>
            <a:pPr marL="0" marR="0" lvl="0" indent="0" algn="l" rtl="0">
              <a:spcBef>
                <a:spcPts val="0"/>
              </a:spcBef>
              <a:spcAft>
                <a:spcPts val="0"/>
              </a:spcAft>
              <a:buNone/>
            </a:pPr>
            <a:r>
              <a:rPr lang="en" sz="1000">
                <a:solidFill>
                  <a:srgbClr val="000000"/>
                </a:solidFill>
                <a:latin typeface="Calibri"/>
                <a:ea typeface="Calibri"/>
                <a:cs typeface="Calibri"/>
                <a:sym typeface="Calibri"/>
              </a:rPr>
              <a:t>(Fe XXIV)</a:t>
            </a:r>
            <a:endParaRPr/>
          </a:p>
        </p:txBody>
      </p:sp>
      <p:sp>
        <p:nvSpPr>
          <p:cNvPr id="525" name="Google Shape;525;p68"/>
          <p:cNvSpPr txBox="1"/>
          <p:nvPr/>
        </p:nvSpPr>
        <p:spPr>
          <a:xfrm>
            <a:off x="2469032" y="3264712"/>
            <a:ext cx="649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000000"/>
                </a:solidFill>
                <a:latin typeface="Calibri"/>
                <a:ea typeface="Calibri"/>
                <a:cs typeface="Calibri"/>
                <a:sym typeface="Calibri"/>
              </a:rPr>
              <a:t>Fe X</a:t>
            </a:r>
            <a:endParaRPr/>
          </a:p>
          <a:p>
            <a:pPr marL="0" marR="0" lvl="0" indent="0" algn="ctr" rtl="0">
              <a:spcBef>
                <a:spcPts val="0"/>
              </a:spcBef>
              <a:spcAft>
                <a:spcPts val="0"/>
              </a:spcAft>
              <a:buNone/>
            </a:pPr>
            <a:r>
              <a:rPr lang="en" sz="1000">
                <a:solidFill>
                  <a:srgbClr val="000000"/>
                </a:solidFill>
                <a:latin typeface="Calibri"/>
                <a:ea typeface="Calibri"/>
                <a:cs typeface="Calibri"/>
                <a:sym typeface="Calibri"/>
              </a:rPr>
              <a:t>(Fe XVIII)</a:t>
            </a:r>
            <a:endParaRPr/>
          </a:p>
        </p:txBody>
      </p:sp>
      <p:sp>
        <p:nvSpPr>
          <p:cNvPr id="526" name="Google Shape;526;p68"/>
          <p:cNvSpPr txBox="1"/>
          <p:nvPr/>
        </p:nvSpPr>
        <p:spPr>
          <a:xfrm>
            <a:off x="3148159" y="3564190"/>
            <a:ext cx="580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000000"/>
                </a:solidFill>
                <a:latin typeface="Calibri"/>
                <a:ea typeface="Calibri"/>
                <a:cs typeface="Calibri"/>
                <a:sym typeface="Calibri"/>
              </a:rPr>
              <a:t>Fe VIII</a:t>
            </a:r>
            <a:endParaRPr/>
          </a:p>
          <a:p>
            <a:pPr marL="0" marR="0" lvl="0" indent="0" algn="l" rtl="0">
              <a:spcBef>
                <a:spcPts val="0"/>
              </a:spcBef>
              <a:spcAft>
                <a:spcPts val="0"/>
              </a:spcAft>
              <a:buNone/>
            </a:pPr>
            <a:r>
              <a:rPr lang="en" sz="1000">
                <a:solidFill>
                  <a:srgbClr val="000000"/>
                </a:solidFill>
                <a:latin typeface="Calibri"/>
                <a:ea typeface="Calibri"/>
                <a:cs typeface="Calibri"/>
                <a:sym typeface="Calibri"/>
              </a:rPr>
              <a:t>(Fe XXI)</a:t>
            </a:r>
            <a:endParaRPr/>
          </a:p>
        </p:txBody>
      </p:sp>
      <p:sp>
        <p:nvSpPr>
          <p:cNvPr id="527" name="Google Shape;527;p68"/>
          <p:cNvSpPr txBox="1"/>
          <p:nvPr/>
        </p:nvSpPr>
        <p:spPr>
          <a:xfrm>
            <a:off x="5963588" y="2511064"/>
            <a:ext cx="476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000000"/>
                </a:solidFill>
                <a:latin typeface="Calibri"/>
                <a:ea typeface="Calibri"/>
                <a:cs typeface="Calibri"/>
                <a:sym typeface="Calibri"/>
              </a:rPr>
              <a:t>Fe XV</a:t>
            </a:r>
            <a:endParaRPr sz="1000">
              <a:solidFill>
                <a:srgbClr val="000000"/>
              </a:solidFill>
              <a:latin typeface="Calibri"/>
              <a:ea typeface="Calibri"/>
              <a:cs typeface="Calibri"/>
              <a:sym typeface="Calibri"/>
            </a:endParaRPr>
          </a:p>
        </p:txBody>
      </p:sp>
      <p:sp>
        <p:nvSpPr>
          <p:cNvPr id="528" name="Google Shape;528;p68"/>
          <p:cNvSpPr txBox="1"/>
          <p:nvPr/>
        </p:nvSpPr>
        <p:spPr>
          <a:xfrm>
            <a:off x="6532099" y="1563775"/>
            <a:ext cx="849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000000"/>
                </a:solidFill>
                <a:latin typeface="Calibri"/>
                <a:ea typeface="Calibri"/>
                <a:cs typeface="Calibri"/>
                <a:sym typeface="Calibri"/>
              </a:rPr>
              <a:t>He II</a:t>
            </a:r>
            <a:r>
              <a:rPr lang="en"/>
              <a:t> </a:t>
            </a:r>
            <a:r>
              <a:rPr lang="en" sz="1000">
                <a:solidFill>
                  <a:srgbClr val="000000"/>
                </a:solidFill>
                <a:latin typeface="Calibri"/>
                <a:ea typeface="Calibri"/>
                <a:cs typeface="Calibri"/>
                <a:sym typeface="Calibri"/>
              </a:rPr>
              <a:t>(Si XI)</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9"/>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a:t>PLPT-SUVI-006: SUVI-EXIS Intercalibration</a:t>
            </a:r>
            <a:endParaRPr/>
          </a:p>
        </p:txBody>
      </p:sp>
      <p:sp>
        <p:nvSpPr>
          <p:cNvPr id="534" name="Google Shape;534;p69"/>
          <p:cNvSpPr txBox="1"/>
          <p:nvPr/>
        </p:nvSpPr>
        <p:spPr>
          <a:xfrm>
            <a:off x="2275488" y="701656"/>
            <a:ext cx="4593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a:solidFill>
                  <a:srgbClr val="FFFFFF"/>
                </a:solidFill>
                <a:latin typeface="Spectral"/>
                <a:ea typeface="Spectral"/>
                <a:cs typeface="Spectral"/>
                <a:sym typeface="Spectral"/>
              </a:rPr>
              <a:t>GOES-16 SUVI Retrospective</a:t>
            </a:r>
            <a:endParaRPr sz="1800">
              <a:solidFill>
                <a:srgbClr val="FFFFFF"/>
              </a:solidFill>
              <a:latin typeface="Spectral"/>
              <a:ea typeface="Spectral"/>
              <a:cs typeface="Spectral"/>
              <a:sym typeface="Spectral"/>
            </a:endParaRPr>
          </a:p>
        </p:txBody>
      </p:sp>
      <p:pic>
        <p:nvPicPr>
          <p:cNvPr id="535" name="Google Shape;535;p69"/>
          <p:cNvPicPr preferRelativeResize="0"/>
          <p:nvPr/>
        </p:nvPicPr>
        <p:blipFill>
          <a:blip r:embed="rId3">
            <a:alphaModFix/>
          </a:blip>
          <a:stretch>
            <a:fillRect/>
          </a:stretch>
        </p:blipFill>
        <p:spPr>
          <a:xfrm>
            <a:off x="152400" y="1223351"/>
            <a:ext cx="4517125" cy="3390049"/>
          </a:xfrm>
          <a:prstGeom prst="rect">
            <a:avLst/>
          </a:prstGeom>
          <a:noFill/>
          <a:ln>
            <a:noFill/>
          </a:ln>
        </p:spPr>
      </p:pic>
      <p:pic>
        <p:nvPicPr>
          <p:cNvPr id="536" name="Google Shape;536;p69"/>
          <p:cNvPicPr preferRelativeResize="0"/>
          <p:nvPr/>
        </p:nvPicPr>
        <p:blipFill>
          <a:blip r:embed="rId4">
            <a:alphaModFix/>
          </a:blip>
          <a:stretch>
            <a:fillRect/>
          </a:stretch>
        </p:blipFill>
        <p:spPr>
          <a:xfrm>
            <a:off x="4745235" y="1223350"/>
            <a:ext cx="4246364" cy="3390050"/>
          </a:xfrm>
          <a:prstGeom prst="rect">
            <a:avLst/>
          </a:prstGeom>
          <a:noFill/>
          <a:ln>
            <a:noFill/>
          </a:ln>
        </p:spPr>
      </p:pic>
      <p:sp>
        <p:nvSpPr>
          <p:cNvPr id="537" name="Google Shape;537;p69"/>
          <p:cNvSpPr txBox="1"/>
          <p:nvPr/>
        </p:nvSpPr>
        <p:spPr>
          <a:xfrm>
            <a:off x="6802450" y="2129250"/>
            <a:ext cx="644100" cy="211200"/>
          </a:xfrm>
          <a:prstGeom prst="rect">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Spectral"/>
                <a:ea typeface="Spectral"/>
                <a:cs typeface="Spectral"/>
                <a:sym typeface="Spectral"/>
              </a:rPr>
              <a:t>Bakeout</a:t>
            </a:r>
            <a:endParaRPr sz="1000">
              <a:solidFill>
                <a:schemeClr val="dk1"/>
              </a:solidFill>
              <a:latin typeface="Spectral"/>
              <a:ea typeface="Spectral"/>
              <a:cs typeface="Spectral"/>
              <a:sym typeface="Spectral"/>
            </a:endParaRPr>
          </a:p>
        </p:txBody>
      </p:sp>
      <p:cxnSp>
        <p:nvCxnSpPr>
          <p:cNvPr id="538" name="Google Shape;538;p69"/>
          <p:cNvCxnSpPr>
            <a:stCxn id="537" idx="2"/>
          </p:cNvCxnSpPr>
          <p:nvPr/>
        </p:nvCxnSpPr>
        <p:spPr>
          <a:xfrm>
            <a:off x="7124500" y="2340450"/>
            <a:ext cx="0" cy="455400"/>
          </a:xfrm>
          <a:prstGeom prst="straightConnector1">
            <a:avLst/>
          </a:prstGeom>
          <a:noFill/>
          <a:ln w="19050" cap="flat" cmpd="sng">
            <a:solidFill>
              <a:schemeClr val="dk2"/>
            </a:solidFill>
            <a:prstDash val="solid"/>
            <a:round/>
            <a:headEnd type="none" w="med" len="med"/>
            <a:tailEnd type="stealth"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0"/>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PLPT-SUVI-006: SUVI-EXIS Intercalibration</a:t>
            </a:r>
            <a:endParaRPr/>
          </a:p>
        </p:txBody>
      </p:sp>
      <p:sp>
        <p:nvSpPr>
          <p:cNvPr id="544" name="Google Shape;544;p70"/>
          <p:cNvSpPr txBox="1"/>
          <p:nvPr/>
        </p:nvSpPr>
        <p:spPr>
          <a:xfrm>
            <a:off x="2275488" y="701656"/>
            <a:ext cx="4593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a:solidFill>
                  <a:srgbClr val="FFFFFF"/>
                </a:solidFill>
                <a:latin typeface="Spectral"/>
                <a:ea typeface="Spectral"/>
                <a:cs typeface="Spectral"/>
                <a:sym typeface="Spectral"/>
              </a:rPr>
              <a:t>GOES-18 SUVI Retrospective</a:t>
            </a:r>
            <a:endParaRPr sz="1800">
              <a:solidFill>
                <a:srgbClr val="FFFFFF"/>
              </a:solidFill>
              <a:latin typeface="Spectral"/>
              <a:ea typeface="Spectral"/>
              <a:cs typeface="Spectral"/>
              <a:sym typeface="Spectral"/>
            </a:endParaRPr>
          </a:p>
        </p:txBody>
      </p:sp>
      <p:pic>
        <p:nvPicPr>
          <p:cNvPr id="545" name="Google Shape;545;p70"/>
          <p:cNvPicPr preferRelativeResize="0"/>
          <p:nvPr/>
        </p:nvPicPr>
        <p:blipFill>
          <a:blip r:embed="rId3">
            <a:alphaModFix/>
          </a:blip>
          <a:stretch>
            <a:fillRect/>
          </a:stretch>
        </p:blipFill>
        <p:spPr>
          <a:xfrm>
            <a:off x="152400" y="1223350"/>
            <a:ext cx="4484767" cy="3267226"/>
          </a:xfrm>
          <a:prstGeom prst="rect">
            <a:avLst/>
          </a:prstGeom>
          <a:noFill/>
          <a:ln>
            <a:noFill/>
          </a:ln>
        </p:spPr>
      </p:pic>
      <p:pic>
        <p:nvPicPr>
          <p:cNvPr id="546" name="Google Shape;546;p70"/>
          <p:cNvPicPr preferRelativeResize="0"/>
          <p:nvPr/>
        </p:nvPicPr>
        <p:blipFill>
          <a:blip r:embed="rId4">
            <a:alphaModFix/>
          </a:blip>
          <a:stretch>
            <a:fillRect/>
          </a:stretch>
        </p:blipFill>
        <p:spPr>
          <a:xfrm>
            <a:off x="4572000" y="1223350"/>
            <a:ext cx="4419599" cy="326722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1"/>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PLPT-SUVI-006: SUVI-EXIS Intercalibration</a:t>
            </a:r>
            <a:endParaRPr/>
          </a:p>
        </p:txBody>
      </p:sp>
      <p:sp>
        <p:nvSpPr>
          <p:cNvPr id="552" name="Google Shape;552;p71"/>
          <p:cNvSpPr txBox="1"/>
          <p:nvPr/>
        </p:nvSpPr>
        <p:spPr>
          <a:xfrm>
            <a:off x="623450" y="4335850"/>
            <a:ext cx="7800300" cy="715800"/>
          </a:xfrm>
          <a:prstGeom prst="rect">
            <a:avLst/>
          </a:prstGeom>
          <a:solidFill>
            <a:srgbClr val="000000">
              <a:alpha val="61570"/>
            </a:srgbClr>
          </a:solidFill>
          <a:ln>
            <a:noFill/>
          </a:ln>
        </p:spPr>
        <p:txBody>
          <a:bodyPr spcFirstLastPara="1" wrap="square" lIns="91425" tIns="91425" rIns="91425" bIns="91425" anchor="t" anchorCtr="0">
            <a:noAutofit/>
          </a:bodyPr>
          <a:lstStyle/>
          <a:p>
            <a:pPr marL="285750" lvl="0" indent="-241300" algn="l" rtl="0">
              <a:spcBef>
                <a:spcPts val="0"/>
              </a:spcBef>
              <a:spcAft>
                <a:spcPts val="0"/>
              </a:spcAft>
              <a:buClr>
                <a:schemeClr val="lt1"/>
              </a:buClr>
              <a:buSzPts val="1300"/>
              <a:buFont typeface="Spectral"/>
              <a:buChar char="•"/>
            </a:pPr>
            <a:r>
              <a:rPr lang="en" sz="1300">
                <a:solidFill>
                  <a:schemeClr val="lt1"/>
                </a:solidFill>
                <a:latin typeface="Spectral"/>
                <a:ea typeface="Spectral"/>
                <a:cs typeface="Spectral"/>
                <a:sym typeface="Spectral"/>
              </a:rPr>
              <a:t>SUVI and EUVS measurements show similar trends.</a:t>
            </a:r>
            <a:endParaRPr sz="1300">
              <a:solidFill>
                <a:schemeClr val="dk1"/>
              </a:solidFill>
              <a:latin typeface="Spectral"/>
              <a:ea typeface="Spectral"/>
              <a:cs typeface="Spectral"/>
              <a:sym typeface="Spectral"/>
            </a:endParaRPr>
          </a:p>
          <a:p>
            <a:pPr marL="285750" lvl="0" indent="-241300" algn="l" rtl="0">
              <a:spcBef>
                <a:spcPts val="0"/>
              </a:spcBef>
              <a:spcAft>
                <a:spcPts val="0"/>
              </a:spcAft>
              <a:buClr>
                <a:schemeClr val="lt1"/>
              </a:buClr>
              <a:buSzPts val="1300"/>
              <a:buFont typeface="Spectral"/>
              <a:buChar char="•"/>
            </a:pPr>
            <a:r>
              <a:rPr lang="en" sz="1300">
                <a:solidFill>
                  <a:schemeClr val="lt1"/>
                </a:solidFill>
                <a:latin typeface="Spectral"/>
                <a:ea typeface="Spectral"/>
                <a:cs typeface="Spectral"/>
                <a:sym typeface="Spectral"/>
              </a:rPr>
              <a:t>Due to the broadband nature of the SUVI 284 and 304 channels, SUVI is observing more spectral lines than the discrete 284/304 lines measured by EXIS/EUVS-A.</a:t>
            </a:r>
            <a:endParaRPr sz="1300">
              <a:solidFill>
                <a:schemeClr val="lt2"/>
              </a:solidFill>
              <a:latin typeface="Spectral"/>
              <a:ea typeface="Spectral"/>
              <a:cs typeface="Spectral"/>
              <a:sym typeface="Spectral"/>
            </a:endParaRPr>
          </a:p>
        </p:txBody>
      </p:sp>
      <p:pic>
        <p:nvPicPr>
          <p:cNvPr id="553" name="Google Shape;553;p71"/>
          <p:cNvPicPr preferRelativeResize="0"/>
          <p:nvPr/>
        </p:nvPicPr>
        <p:blipFill>
          <a:blip r:embed="rId3">
            <a:alphaModFix/>
          </a:blip>
          <a:stretch>
            <a:fillRect/>
          </a:stretch>
        </p:blipFill>
        <p:spPr>
          <a:xfrm>
            <a:off x="2042863" y="723313"/>
            <a:ext cx="4961475" cy="36968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8"/>
          <p:cNvPicPr preferRelativeResize="0"/>
          <p:nvPr/>
        </p:nvPicPr>
        <p:blipFill rotWithShape="1">
          <a:blip r:embed="rId3">
            <a:alphaModFix/>
          </a:blip>
          <a:srcRect/>
          <a:stretch/>
        </p:blipFill>
        <p:spPr>
          <a:xfrm>
            <a:off x="1254396" y="2250540"/>
            <a:ext cx="6470145" cy="2579072"/>
          </a:xfrm>
          <a:prstGeom prst="rect">
            <a:avLst/>
          </a:prstGeom>
          <a:noFill/>
          <a:ln>
            <a:noFill/>
          </a:ln>
        </p:spPr>
      </p:pic>
      <p:sp>
        <p:nvSpPr>
          <p:cNvPr id="92" name="Google Shape;92;p18"/>
          <p:cNvSpPr txBox="1"/>
          <p:nvPr/>
        </p:nvSpPr>
        <p:spPr>
          <a:xfrm>
            <a:off x="508499" y="402500"/>
            <a:ext cx="15816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i="0" u="none" strike="noStrike" cap="none">
                <a:solidFill>
                  <a:srgbClr val="FFFFFF"/>
                </a:solidFill>
                <a:latin typeface="Spectral"/>
                <a:ea typeface="Spectral"/>
                <a:cs typeface="Spectral"/>
                <a:sym typeface="Spectral"/>
              </a:rPr>
              <a:t>Entrance Filter</a:t>
            </a:r>
            <a:endParaRPr>
              <a:latin typeface="Spectral"/>
              <a:ea typeface="Spectral"/>
              <a:cs typeface="Spectral"/>
              <a:sym typeface="Spectral"/>
            </a:endParaRPr>
          </a:p>
        </p:txBody>
      </p:sp>
      <p:sp>
        <p:nvSpPr>
          <p:cNvPr id="93" name="Google Shape;93;p18"/>
          <p:cNvSpPr txBox="1"/>
          <p:nvPr/>
        </p:nvSpPr>
        <p:spPr>
          <a:xfrm>
            <a:off x="4976151" y="277792"/>
            <a:ext cx="20109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a:solidFill>
                  <a:srgbClr val="FFFFFF"/>
                </a:solidFill>
                <a:latin typeface="Spectral"/>
                <a:ea typeface="Spectral"/>
                <a:cs typeface="Spectral"/>
                <a:sym typeface="Spectral"/>
              </a:rPr>
              <a:t>Primary Mirror</a:t>
            </a:r>
            <a:endParaRPr>
              <a:latin typeface="Spectral"/>
              <a:ea typeface="Spectral"/>
              <a:cs typeface="Spectral"/>
              <a:sym typeface="Spectral"/>
            </a:endParaRPr>
          </a:p>
        </p:txBody>
      </p:sp>
      <p:sp>
        <p:nvSpPr>
          <p:cNvPr id="94" name="Google Shape;94;p18"/>
          <p:cNvSpPr txBox="1"/>
          <p:nvPr/>
        </p:nvSpPr>
        <p:spPr>
          <a:xfrm>
            <a:off x="6220739" y="725530"/>
            <a:ext cx="23850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a:solidFill>
                  <a:srgbClr val="FFFFFF"/>
                </a:solidFill>
                <a:latin typeface="Spectral"/>
                <a:ea typeface="Spectral"/>
                <a:cs typeface="Spectral"/>
                <a:sym typeface="Spectral"/>
              </a:rPr>
              <a:t>Focal Plane Filters</a:t>
            </a:r>
            <a:endParaRPr>
              <a:latin typeface="Spectral"/>
              <a:ea typeface="Spectral"/>
              <a:cs typeface="Spectral"/>
              <a:sym typeface="Spectral"/>
            </a:endParaRPr>
          </a:p>
        </p:txBody>
      </p:sp>
      <p:sp>
        <p:nvSpPr>
          <p:cNvPr id="95" name="Google Shape;95;p18"/>
          <p:cNvSpPr txBox="1"/>
          <p:nvPr/>
        </p:nvSpPr>
        <p:spPr>
          <a:xfrm>
            <a:off x="7337049" y="1291099"/>
            <a:ext cx="12687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100">
                <a:solidFill>
                  <a:srgbClr val="FFFFFF"/>
                </a:solidFill>
                <a:latin typeface="Spectral"/>
                <a:ea typeface="Spectral"/>
                <a:cs typeface="Spectral"/>
                <a:sym typeface="Spectral"/>
              </a:rPr>
              <a:t>CCD</a:t>
            </a:r>
            <a:endParaRPr sz="1100">
              <a:latin typeface="Spectral"/>
              <a:ea typeface="Spectral"/>
              <a:cs typeface="Spectral"/>
              <a:sym typeface="Spectral"/>
            </a:endParaRPr>
          </a:p>
          <a:p>
            <a:pPr marL="0" marR="0" lvl="0" indent="0" algn="ctr" rtl="0">
              <a:spcBef>
                <a:spcPts val="0"/>
              </a:spcBef>
              <a:spcAft>
                <a:spcPts val="0"/>
              </a:spcAft>
              <a:buNone/>
            </a:pPr>
            <a:r>
              <a:rPr lang="en" sz="2100">
                <a:solidFill>
                  <a:srgbClr val="FFFFFF"/>
                </a:solidFill>
                <a:latin typeface="Spectral"/>
                <a:ea typeface="Spectral"/>
                <a:cs typeface="Spectral"/>
                <a:sym typeface="Spectral"/>
              </a:rPr>
              <a:t>Detector</a:t>
            </a:r>
            <a:endParaRPr sz="1100">
              <a:latin typeface="Spectral"/>
              <a:ea typeface="Spectral"/>
              <a:cs typeface="Spectral"/>
              <a:sym typeface="Spectral"/>
            </a:endParaRPr>
          </a:p>
        </p:txBody>
      </p:sp>
      <p:sp>
        <p:nvSpPr>
          <p:cNvPr id="96" name="Google Shape;96;p18"/>
          <p:cNvSpPr txBox="1"/>
          <p:nvPr/>
        </p:nvSpPr>
        <p:spPr>
          <a:xfrm>
            <a:off x="2407777" y="517700"/>
            <a:ext cx="16944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a:solidFill>
                  <a:srgbClr val="FFFFFF"/>
                </a:solidFill>
                <a:latin typeface="Spectral"/>
                <a:ea typeface="Spectral"/>
                <a:cs typeface="Spectral"/>
                <a:sym typeface="Spectral"/>
              </a:rPr>
              <a:t>Secondary Mirror</a:t>
            </a:r>
            <a:endParaRPr>
              <a:latin typeface="Spectral"/>
              <a:ea typeface="Spectral"/>
              <a:cs typeface="Spectral"/>
              <a:sym typeface="Spectral"/>
            </a:endParaRPr>
          </a:p>
        </p:txBody>
      </p:sp>
      <p:cxnSp>
        <p:nvCxnSpPr>
          <p:cNvPr id="97" name="Google Shape;97;p18"/>
          <p:cNvCxnSpPr>
            <a:stCxn id="92" idx="2"/>
          </p:cNvCxnSpPr>
          <p:nvPr/>
        </p:nvCxnSpPr>
        <p:spPr>
          <a:xfrm>
            <a:off x="1299299" y="1233500"/>
            <a:ext cx="493200" cy="2011200"/>
          </a:xfrm>
          <a:prstGeom prst="straightConnector1">
            <a:avLst/>
          </a:prstGeom>
          <a:noFill/>
          <a:ln w="38100" cap="flat" cmpd="sng">
            <a:solidFill>
              <a:srgbClr val="7F7F7F"/>
            </a:solidFill>
            <a:prstDash val="solid"/>
            <a:round/>
            <a:headEnd type="none" w="sm" len="sm"/>
            <a:tailEnd type="triangle" w="med" len="med"/>
          </a:ln>
        </p:spPr>
      </p:cxnSp>
      <p:cxnSp>
        <p:nvCxnSpPr>
          <p:cNvPr id="98" name="Google Shape;98;p18"/>
          <p:cNvCxnSpPr>
            <a:stCxn id="96" idx="2"/>
          </p:cNvCxnSpPr>
          <p:nvPr/>
        </p:nvCxnSpPr>
        <p:spPr>
          <a:xfrm flipH="1">
            <a:off x="2904577" y="1348700"/>
            <a:ext cx="350400" cy="1938600"/>
          </a:xfrm>
          <a:prstGeom prst="straightConnector1">
            <a:avLst/>
          </a:prstGeom>
          <a:noFill/>
          <a:ln w="38100" cap="flat" cmpd="sng">
            <a:solidFill>
              <a:srgbClr val="7F7F7F"/>
            </a:solidFill>
            <a:prstDash val="solid"/>
            <a:round/>
            <a:headEnd type="none" w="sm" len="sm"/>
            <a:tailEnd type="triangle" w="med" len="med"/>
          </a:ln>
        </p:spPr>
      </p:cxnSp>
      <p:cxnSp>
        <p:nvCxnSpPr>
          <p:cNvPr id="99" name="Google Shape;99;p18"/>
          <p:cNvCxnSpPr/>
          <p:nvPr/>
        </p:nvCxnSpPr>
        <p:spPr>
          <a:xfrm>
            <a:off x="5599118" y="1071777"/>
            <a:ext cx="0" cy="2092500"/>
          </a:xfrm>
          <a:prstGeom prst="straightConnector1">
            <a:avLst/>
          </a:prstGeom>
          <a:noFill/>
          <a:ln w="38100" cap="flat" cmpd="sng">
            <a:solidFill>
              <a:srgbClr val="7F7F7F"/>
            </a:solidFill>
            <a:prstDash val="solid"/>
            <a:round/>
            <a:headEnd type="none" w="sm" len="sm"/>
            <a:tailEnd type="triangle" w="med" len="med"/>
          </a:ln>
        </p:spPr>
      </p:cxnSp>
      <p:cxnSp>
        <p:nvCxnSpPr>
          <p:cNvPr id="100" name="Google Shape;100;p18"/>
          <p:cNvCxnSpPr/>
          <p:nvPr/>
        </p:nvCxnSpPr>
        <p:spPr>
          <a:xfrm flipH="1">
            <a:off x="6578855" y="1685753"/>
            <a:ext cx="10800" cy="1888500"/>
          </a:xfrm>
          <a:prstGeom prst="straightConnector1">
            <a:avLst/>
          </a:prstGeom>
          <a:noFill/>
          <a:ln w="38100" cap="flat" cmpd="sng">
            <a:solidFill>
              <a:srgbClr val="7F7F7F"/>
            </a:solidFill>
            <a:prstDash val="solid"/>
            <a:round/>
            <a:headEnd type="none" w="sm" len="sm"/>
            <a:tailEnd type="triangle" w="med" len="med"/>
          </a:ln>
        </p:spPr>
      </p:cxnSp>
      <p:cxnSp>
        <p:nvCxnSpPr>
          <p:cNvPr id="101" name="Google Shape;101;p18"/>
          <p:cNvCxnSpPr/>
          <p:nvPr/>
        </p:nvCxnSpPr>
        <p:spPr>
          <a:xfrm flipH="1">
            <a:off x="7243700" y="1959497"/>
            <a:ext cx="19800" cy="1341000"/>
          </a:xfrm>
          <a:prstGeom prst="straightConnector1">
            <a:avLst/>
          </a:prstGeom>
          <a:noFill/>
          <a:ln w="38100" cap="flat" cmpd="sng">
            <a:solidFill>
              <a:srgbClr val="7F7F7F"/>
            </a:solidFill>
            <a:prstDash val="solid"/>
            <a:round/>
            <a:headEnd type="none" w="sm" len="sm"/>
            <a:tailEnd type="triangle" w="med" len="med"/>
          </a:ln>
        </p:spPr>
      </p:cxnSp>
      <p:sp>
        <p:nvSpPr>
          <p:cNvPr id="102" name="Google Shape;10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2"/>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Font typeface="Arial"/>
              <a:buNone/>
            </a:pPr>
            <a:r>
              <a:rPr lang="en" sz="3000"/>
              <a:t>PLPT-SUVI-006: SUVI-EXIS Intercalibration</a:t>
            </a:r>
            <a:endParaRPr/>
          </a:p>
        </p:txBody>
      </p:sp>
      <p:pic>
        <p:nvPicPr>
          <p:cNvPr id="559" name="Google Shape;559;p72"/>
          <p:cNvPicPr preferRelativeResize="0"/>
          <p:nvPr/>
        </p:nvPicPr>
        <p:blipFill>
          <a:blip r:embed="rId3">
            <a:alphaModFix/>
          </a:blip>
          <a:stretch>
            <a:fillRect/>
          </a:stretch>
        </p:blipFill>
        <p:spPr>
          <a:xfrm>
            <a:off x="1768338" y="701650"/>
            <a:ext cx="5607332" cy="41370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3"/>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000"/>
              <a:t>PLPT-SUVI-006: SUVI-EXIS Intercalibration</a:t>
            </a:r>
            <a:endParaRPr/>
          </a:p>
        </p:txBody>
      </p:sp>
      <p:pic>
        <p:nvPicPr>
          <p:cNvPr id="565" name="Google Shape;565;p73"/>
          <p:cNvPicPr preferRelativeResize="0"/>
          <p:nvPr/>
        </p:nvPicPr>
        <p:blipFill>
          <a:blip r:embed="rId3">
            <a:alphaModFix/>
          </a:blip>
          <a:stretch>
            <a:fillRect/>
          </a:stretch>
        </p:blipFill>
        <p:spPr>
          <a:xfrm>
            <a:off x="1881062" y="701650"/>
            <a:ext cx="5381873" cy="429657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4"/>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820"/>
              <a:t>SUVI Degradation Summary</a:t>
            </a:r>
            <a:endParaRPr sz="2820"/>
          </a:p>
        </p:txBody>
      </p:sp>
      <p:graphicFrame>
        <p:nvGraphicFramePr>
          <p:cNvPr id="571" name="Google Shape;571;p74"/>
          <p:cNvGraphicFramePr/>
          <p:nvPr/>
        </p:nvGraphicFramePr>
        <p:xfrm>
          <a:off x="358900" y="1162050"/>
          <a:ext cx="3000000" cy="3000000"/>
        </p:xfrm>
        <a:graphic>
          <a:graphicData uri="http://schemas.openxmlformats.org/drawingml/2006/table">
            <a:tbl>
              <a:tblPr>
                <a:noFill/>
                <a:tableStyleId>{CDD3441A-D9ED-42A7-A23F-AC833DFBE1DF}</a:tableStyleId>
              </a:tblPr>
              <a:tblGrid>
                <a:gridCol w="1272300">
                  <a:extLst>
                    <a:ext uri="{9D8B030D-6E8A-4147-A177-3AD203B41FA5}">
                      <a16:colId xmlns:a16="http://schemas.microsoft.com/office/drawing/2014/main" val="20000"/>
                    </a:ext>
                  </a:extLst>
                </a:gridCol>
                <a:gridCol w="1147850">
                  <a:extLst>
                    <a:ext uri="{9D8B030D-6E8A-4147-A177-3AD203B41FA5}">
                      <a16:colId xmlns:a16="http://schemas.microsoft.com/office/drawing/2014/main" val="20001"/>
                    </a:ext>
                  </a:extLst>
                </a:gridCol>
                <a:gridCol w="1210075">
                  <a:extLst>
                    <a:ext uri="{9D8B030D-6E8A-4147-A177-3AD203B41FA5}">
                      <a16:colId xmlns:a16="http://schemas.microsoft.com/office/drawing/2014/main" val="20002"/>
                    </a:ext>
                  </a:extLst>
                </a:gridCol>
                <a:gridCol w="1210075">
                  <a:extLst>
                    <a:ext uri="{9D8B030D-6E8A-4147-A177-3AD203B41FA5}">
                      <a16:colId xmlns:a16="http://schemas.microsoft.com/office/drawing/2014/main" val="20003"/>
                    </a:ext>
                  </a:extLst>
                </a:gridCol>
                <a:gridCol w="1210075">
                  <a:extLst>
                    <a:ext uri="{9D8B030D-6E8A-4147-A177-3AD203B41FA5}">
                      <a16:colId xmlns:a16="http://schemas.microsoft.com/office/drawing/2014/main" val="20004"/>
                    </a:ext>
                  </a:extLst>
                </a:gridCol>
                <a:gridCol w="1210075">
                  <a:extLst>
                    <a:ext uri="{9D8B030D-6E8A-4147-A177-3AD203B41FA5}">
                      <a16:colId xmlns:a16="http://schemas.microsoft.com/office/drawing/2014/main" val="20005"/>
                    </a:ext>
                  </a:extLst>
                </a:gridCol>
                <a:gridCol w="1210075">
                  <a:extLst>
                    <a:ext uri="{9D8B030D-6E8A-4147-A177-3AD203B41FA5}">
                      <a16:colId xmlns:a16="http://schemas.microsoft.com/office/drawing/2014/main" val="20006"/>
                    </a:ext>
                  </a:extLst>
                </a:gridCol>
              </a:tblGrid>
              <a:tr h="48512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rgbClr val="EEEEEE"/>
                          </a:solidFill>
                          <a:latin typeface="Spectral"/>
                          <a:ea typeface="Spectral"/>
                          <a:cs typeface="Spectral"/>
                          <a:sym typeface="Spectral"/>
                        </a:rPr>
                        <a:t>Flight Model</a:t>
                      </a:r>
                      <a:endParaRPr sz="1400" b="1" u="none" strike="noStrike" cap="none">
                        <a:solidFill>
                          <a:srgbClr val="EEEEEE"/>
                        </a:solidFill>
                        <a:latin typeface="Spectral"/>
                        <a:ea typeface="Spectral"/>
                        <a:cs typeface="Spectral"/>
                        <a:sym typeface="Spectral"/>
                      </a:endParaRPr>
                    </a:p>
                  </a:txBody>
                  <a:tcPr marL="91425" marR="91425" marT="91425" marB="91425">
                    <a:solidFill>
                      <a:srgbClr val="000000">
                        <a:alpha val="6157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EEEEEE"/>
                          </a:solidFill>
                          <a:latin typeface="Spectral"/>
                          <a:ea typeface="Spectral"/>
                          <a:cs typeface="Spectral"/>
                          <a:sym typeface="Spectral"/>
                        </a:rPr>
                        <a:t>94 Å</a:t>
                      </a:r>
                      <a:endParaRPr sz="1400" u="sng" strike="noStrike" cap="none">
                        <a:solidFill>
                          <a:srgbClr val="EEEEEE"/>
                        </a:solidFill>
                        <a:latin typeface="Spectral"/>
                        <a:ea typeface="Spectral"/>
                        <a:cs typeface="Spectral"/>
                        <a:sym typeface="Spectral"/>
                      </a:endParaRPr>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EEEEEE"/>
                          </a:solidFill>
                          <a:latin typeface="Spectral"/>
                          <a:ea typeface="Spectral"/>
                          <a:cs typeface="Spectral"/>
                          <a:sym typeface="Spectral"/>
                        </a:rPr>
                        <a:t>(AIA)</a:t>
                      </a:r>
                      <a:endParaRPr sz="1400" u="sng" strike="noStrike" cap="none">
                        <a:solidFill>
                          <a:srgbClr val="EEEEEE"/>
                        </a:solidFill>
                        <a:latin typeface="Spectral"/>
                        <a:ea typeface="Spectral"/>
                        <a:cs typeface="Spectral"/>
                        <a:sym typeface="Spectral"/>
                      </a:endParaRPr>
                    </a:p>
                  </a:txBody>
                  <a:tcPr marL="91425" marR="91425" marT="91425" marB="91425">
                    <a:solidFill>
                      <a:srgbClr val="000000">
                        <a:alpha val="6157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EEEEEE"/>
                          </a:solidFill>
                          <a:latin typeface="Spectral"/>
                          <a:ea typeface="Spectral"/>
                          <a:cs typeface="Spectral"/>
                          <a:sym typeface="Spectral"/>
                        </a:rPr>
                        <a:t>131 Å</a:t>
                      </a:r>
                      <a:endParaRPr sz="1400" u="sng" strike="noStrike" cap="none">
                        <a:solidFill>
                          <a:srgbClr val="EEEEEE"/>
                        </a:solidFill>
                        <a:latin typeface="Spectral"/>
                        <a:ea typeface="Spectral"/>
                        <a:cs typeface="Spectral"/>
                        <a:sym typeface="Spectral"/>
                      </a:endParaRPr>
                    </a:p>
                    <a:p>
                      <a:pPr marL="0" marR="0" lvl="0" indent="0" algn="ctr" rtl="0">
                        <a:lnSpc>
                          <a:spcPct val="100000"/>
                        </a:lnSpc>
                        <a:spcBef>
                          <a:spcPts val="0"/>
                        </a:spcBef>
                        <a:spcAft>
                          <a:spcPts val="0"/>
                        </a:spcAft>
                        <a:buClr>
                          <a:srgbClr val="000000"/>
                        </a:buClr>
                        <a:buSzPts val="1100"/>
                        <a:buFont typeface="Arial"/>
                        <a:buNone/>
                      </a:pPr>
                      <a:r>
                        <a:rPr lang="en" sz="1400" u="sng" strike="noStrike" cap="none">
                          <a:solidFill>
                            <a:srgbClr val="EEEEEE"/>
                          </a:solidFill>
                          <a:latin typeface="Spectral"/>
                          <a:ea typeface="Spectral"/>
                          <a:cs typeface="Spectral"/>
                          <a:sym typeface="Spectral"/>
                        </a:rPr>
                        <a:t>(AIA)</a:t>
                      </a:r>
                      <a:endParaRPr sz="1400" u="sng" strike="noStrike" cap="none">
                        <a:solidFill>
                          <a:srgbClr val="EEEEEE"/>
                        </a:solidFill>
                        <a:latin typeface="Spectral"/>
                        <a:ea typeface="Spectral"/>
                        <a:cs typeface="Spectral"/>
                        <a:sym typeface="Spectral"/>
                      </a:endParaRPr>
                    </a:p>
                  </a:txBody>
                  <a:tcPr marL="91425" marR="91425" marT="91425" marB="91425">
                    <a:solidFill>
                      <a:srgbClr val="000000">
                        <a:alpha val="6157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EEEEEE"/>
                          </a:solidFill>
                          <a:latin typeface="Spectral"/>
                          <a:ea typeface="Spectral"/>
                          <a:cs typeface="Spectral"/>
                          <a:sym typeface="Spectral"/>
                        </a:rPr>
                        <a:t>171 Å</a:t>
                      </a:r>
                      <a:endParaRPr sz="1400" u="sng" strike="noStrike" cap="none">
                        <a:solidFill>
                          <a:srgbClr val="EEEEEE"/>
                        </a:solidFill>
                        <a:latin typeface="Spectral"/>
                        <a:ea typeface="Spectral"/>
                        <a:cs typeface="Spectral"/>
                        <a:sym typeface="Spectral"/>
                      </a:endParaRPr>
                    </a:p>
                    <a:p>
                      <a:pPr marL="0" marR="0" lvl="0" indent="0" algn="ctr" rtl="0">
                        <a:lnSpc>
                          <a:spcPct val="100000"/>
                        </a:lnSpc>
                        <a:spcBef>
                          <a:spcPts val="0"/>
                        </a:spcBef>
                        <a:spcAft>
                          <a:spcPts val="0"/>
                        </a:spcAft>
                        <a:buClr>
                          <a:srgbClr val="000000"/>
                        </a:buClr>
                        <a:buSzPts val="1100"/>
                        <a:buFont typeface="Arial"/>
                        <a:buNone/>
                      </a:pPr>
                      <a:r>
                        <a:rPr lang="en" sz="1400" u="sng" strike="noStrike" cap="none">
                          <a:solidFill>
                            <a:srgbClr val="EEEEEE"/>
                          </a:solidFill>
                          <a:latin typeface="Spectral"/>
                          <a:ea typeface="Spectral"/>
                          <a:cs typeface="Spectral"/>
                          <a:sym typeface="Spectral"/>
                        </a:rPr>
                        <a:t>(AIA)</a:t>
                      </a:r>
                      <a:endParaRPr sz="1400" u="sng" strike="noStrike" cap="none">
                        <a:solidFill>
                          <a:srgbClr val="EEEEEE"/>
                        </a:solidFill>
                        <a:latin typeface="Spectral"/>
                        <a:ea typeface="Spectral"/>
                        <a:cs typeface="Spectral"/>
                        <a:sym typeface="Spectral"/>
                      </a:endParaRPr>
                    </a:p>
                  </a:txBody>
                  <a:tcPr marL="91425" marR="91425" marT="91425" marB="91425">
                    <a:solidFill>
                      <a:srgbClr val="000000">
                        <a:alpha val="6157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EEEEEE"/>
                          </a:solidFill>
                          <a:latin typeface="Spectral"/>
                          <a:ea typeface="Spectral"/>
                          <a:cs typeface="Spectral"/>
                          <a:sym typeface="Spectral"/>
                        </a:rPr>
                        <a:t>195 Å</a:t>
                      </a:r>
                      <a:endParaRPr sz="1400" u="sng" strike="noStrike" cap="none">
                        <a:solidFill>
                          <a:srgbClr val="EEEEEE"/>
                        </a:solidFill>
                        <a:latin typeface="Spectral"/>
                        <a:ea typeface="Spectral"/>
                        <a:cs typeface="Spectral"/>
                        <a:sym typeface="Spectral"/>
                      </a:endParaRPr>
                    </a:p>
                    <a:p>
                      <a:pPr marL="0" marR="0" lvl="0" indent="0" algn="ctr" rtl="0">
                        <a:lnSpc>
                          <a:spcPct val="100000"/>
                        </a:lnSpc>
                        <a:spcBef>
                          <a:spcPts val="0"/>
                        </a:spcBef>
                        <a:spcAft>
                          <a:spcPts val="0"/>
                        </a:spcAft>
                        <a:buClr>
                          <a:srgbClr val="000000"/>
                        </a:buClr>
                        <a:buSzPts val="1100"/>
                        <a:buFont typeface="Arial"/>
                        <a:buNone/>
                      </a:pPr>
                      <a:r>
                        <a:rPr lang="en" sz="1400" u="sng" strike="noStrike" cap="none">
                          <a:solidFill>
                            <a:srgbClr val="EEEEEE"/>
                          </a:solidFill>
                          <a:latin typeface="Spectral"/>
                          <a:ea typeface="Spectral"/>
                          <a:cs typeface="Spectral"/>
                          <a:sym typeface="Spectral"/>
                        </a:rPr>
                        <a:t>(AIA)</a:t>
                      </a:r>
                      <a:endParaRPr sz="1400" u="sng" strike="noStrike" cap="none">
                        <a:solidFill>
                          <a:srgbClr val="EEEEEE"/>
                        </a:solidFill>
                        <a:latin typeface="Spectral"/>
                        <a:ea typeface="Spectral"/>
                        <a:cs typeface="Spectral"/>
                        <a:sym typeface="Spectral"/>
                      </a:endParaRPr>
                    </a:p>
                  </a:txBody>
                  <a:tcPr marL="91425" marR="91425" marT="91425" marB="91425">
                    <a:solidFill>
                      <a:srgbClr val="000000">
                        <a:alpha val="6157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EEEEEE"/>
                          </a:solidFill>
                          <a:latin typeface="Spectral"/>
                          <a:ea typeface="Spectral"/>
                          <a:cs typeface="Spectral"/>
                          <a:sym typeface="Spectral"/>
                        </a:rPr>
                        <a:t>284 Å</a:t>
                      </a:r>
                      <a:endParaRPr sz="1400" u="sng" strike="noStrike" cap="none">
                        <a:solidFill>
                          <a:srgbClr val="EEEEEE"/>
                        </a:solidFill>
                        <a:latin typeface="Spectral"/>
                        <a:ea typeface="Spectral"/>
                        <a:cs typeface="Spectral"/>
                        <a:sym typeface="Spectral"/>
                      </a:endParaRPr>
                    </a:p>
                    <a:p>
                      <a:pPr marL="0" marR="0" lvl="0" indent="0" algn="ctr" rtl="0">
                        <a:lnSpc>
                          <a:spcPct val="100000"/>
                        </a:lnSpc>
                        <a:spcBef>
                          <a:spcPts val="0"/>
                        </a:spcBef>
                        <a:spcAft>
                          <a:spcPts val="0"/>
                        </a:spcAft>
                        <a:buClr>
                          <a:srgbClr val="000000"/>
                        </a:buClr>
                        <a:buSzPts val="1100"/>
                        <a:buFont typeface="Arial"/>
                        <a:buNone/>
                      </a:pPr>
                      <a:r>
                        <a:rPr lang="en" sz="1400" u="sng" strike="noStrike" cap="none">
                          <a:solidFill>
                            <a:srgbClr val="EEEEEE"/>
                          </a:solidFill>
                          <a:latin typeface="Spectral"/>
                          <a:ea typeface="Spectral"/>
                          <a:cs typeface="Spectral"/>
                          <a:sym typeface="Spectral"/>
                        </a:rPr>
                        <a:t>(EXIS)</a:t>
                      </a:r>
                      <a:endParaRPr sz="1400" u="sng" strike="noStrike" cap="none">
                        <a:solidFill>
                          <a:srgbClr val="EEEEEE"/>
                        </a:solidFill>
                        <a:latin typeface="Spectral"/>
                        <a:ea typeface="Spectral"/>
                        <a:cs typeface="Spectral"/>
                        <a:sym typeface="Spectral"/>
                      </a:endParaRPr>
                    </a:p>
                  </a:txBody>
                  <a:tcPr marL="91425" marR="91425" marT="91425" marB="91425">
                    <a:solidFill>
                      <a:srgbClr val="000000">
                        <a:alpha val="6157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EEEEEE"/>
                          </a:solidFill>
                          <a:latin typeface="Spectral"/>
                          <a:ea typeface="Spectral"/>
                          <a:cs typeface="Spectral"/>
                          <a:sym typeface="Spectral"/>
                        </a:rPr>
                        <a:t>304 Å</a:t>
                      </a:r>
                      <a:endParaRPr sz="1400" u="sng" strike="noStrike" cap="none">
                        <a:solidFill>
                          <a:srgbClr val="EEEEEE"/>
                        </a:solidFill>
                        <a:latin typeface="Spectral"/>
                        <a:ea typeface="Spectral"/>
                        <a:cs typeface="Spectral"/>
                        <a:sym typeface="Spectral"/>
                      </a:endParaRPr>
                    </a:p>
                    <a:p>
                      <a:pPr marL="0" marR="0" lvl="0" indent="0" algn="ctr" rtl="0">
                        <a:lnSpc>
                          <a:spcPct val="100000"/>
                        </a:lnSpc>
                        <a:spcBef>
                          <a:spcPts val="0"/>
                        </a:spcBef>
                        <a:spcAft>
                          <a:spcPts val="0"/>
                        </a:spcAft>
                        <a:buClr>
                          <a:srgbClr val="000000"/>
                        </a:buClr>
                        <a:buSzPts val="1100"/>
                        <a:buFont typeface="Arial"/>
                        <a:buNone/>
                      </a:pPr>
                      <a:r>
                        <a:rPr lang="en" sz="1400" u="sng" strike="noStrike" cap="none">
                          <a:solidFill>
                            <a:srgbClr val="EEEEEE"/>
                          </a:solidFill>
                          <a:latin typeface="Spectral"/>
                          <a:ea typeface="Spectral"/>
                          <a:cs typeface="Spectral"/>
                          <a:sym typeface="Spectral"/>
                        </a:rPr>
                        <a:t>(AIA/EXIS)</a:t>
                      </a:r>
                      <a:endParaRPr sz="1400" u="sng" strike="noStrike" cap="none">
                        <a:solidFill>
                          <a:srgbClr val="EEEEEE"/>
                        </a:solidFill>
                        <a:latin typeface="Spectral"/>
                        <a:ea typeface="Spectral"/>
                        <a:cs typeface="Spectral"/>
                        <a:sym typeface="Spectral"/>
                      </a:endParaRPr>
                    </a:p>
                  </a:txBody>
                  <a:tcPr marL="91425" marR="91425" marT="91425" marB="91425">
                    <a:solidFill>
                      <a:srgbClr val="000000">
                        <a:alpha val="61570"/>
                      </a:srgbClr>
                    </a:solidFill>
                  </a:tcPr>
                </a:tc>
                <a:extLst>
                  <a:ext uri="{0D108BD9-81ED-4DB2-BD59-A6C34878D82A}">
                    <a16:rowId xmlns:a16="http://schemas.microsoft.com/office/drawing/2014/main" val="10000"/>
                  </a:ext>
                </a:extLst>
              </a:tr>
              <a:tr h="3962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EEEEEE"/>
                          </a:solidFill>
                          <a:latin typeface="Spectral"/>
                          <a:ea typeface="Spectral"/>
                          <a:cs typeface="Spectral"/>
                          <a:sym typeface="Spectral"/>
                        </a:rPr>
                        <a:t>FM1</a:t>
                      </a:r>
                      <a:endParaRPr sz="1400" u="none" strike="noStrike" cap="none">
                        <a:solidFill>
                          <a:srgbClr val="EEEEEE"/>
                        </a:solidFill>
                        <a:latin typeface="Spectral"/>
                        <a:ea typeface="Spectral"/>
                        <a:cs typeface="Spectral"/>
                        <a:sym typeface="Spectral"/>
                      </a:endParaRPr>
                    </a:p>
                  </a:txBody>
                  <a:tcPr marL="91425" marR="91425" marT="91425" marB="91425">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BSV</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5</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BSV</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BSV</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18</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15 / 32</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extLst>
                  <a:ext uri="{0D108BD9-81ED-4DB2-BD59-A6C34878D82A}">
                    <a16:rowId xmlns:a16="http://schemas.microsoft.com/office/drawing/2014/main" val="10001"/>
                  </a:ext>
                </a:extLst>
              </a:tr>
              <a:tr h="3962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EEEEEE"/>
                          </a:solidFill>
                          <a:latin typeface="Spectral"/>
                          <a:ea typeface="Spectral"/>
                          <a:cs typeface="Spectral"/>
                          <a:sym typeface="Spectral"/>
                        </a:rPr>
                        <a:t>FM3</a:t>
                      </a:r>
                      <a:endParaRPr sz="1400" u="none" strike="noStrike" cap="none">
                        <a:solidFill>
                          <a:srgbClr val="EEEEEE"/>
                        </a:solidFill>
                        <a:latin typeface="Spectral"/>
                        <a:ea typeface="Spectral"/>
                        <a:cs typeface="Spectral"/>
                        <a:sym typeface="Spectral"/>
                      </a:endParaRPr>
                    </a:p>
                  </a:txBody>
                  <a:tcPr marL="91425" marR="91425" marT="91425" marB="91425">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24</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16</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5</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BSV</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10</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3 / 15</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extLst>
                  <a:ext uri="{0D108BD9-81ED-4DB2-BD59-A6C34878D82A}">
                    <a16:rowId xmlns:a16="http://schemas.microsoft.com/office/drawing/2014/main" val="10002"/>
                  </a:ext>
                </a:extLst>
              </a:tr>
              <a:tr h="396200">
                <a:tc>
                  <a:txBody>
                    <a:bodyPr/>
                    <a:lstStyle/>
                    <a:p>
                      <a:pPr marL="0" marR="0" lvl="0" indent="0" algn="ctr" rtl="0">
                        <a:lnSpc>
                          <a:spcPct val="100000"/>
                        </a:lnSpc>
                        <a:spcBef>
                          <a:spcPts val="0"/>
                        </a:spcBef>
                        <a:spcAft>
                          <a:spcPts val="0"/>
                        </a:spcAft>
                        <a:buNone/>
                      </a:pPr>
                      <a:r>
                        <a:rPr lang="en">
                          <a:solidFill>
                            <a:srgbClr val="EEEEEE"/>
                          </a:solidFill>
                          <a:latin typeface="Spectral"/>
                          <a:ea typeface="Spectral"/>
                          <a:cs typeface="Spectral"/>
                          <a:sym typeface="Spectral"/>
                        </a:rPr>
                        <a:t>FM4</a:t>
                      </a:r>
                      <a:endParaRPr sz="1400" u="none" strike="noStrike" cap="none">
                        <a:solidFill>
                          <a:srgbClr val="EEEEEE"/>
                        </a:solidFill>
                        <a:latin typeface="Spectral"/>
                        <a:ea typeface="Spectral"/>
                        <a:cs typeface="Spectral"/>
                        <a:sym typeface="Spectral"/>
                      </a:endParaRPr>
                    </a:p>
                  </a:txBody>
                  <a:tcPr marL="91425" marR="91425" marT="91425" marB="91425">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30</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9</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5</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4</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3</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tc>
                  <a:txBody>
                    <a:bodyPr/>
                    <a:lstStyle/>
                    <a:p>
                      <a:pPr marL="0" lvl="0" indent="0" algn="ctr" rtl="0">
                        <a:spcBef>
                          <a:spcPts val="0"/>
                        </a:spcBef>
                        <a:spcAft>
                          <a:spcPts val="0"/>
                        </a:spcAft>
                        <a:buNone/>
                      </a:pPr>
                      <a:r>
                        <a:rPr lang="en">
                          <a:solidFill>
                            <a:schemeClr val="lt1"/>
                          </a:solidFill>
                          <a:latin typeface="Spectral"/>
                          <a:ea typeface="Spectral"/>
                          <a:cs typeface="Spectral"/>
                          <a:sym typeface="Spectral"/>
                        </a:rPr>
                        <a:t>5 / 2</a:t>
                      </a:r>
                      <a:endParaRPr>
                        <a:solidFill>
                          <a:schemeClr val="lt1"/>
                        </a:solidFill>
                        <a:latin typeface="Spectral"/>
                        <a:ea typeface="Spectral"/>
                        <a:cs typeface="Spectral"/>
                        <a:sym typeface="Spectral"/>
                      </a:endParaRPr>
                    </a:p>
                  </a:txBody>
                  <a:tcPr marL="91425" marR="91425" marT="91425" marB="91425" anchor="ctr">
                    <a:solidFill>
                      <a:srgbClr val="000000">
                        <a:alpha val="61570"/>
                      </a:srgbClr>
                    </a:solidFill>
                  </a:tcPr>
                </a:tc>
                <a:extLst>
                  <a:ext uri="{0D108BD9-81ED-4DB2-BD59-A6C34878D82A}">
                    <a16:rowId xmlns:a16="http://schemas.microsoft.com/office/drawing/2014/main" val="10003"/>
                  </a:ext>
                </a:extLst>
              </a:tr>
            </a:tbl>
          </a:graphicData>
        </a:graphic>
      </p:graphicFrame>
      <p:sp>
        <p:nvSpPr>
          <p:cNvPr id="572" name="Google Shape;572;p74"/>
          <p:cNvSpPr txBox="1"/>
          <p:nvPr/>
        </p:nvSpPr>
        <p:spPr>
          <a:xfrm>
            <a:off x="3298500" y="4567625"/>
            <a:ext cx="2547000" cy="400200"/>
          </a:xfrm>
          <a:prstGeom prst="rect">
            <a:avLst/>
          </a:prstGeom>
          <a:solidFill>
            <a:srgbClr val="000000">
              <a:alpha val="6157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EEEEEE"/>
                </a:solidFill>
                <a:latin typeface="Spectral"/>
                <a:ea typeface="Spectral"/>
                <a:cs typeface="Spectral"/>
                <a:sym typeface="Spectral"/>
              </a:rPr>
              <a:t>BSV : Below Solar Variability</a:t>
            </a:r>
            <a:endParaRPr sz="1400" i="0" u="none" strike="noStrike" cap="none">
              <a:solidFill>
                <a:srgbClr val="EEEEEE"/>
              </a:solidFill>
              <a:latin typeface="Spectral"/>
              <a:ea typeface="Spectral"/>
              <a:cs typeface="Spectral"/>
              <a:sym typeface="Spectral"/>
            </a:endParaRPr>
          </a:p>
        </p:txBody>
      </p:sp>
      <p:sp>
        <p:nvSpPr>
          <p:cNvPr id="573" name="Google Shape;573;p74"/>
          <p:cNvSpPr txBox="1"/>
          <p:nvPr/>
        </p:nvSpPr>
        <p:spPr>
          <a:xfrm>
            <a:off x="3022200" y="3344000"/>
            <a:ext cx="3099000" cy="1108200"/>
          </a:xfrm>
          <a:prstGeom prst="rect">
            <a:avLst/>
          </a:prstGeom>
          <a:solidFill>
            <a:srgbClr val="000000">
              <a:alpha val="6157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500" i="0" u="none" strike="noStrike" cap="none">
                <a:solidFill>
                  <a:srgbClr val="EEEEEE"/>
                </a:solidFill>
                <a:latin typeface="Spectral"/>
                <a:ea typeface="Spectral"/>
                <a:cs typeface="Spectral"/>
                <a:sym typeface="Spectral"/>
              </a:rPr>
              <a:t>FM1: 22 May 2018 to present</a:t>
            </a:r>
            <a:endParaRPr sz="1500" i="0" u="none" strike="noStrike" cap="none">
              <a:solidFill>
                <a:srgbClr val="EEEEEE"/>
              </a:solidFill>
              <a:latin typeface="Spectral"/>
              <a:ea typeface="Spectral"/>
              <a:cs typeface="Spectral"/>
              <a:sym typeface="Spectral"/>
            </a:endParaRPr>
          </a:p>
          <a:p>
            <a:pPr marL="0" marR="0" lvl="0" indent="0" algn="l" rtl="0">
              <a:lnSpc>
                <a:spcPct val="100000"/>
              </a:lnSpc>
              <a:spcBef>
                <a:spcPts val="0"/>
              </a:spcBef>
              <a:spcAft>
                <a:spcPts val="0"/>
              </a:spcAft>
              <a:buClr>
                <a:srgbClr val="000000"/>
              </a:buClr>
              <a:buSzPts val="1400"/>
              <a:buFont typeface="Arial"/>
              <a:buNone/>
            </a:pPr>
            <a:r>
              <a:rPr lang="en" sz="1500" i="0" u="none" strike="noStrike" cap="none">
                <a:solidFill>
                  <a:srgbClr val="EEEEEE"/>
                </a:solidFill>
                <a:latin typeface="Spectral"/>
                <a:ea typeface="Spectral"/>
                <a:cs typeface="Spectral"/>
                <a:sym typeface="Spectral"/>
              </a:rPr>
              <a:t>FM2: 22 May 2018 to </a:t>
            </a:r>
            <a:r>
              <a:rPr lang="en" sz="1500">
                <a:solidFill>
                  <a:srgbClr val="EEEEEE"/>
                </a:solidFill>
                <a:latin typeface="Spectral"/>
                <a:ea typeface="Spectral"/>
                <a:cs typeface="Spectral"/>
                <a:sym typeface="Spectral"/>
              </a:rPr>
              <a:t>Feb 2023</a:t>
            </a:r>
            <a:endParaRPr sz="1500" i="0" u="none" strike="noStrike" cap="none">
              <a:solidFill>
                <a:srgbClr val="EEEEEE"/>
              </a:solidFill>
              <a:latin typeface="Spectral"/>
              <a:ea typeface="Spectral"/>
              <a:cs typeface="Spectral"/>
              <a:sym typeface="Spectral"/>
            </a:endParaRPr>
          </a:p>
          <a:p>
            <a:pPr marL="0" marR="0" lvl="0" indent="0" algn="l" rtl="0">
              <a:lnSpc>
                <a:spcPct val="100000"/>
              </a:lnSpc>
              <a:spcBef>
                <a:spcPts val="0"/>
              </a:spcBef>
              <a:spcAft>
                <a:spcPts val="0"/>
              </a:spcAft>
              <a:buClr>
                <a:srgbClr val="000000"/>
              </a:buClr>
              <a:buSzPts val="1400"/>
              <a:buFont typeface="Arial"/>
              <a:buNone/>
            </a:pPr>
            <a:r>
              <a:rPr lang="en" sz="1500" i="0" u="none" strike="noStrike" cap="none">
                <a:solidFill>
                  <a:srgbClr val="EEEEEE"/>
                </a:solidFill>
                <a:latin typeface="Spectral"/>
                <a:ea typeface="Spectral"/>
                <a:cs typeface="Spectral"/>
                <a:sym typeface="Spectral"/>
              </a:rPr>
              <a:t>FM3: 18 June 2022 to present</a:t>
            </a:r>
            <a:endParaRPr sz="1500" i="0" u="none" strike="noStrike" cap="none">
              <a:solidFill>
                <a:srgbClr val="EEEEEE"/>
              </a:solidFill>
              <a:latin typeface="Spectral"/>
              <a:ea typeface="Spectral"/>
              <a:cs typeface="Spectral"/>
              <a:sym typeface="Spectral"/>
            </a:endParaRPr>
          </a:p>
          <a:p>
            <a:pPr marL="0" marR="0" lvl="0" indent="0" algn="l" rtl="0">
              <a:lnSpc>
                <a:spcPct val="100000"/>
              </a:lnSpc>
              <a:spcBef>
                <a:spcPts val="0"/>
              </a:spcBef>
              <a:spcAft>
                <a:spcPts val="0"/>
              </a:spcAft>
              <a:buClr>
                <a:srgbClr val="000000"/>
              </a:buClr>
              <a:buSzPts val="1400"/>
              <a:buFont typeface="Arial"/>
              <a:buNone/>
            </a:pPr>
            <a:r>
              <a:rPr lang="en" sz="1500">
                <a:solidFill>
                  <a:srgbClr val="EEEEEE"/>
                </a:solidFill>
                <a:latin typeface="Spectral"/>
                <a:ea typeface="Spectral"/>
                <a:cs typeface="Spectral"/>
                <a:sym typeface="Spectral"/>
              </a:rPr>
              <a:t>FM4: 3 September 2024 to present</a:t>
            </a:r>
            <a:endParaRPr sz="1500">
              <a:solidFill>
                <a:srgbClr val="EEEEEE"/>
              </a:solidFill>
              <a:latin typeface="Spectral"/>
              <a:ea typeface="Spectral"/>
              <a:cs typeface="Spectral"/>
              <a:sym typeface="Spectr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5"/>
          <p:cNvSpPr txBox="1">
            <a:spLocks noGrp="1"/>
          </p:cNvSpPr>
          <p:nvPr>
            <p:ph type="title"/>
          </p:nvPr>
        </p:nvSpPr>
        <p:spPr>
          <a:xfrm>
            <a:off x="311700" y="128950"/>
            <a:ext cx="8520600" cy="7992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lt1"/>
              </a:buClr>
              <a:buSzPct val="100000"/>
              <a:buFont typeface="Calibri"/>
              <a:buNone/>
            </a:pPr>
            <a:r>
              <a:rPr lang="en" sz="3200">
                <a:solidFill>
                  <a:schemeClr val="lt1"/>
                </a:solidFill>
              </a:rPr>
              <a:t>SUVI Performance Baseline Status</a:t>
            </a:r>
            <a:endParaRPr sz="1400">
              <a:solidFill>
                <a:schemeClr val="dk1"/>
              </a:solidFill>
            </a:endParaRPr>
          </a:p>
          <a:p>
            <a:pPr marL="0" lvl="0" indent="0" algn="ctr" rtl="0">
              <a:spcBef>
                <a:spcPts val="0"/>
              </a:spcBef>
              <a:spcAft>
                <a:spcPts val="0"/>
              </a:spcAft>
              <a:buClr>
                <a:schemeClr val="lt1"/>
              </a:buClr>
              <a:buSzPct val="100000"/>
              <a:buFont typeface="Calibri"/>
              <a:buNone/>
            </a:pPr>
            <a:r>
              <a:rPr lang="en" sz="2000" i="1">
                <a:solidFill>
                  <a:schemeClr val="lt1"/>
                </a:solidFill>
              </a:rPr>
              <a:t>Assessment at GOES-19 SUVI Provisional</a:t>
            </a:r>
            <a:endParaRPr/>
          </a:p>
        </p:txBody>
      </p:sp>
      <p:graphicFrame>
        <p:nvGraphicFramePr>
          <p:cNvPr id="579" name="Google Shape;579;p75"/>
          <p:cNvGraphicFramePr/>
          <p:nvPr/>
        </p:nvGraphicFramePr>
        <p:xfrm>
          <a:off x="380791" y="948073"/>
          <a:ext cx="3000000" cy="3000000"/>
        </p:xfrm>
        <a:graphic>
          <a:graphicData uri="http://schemas.openxmlformats.org/drawingml/2006/table">
            <a:tbl>
              <a:tblPr firstRow="1" bandRow="1">
                <a:noFill/>
                <a:tableStyleId>{E0B71C79-E95F-4300-97E3-91DDF55E06CA}</a:tableStyleId>
              </a:tblPr>
              <a:tblGrid>
                <a:gridCol w="986250">
                  <a:extLst>
                    <a:ext uri="{9D8B030D-6E8A-4147-A177-3AD203B41FA5}">
                      <a16:colId xmlns:a16="http://schemas.microsoft.com/office/drawing/2014/main" val="20000"/>
                    </a:ext>
                  </a:extLst>
                </a:gridCol>
                <a:gridCol w="3406550">
                  <a:extLst>
                    <a:ext uri="{9D8B030D-6E8A-4147-A177-3AD203B41FA5}">
                      <a16:colId xmlns:a16="http://schemas.microsoft.com/office/drawing/2014/main" val="20001"/>
                    </a:ext>
                  </a:extLst>
                </a:gridCol>
                <a:gridCol w="1561900">
                  <a:extLst>
                    <a:ext uri="{9D8B030D-6E8A-4147-A177-3AD203B41FA5}">
                      <a16:colId xmlns:a16="http://schemas.microsoft.com/office/drawing/2014/main" val="20002"/>
                    </a:ext>
                  </a:extLst>
                </a:gridCol>
                <a:gridCol w="2427700">
                  <a:extLst>
                    <a:ext uri="{9D8B030D-6E8A-4147-A177-3AD203B41FA5}">
                      <a16:colId xmlns:a16="http://schemas.microsoft.com/office/drawing/2014/main" val="20003"/>
                    </a:ext>
                  </a:extLst>
                </a:gridCol>
              </a:tblGrid>
              <a:tr h="278150">
                <a:tc>
                  <a:txBody>
                    <a:bodyPr/>
                    <a:lstStyle/>
                    <a:p>
                      <a:pPr marL="0" marR="0" lvl="0" indent="0" algn="ctr" rtl="0">
                        <a:spcBef>
                          <a:spcPts val="0"/>
                        </a:spcBef>
                        <a:spcAft>
                          <a:spcPts val="0"/>
                        </a:spcAft>
                        <a:buNone/>
                      </a:pPr>
                      <a:r>
                        <a:rPr lang="en" sz="1200" b="1">
                          <a:solidFill>
                            <a:srgbClr val="000000"/>
                          </a:solidFill>
                          <a:latin typeface="Spectral"/>
                          <a:ea typeface="Spectral"/>
                          <a:cs typeface="Spectral"/>
                          <a:sym typeface="Spectral"/>
                        </a:rPr>
                        <a:t>MRD ID</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 sz="1200" b="1">
                          <a:solidFill>
                            <a:srgbClr val="000000"/>
                          </a:solidFill>
                          <a:latin typeface="Spectral"/>
                          <a:ea typeface="Spectral"/>
                          <a:cs typeface="Spectral"/>
                          <a:sym typeface="Spectral"/>
                        </a:rPr>
                        <a:t>Description</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 sz="1200" b="1">
                          <a:solidFill>
                            <a:srgbClr val="000000"/>
                          </a:solidFill>
                          <a:latin typeface="Spectral"/>
                          <a:ea typeface="Spectral"/>
                          <a:cs typeface="Spectral"/>
                          <a:sym typeface="Spectral"/>
                        </a:rPr>
                        <a:t>Related PLPTs</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 sz="1200" b="1">
                          <a:solidFill>
                            <a:srgbClr val="000000"/>
                          </a:solidFill>
                          <a:latin typeface="Spectral"/>
                          <a:ea typeface="Spectral"/>
                          <a:cs typeface="Spectral"/>
                          <a:sym typeface="Spectral"/>
                        </a:rPr>
                        <a:t>Status</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val="10000"/>
                  </a:ext>
                </a:extLst>
              </a:tr>
              <a:tr h="278150">
                <a:tc>
                  <a:txBody>
                    <a:bodyPr/>
                    <a:lstStyle/>
                    <a:p>
                      <a:pPr marL="0" marR="0" lvl="0" indent="0" algn="ctr" rtl="0">
                        <a:spcBef>
                          <a:spcPts val="0"/>
                        </a:spcBef>
                        <a:spcAft>
                          <a:spcPts val="0"/>
                        </a:spcAft>
                        <a:buNone/>
                      </a:pPr>
                      <a:r>
                        <a:rPr lang="en" sz="1200">
                          <a:latin typeface="Spectral"/>
                          <a:ea typeface="Spectral"/>
                          <a:cs typeface="Spectral"/>
                          <a:sym typeface="Spectral"/>
                        </a:rPr>
                        <a:t>2045</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200">
                          <a:solidFill>
                            <a:srgbClr val="000000"/>
                          </a:solidFill>
                          <a:latin typeface="Spectral"/>
                          <a:ea typeface="Spectral"/>
                          <a:cs typeface="Spectral"/>
                          <a:sym typeface="Spectral"/>
                        </a:rPr>
                        <a:t>Pointing Accuracy</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sz="1200">
                          <a:latin typeface="Spectral"/>
                          <a:ea typeface="Spectral"/>
                          <a:cs typeface="Spectral"/>
                          <a:sym typeface="Spectral"/>
                        </a:rPr>
                        <a:t>PLPT-SUV-003</a:t>
                      </a:r>
                      <a:endParaRPr sz="12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B14F"/>
                        </a:buClr>
                        <a:buSzPts val="1200"/>
                        <a:buFont typeface="Calibri"/>
                        <a:buNone/>
                      </a:pPr>
                      <a:r>
                        <a:rPr lang="en" sz="1200">
                          <a:solidFill>
                            <a:srgbClr val="00B14F"/>
                          </a:solidFill>
                          <a:latin typeface="Spectral"/>
                          <a:ea typeface="Spectral"/>
                          <a:cs typeface="Spectral"/>
                          <a:sym typeface="Spectral"/>
                        </a:rPr>
                        <a:t>Validated</a:t>
                      </a:r>
                      <a:endParaRPr sz="1200">
                        <a:solidFill>
                          <a:srgbClr val="00B14F"/>
                        </a:solidFill>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434350">
                <a:tc>
                  <a:txBody>
                    <a:bodyPr/>
                    <a:lstStyle/>
                    <a:p>
                      <a:pPr marL="0" marR="0" lvl="0" indent="0" algn="ctr" rtl="0">
                        <a:spcBef>
                          <a:spcPts val="0"/>
                        </a:spcBef>
                        <a:spcAft>
                          <a:spcPts val="0"/>
                        </a:spcAft>
                        <a:buNone/>
                      </a:pPr>
                      <a:r>
                        <a:rPr lang="en" sz="1200">
                          <a:latin typeface="Spectral"/>
                          <a:ea typeface="Spectral"/>
                          <a:cs typeface="Spectral"/>
                          <a:sym typeface="Spectral"/>
                        </a:rPr>
                        <a:t>2046</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sz="1200">
                          <a:solidFill>
                            <a:srgbClr val="000000"/>
                          </a:solidFill>
                          <a:latin typeface="Spectral"/>
                          <a:ea typeface="Spectral"/>
                          <a:cs typeface="Spectral"/>
                          <a:sym typeface="Spectral"/>
                        </a:rPr>
                        <a:t>Product Pointing Knowledge/Mapping </a:t>
                      </a:r>
                      <a:r>
                        <a:rPr lang="en" sz="1200">
                          <a:latin typeface="Spectral"/>
                          <a:ea typeface="Spectral"/>
                          <a:cs typeface="Spectral"/>
                          <a:sym typeface="Spectral"/>
                        </a:rPr>
                        <a:t>Uncertainty</a:t>
                      </a:r>
                      <a:endParaRPr sz="1200">
                        <a:solidFill>
                          <a:srgbClr val="000000"/>
                        </a:solidFill>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sz="1200">
                          <a:latin typeface="Spectral"/>
                          <a:ea typeface="Spectral"/>
                          <a:cs typeface="Spectral"/>
                          <a:sym typeface="Spectral"/>
                        </a:rPr>
                        <a:t>PLPT-SUV-003</a:t>
                      </a:r>
                      <a:endParaRPr sz="12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B14F"/>
                        </a:buClr>
                        <a:buSzPts val="1200"/>
                        <a:buFont typeface="Calibri"/>
                        <a:buNone/>
                      </a:pPr>
                      <a:r>
                        <a:rPr lang="en" sz="1200">
                          <a:solidFill>
                            <a:srgbClr val="B5891B"/>
                          </a:solidFill>
                          <a:latin typeface="Spectral"/>
                          <a:ea typeface="Spectral"/>
                          <a:cs typeface="Spectral"/>
                          <a:sym typeface="Spectral"/>
                        </a:rPr>
                        <a:t>Ongoing Investigations</a:t>
                      </a:r>
                      <a:endParaRPr sz="1200">
                        <a:solidFill>
                          <a:srgbClr val="B5891B"/>
                        </a:solidFill>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434350">
                <a:tc>
                  <a:txBody>
                    <a:bodyPr/>
                    <a:lstStyle/>
                    <a:p>
                      <a:pPr marL="0" marR="0" lvl="0" indent="0" algn="ctr" rtl="0">
                        <a:spcBef>
                          <a:spcPts val="0"/>
                        </a:spcBef>
                        <a:spcAft>
                          <a:spcPts val="0"/>
                        </a:spcAft>
                        <a:buNone/>
                      </a:pPr>
                      <a:r>
                        <a:rPr lang="en" sz="1200">
                          <a:latin typeface="Spectral"/>
                          <a:ea typeface="Spectral"/>
                          <a:cs typeface="Spectral"/>
                          <a:sym typeface="Spectral"/>
                        </a:rPr>
                        <a:t>2052</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sz="1200">
                          <a:solidFill>
                            <a:srgbClr val="000000"/>
                          </a:solidFill>
                          <a:latin typeface="Spectral"/>
                          <a:ea typeface="Spectral"/>
                          <a:cs typeface="Spectral"/>
                          <a:sym typeface="Spectral"/>
                        </a:rPr>
                        <a:t>Long-term Stability (Product Measurement Precision in Radiance)</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sz="1200">
                          <a:latin typeface="Spectral"/>
                          <a:ea typeface="Spectral"/>
                          <a:cs typeface="Spectral"/>
                          <a:sym typeface="Spectral"/>
                        </a:rPr>
                        <a:t>PLPT-SUV-003, PLPT-SUV-006</a:t>
                      </a:r>
                      <a:endParaRPr sz="12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B5891B"/>
                        </a:buClr>
                        <a:buSzPts val="1200"/>
                        <a:buFont typeface="Calibri"/>
                        <a:buNone/>
                      </a:pPr>
                      <a:r>
                        <a:rPr lang="en" sz="1200">
                          <a:solidFill>
                            <a:srgbClr val="B5891B"/>
                          </a:solidFill>
                          <a:latin typeface="Spectral"/>
                          <a:ea typeface="Spectral"/>
                          <a:cs typeface="Spectral"/>
                          <a:sym typeface="Spectral"/>
                        </a:rPr>
                        <a:t>Preliminary results.</a:t>
                      </a:r>
                      <a:endParaRPr sz="1100">
                        <a:latin typeface="Spectral"/>
                        <a:ea typeface="Spectral"/>
                        <a:cs typeface="Spectral"/>
                        <a:sym typeface="Spectral"/>
                      </a:endParaRPr>
                    </a:p>
                    <a:p>
                      <a:pPr marL="0" marR="0" lvl="0" indent="0" algn="ctr" rtl="0">
                        <a:lnSpc>
                          <a:spcPct val="100000"/>
                        </a:lnSpc>
                        <a:spcBef>
                          <a:spcPts val="0"/>
                        </a:spcBef>
                        <a:spcAft>
                          <a:spcPts val="0"/>
                        </a:spcAft>
                        <a:buClr>
                          <a:srgbClr val="B5891B"/>
                        </a:buClr>
                        <a:buSzPts val="1200"/>
                        <a:buFont typeface="Calibri"/>
                        <a:buNone/>
                      </a:pPr>
                      <a:r>
                        <a:rPr lang="en" sz="1200">
                          <a:solidFill>
                            <a:srgbClr val="B5891B"/>
                          </a:solidFill>
                          <a:latin typeface="Spectral"/>
                          <a:ea typeface="Spectral"/>
                          <a:cs typeface="Spectral"/>
                          <a:sym typeface="Spectral"/>
                        </a:rPr>
                        <a:t>Ongoing investigation</a:t>
                      </a:r>
                      <a:endParaRPr sz="1200">
                        <a:solidFill>
                          <a:srgbClr val="B5891B"/>
                        </a:solidFill>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sp>
        <p:nvSpPr>
          <p:cNvPr id="580" name="Google Shape;580;p75"/>
          <p:cNvSpPr txBox="1"/>
          <p:nvPr/>
        </p:nvSpPr>
        <p:spPr>
          <a:xfrm>
            <a:off x="380800" y="2508000"/>
            <a:ext cx="8451300" cy="2564700"/>
          </a:xfrm>
          <a:prstGeom prst="rect">
            <a:avLst/>
          </a:prstGeom>
          <a:solidFill>
            <a:srgbClr val="000000">
              <a:alpha val="61760"/>
            </a:srgbClr>
          </a:solidFill>
          <a:ln>
            <a:noFill/>
          </a:ln>
        </p:spPr>
        <p:txBody>
          <a:bodyPr spcFirstLastPara="1" wrap="square" lIns="91425" tIns="91425" rIns="91425" bIns="91425" anchor="t" anchorCtr="0">
            <a:noAutofit/>
          </a:bodyPr>
          <a:lstStyle/>
          <a:p>
            <a:pPr marL="225425" lvl="0" indent="-212725" algn="l" rtl="0">
              <a:lnSpc>
                <a:spcPct val="115000"/>
              </a:lnSpc>
              <a:spcBef>
                <a:spcPts val="0"/>
              </a:spcBef>
              <a:spcAft>
                <a:spcPts val="0"/>
              </a:spcAft>
              <a:buClr>
                <a:schemeClr val="lt1"/>
              </a:buClr>
              <a:buSzPts val="1800"/>
              <a:buFont typeface="Spectral"/>
              <a:buChar char="•"/>
            </a:pPr>
            <a:r>
              <a:rPr lang="en" sz="1800">
                <a:solidFill>
                  <a:schemeClr val="lt1"/>
                </a:solidFill>
                <a:latin typeface="Spectral"/>
                <a:ea typeface="Spectral"/>
                <a:cs typeface="Spectral"/>
                <a:sym typeface="Spectral"/>
              </a:rPr>
              <a:t>MRD2045:  Pointing Accuracy</a:t>
            </a:r>
            <a:endParaRPr sz="1200">
              <a:solidFill>
                <a:schemeClr val="dk1"/>
              </a:solidFill>
              <a:latin typeface="Spectral"/>
              <a:ea typeface="Spectral"/>
              <a:cs typeface="Spectral"/>
              <a:sym typeface="Spectral"/>
            </a:endParaRPr>
          </a:p>
          <a:p>
            <a:pPr marL="688975" lvl="1" indent="-219075" algn="l" rtl="0">
              <a:lnSpc>
                <a:spcPct val="115000"/>
              </a:lnSpc>
              <a:spcBef>
                <a:spcPts val="32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Requirements:   ±3.0 arcmin (3 sigma) (N-S,E-W) of Sun Center; </a:t>
            </a:r>
            <a:br>
              <a:rPr lang="en">
                <a:solidFill>
                  <a:schemeClr val="lt1"/>
                </a:solidFill>
                <a:latin typeface="Spectral"/>
                <a:ea typeface="Spectral"/>
                <a:cs typeface="Spectral"/>
                <a:sym typeface="Spectral"/>
              </a:rPr>
            </a:br>
            <a:r>
              <a:rPr lang="en">
                <a:solidFill>
                  <a:schemeClr val="lt1"/>
                </a:solidFill>
                <a:latin typeface="Spectral"/>
                <a:ea typeface="Spectral"/>
                <a:cs typeface="Spectral"/>
                <a:sym typeface="Spectral"/>
              </a:rPr>
              <a:t>Stability during 60 seconds: ±2.0 arcsec (1 sigma), ±6.0 arcsec (3 sigma) (N-S, E-W)</a:t>
            </a:r>
            <a:endParaRPr sz="1200">
              <a:solidFill>
                <a:schemeClr val="dk1"/>
              </a:solidFill>
              <a:latin typeface="Spectral"/>
              <a:ea typeface="Spectral"/>
              <a:cs typeface="Spectral"/>
              <a:sym typeface="Spectral"/>
            </a:endParaRPr>
          </a:p>
          <a:p>
            <a:pPr marL="225425" lvl="0" indent="-212725" algn="l" rtl="0">
              <a:lnSpc>
                <a:spcPct val="115000"/>
              </a:lnSpc>
              <a:spcBef>
                <a:spcPts val="400"/>
              </a:spcBef>
              <a:spcAft>
                <a:spcPts val="0"/>
              </a:spcAft>
              <a:buClr>
                <a:schemeClr val="lt1"/>
              </a:buClr>
              <a:buSzPts val="1800"/>
              <a:buFont typeface="Spectral"/>
              <a:buChar char="•"/>
            </a:pPr>
            <a:r>
              <a:rPr lang="en" sz="1800">
                <a:solidFill>
                  <a:schemeClr val="lt1"/>
                </a:solidFill>
                <a:latin typeface="Spectral"/>
                <a:ea typeface="Spectral"/>
                <a:cs typeface="Spectral"/>
                <a:sym typeface="Spectral"/>
              </a:rPr>
              <a:t>MRD2046:  Product Pointing Knowledge/Mapping Uncertainty </a:t>
            </a:r>
            <a:endParaRPr sz="1200">
              <a:solidFill>
                <a:schemeClr val="dk1"/>
              </a:solidFill>
              <a:latin typeface="Spectral"/>
              <a:ea typeface="Spectral"/>
              <a:cs typeface="Spectral"/>
              <a:sym typeface="Spectral"/>
            </a:endParaRPr>
          </a:p>
          <a:p>
            <a:pPr marL="688975" lvl="1" indent="-219075" algn="l" rtl="0">
              <a:lnSpc>
                <a:spcPct val="115000"/>
              </a:lnSpc>
              <a:spcBef>
                <a:spcPts val="32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Requirements:  ±2.5 arcsec</a:t>
            </a:r>
            <a:endParaRPr>
              <a:solidFill>
                <a:schemeClr val="lt1"/>
              </a:solidFill>
              <a:latin typeface="Spectral"/>
              <a:ea typeface="Spectral"/>
              <a:cs typeface="Spectral"/>
              <a:sym typeface="Spectral"/>
            </a:endParaRPr>
          </a:p>
          <a:p>
            <a:pPr marL="225425" lvl="0" indent="-212725" algn="l" rtl="0">
              <a:lnSpc>
                <a:spcPct val="115000"/>
              </a:lnSpc>
              <a:spcBef>
                <a:spcPts val="400"/>
              </a:spcBef>
              <a:spcAft>
                <a:spcPts val="0"/>
              </a:spcAft>
              <a:buClr>
                <a:schemeClr val="lt1"/>
              </a:buClr>
              <a:buSzPts val="1800"/>
              <a:buFont typeface="Spectral"/>
              <a:buChar char="•"/>
            </a:pPr>
            <a:r>
              <a:rPr lang="en" sz="1800">
                <a:solidFill>
                  <a:schemeClr val="lt1"/>
                </a:solidFill>
                <a:latin typeface="Spectral"/>
                <a:ea typeface="Spectral"/>
                <a:cs typeface="Spectral"/>
                <a:sym typeface="Spectral"/>
              </a:rPr>
              <a:t>MRD2052:  Long-term Stability (Product Measurement Precision in Radiance)</a:t>
            </a:r>
            <a:endParaRPr sz="1200">
              <a:solidFill>
                <a:schemeClr val="dk1"/>
              </a:solidFill>
              <a:latin typeface="Spectral"/>
              <a:ea typeface="Spectral"/>
              <a:cs typeface="Spectral"/>
              <a:sym typeface="Spectral"/>
            </a:endParaRPr>
          </a:p>
          <a:p>
            <a:pPr marL="688975" lvl="1" indent="-219075" algn="l" rtl="0">
              <a:lnSpc>
                <a:spcPct val="115000"/>
              </a:lnSpc>
              <a:spcBef>
                <a:spcPts val="32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Requirements: ±30%</a:t>
            </a:r>
            <a:endParaRPr sz="1200">
              <a:solidFill>
                <a:schemeClr val="dk1"/>
              </a:solidFill>
              <a:latin typeface="Spectral"/>
              <a:ea typeface="Spectral"/>
              <a:cs typeface="Spectral"/>
              <a:sym typeface="Spectral"/>
            </a:endParaRPr>
          </a:p>
          <a:p>
            <a:pPr marL="688975" lvl="1" indent="-231775" algn="l" rtl="0">
              <a:lnSpc>
                <a:spcPct val="115000"/>
              </a:lnSpc>
              <a:spcBef>
                <a:spcPts val="320"/>
              </a:spcBef>
              <a:spcAft>
                <a:spcPts val="0"/>
              </a:spcAft>
              <a:buClr>
                <a:schemeClr val="lt1"/>
              </a:buClr>
              <a:buSzPts val="1600"/>
              <a:buChar char="•"/>
            </a:pPr>
            <a:r>
              <a:rPr lang="en" u="sng">
                <a:solidFill>
                  <a:schemeClr val="lt1"/>
                </a:solidFill>
                <a:latin typeface="Spectral"/>
                <a:ea typeface="Spectral"/>
                <a:cs typeface="Spectral"/>
                <a:sym typeface="Spectral"/>
              </a:rPr>
              <a:t>Absolute accuracy cannot be verified</a:t>
            </a:r>
            <a:r>
              <a:rPr lang="en" sz="1500" u="sng">
                <a:solidFill>
                  <a:schemeClr val="lt1"/>
                </a:solidFill>
                <a:latin typeface="Spectral"/>
                <a:ea typeface="Spectral"/>
                <a:cs typeface="Spectral"/>
                <a:sym typeface="Spectral"/>
              </a:rPr>
              <a:t> on-orbit</a:t>
            </a:r>
            <a:endParaRPr sz="1700">
              <a:solidFill>
                <a:schemeClr val="lt2"/>
              </a:solidFill>
              <a:latin typeface="Spectral"/>
              <a:ea typeface="Spectral"/>
              <a:cs typeface="Spectral"/>
              <a:sym typeface="Spectr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6"/>
          <p:cNvSpPr txBox="1">
            <a:spLocks noGrp="1"/>
          </p:cNvSpPr>
          <p:nvPr>
            <p:ph type="title"/>
          </p:nvPr>
        </p:nvSpPr>
        <p:spPr>
          <a:xfrm>
            <a:off x="311700" y="128950"/>
            <a:ext cx="8520600" cy="7992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lt1"/>
              </a:buClr>
              <a:buSzPct val="100000"/>
              <a:buFont typeface="Calibri"/>
              <a:buNone/>
            </a:pPr>
            <a:r>
              <a:rPr lang="en" sz="3200">
                <a:solidFill>
                  <a:schemeClr val="lt1"/>
                </a:solidFill>
              </a:rPr>
              <a:t>SUVI Performance Baseline Status</a:t>
            </a:r>
            <a:endParaRPr sz="1400">
              <a:solidFill>
                <a:schemeClr val="dk1"/>
              </a:solidFill>
            </a:endParaRPr>
          </a:p>
          <a:p>
            <a:pPr marL="0" lvl="0" indent="0" algn="ctr" rtl="0">
              <a:spcBef>
                <a:spcPts val="0"/>
              </a:spcBef>
              <a:spcAft>
                <a:spcPts val="0"/>
              </a:spcAft>
              <a:buClr>
                <a:schemeClr val="lt1"/>
              </a:buClr>
              <a:buSzPct val="100000"/>
              <a:buFont typeface="Calibri"/>
              <a:buNone/>
            </a:pPr>
            <a:r>
              <a:rPr lang="en" sz="2000" i="1">
                <a:solidFill>
                  <a:schemeClr val="lt1"/>
                </a:solidFill>
              </a:rPr>
              <a:t>Assessment at GOES-19 SUVI Provisional</a:t>
            </a:r>
            <a:endParaRPr/>
          </a:p>
        </p:txBody>
      </p:sp>
      <p:sp>
        <p:nvSpPr>
          <p:cNvPr id="586" name="Google Shape;586;p76"/>
          <p:cNvSpPr txBox="1"/>
          <p:nvPr/>
        </p:nvSpPr>
        <p:spPr>
          <a:xfrm>
            <a:off x="381000" y="1080550"/>
            <a:ext cx="4149300" cy="1643700"/>
          </a:xfrm>
          <a:prstGeom prst="rect">
            <a:avLst/>
          </a:prstGeom>
          <a:solidFill>
            <a:srgbClr val="000000">
              <a:alpha val="61760"/>
            </a:srgbClr>
          </a:solidFill>
          <a:ln>
            <a:noFill/>
          </a:ln>
        </p:spPr>
        <p:txBody>
          <a:bodyPr spcFirstLastPara="1" wrap="square" lIns="91425" tIns="91425" rIns="91425" bIns="91425" anchor="t" anchorCtr="0">
            <a:noAutofit/>
          </a:bodyPr>
          <a:lstStyle/>
          <a:p>
            <a:pPr marL="225425" lvl="0" indent="-212725" algn="l" rtl="0">
              <a:lnSpc>
                <a:spcPct val="115000"/>
              </a:lnSpc>
              <a:spcBef>
                <a:spcPts val="0"/>
              </a:spcBef>
              <a:spcAft>
                <a:spcPts val="0"/>
              </a:spcAft>
              <a:buClr>
                <a:schemeClr val="lt1"/>
              </a:buClr>
              <a:buSzPts val="1800"/>
              <a:buFont typeface="Spectral"/>
              <a:buChar char="•"/>
            </a:pPr>
            <a:r>
              <a:rPr lang="en" sz="1800">
                <a:solidFill>
                  <a:schemeClr val="lt1"/>
                </a:solidFill>
                <a:latin typeface="Spectral"/>
                <a:ea typeface="Spectral"/>
                <a:cs typeface="Spectral"/>
                <a:sym typeface="Spectral"/>
              </a:rPr>
              <a:t>MRD2045:  Pointing Accuracy</a:t>
            </a:r>
            <a:endParaRPr sz="1200">
              <a:solidFill>
                <a:schemeClr val="dk1"/>
              </a:solidFill>
              <a:latin typeface="Spectral"/>
              <a:ea typeface="Spectral"/>
              <a:cs typeface="Spectral"/>
              <a:sym typeface="Spectral"/>
            </a:endParaRPr>
          </a:p>
          <a:p>
            <a:pPr marL="688975" lvl="1" indent="-219075" algn="l" rtl="0">
              <a:lnSpc>
                <a:spcPct val="115000"/>
              </a:lnSpc>
              <a:spcBef>
                <a:spcPts val="32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Requirements:   </a:t>
            </a:r>
            <a:r>
              <a:rPr lang="en" b="1">
                <a:solidFill>
                  <a:schemeClr val="accent4"/>
                </a:solidFill>
                <a:latin typeface="Spectral"/>
                <a:ea typeface="Spectral"/>
                <a:cs typeface="Spectral"/>
                <a:sym typeface="Spectral"/>
              </a:rPr>
              <a:t>±3.0 arcmin (3 sigma) (N-S,E-W) of Sun Center; </a:t>
            </a:r>
            <a:br>
              <a:rPr lang="en">
                <a:solidFill>
                  <a:schemeClr val="lt1"/>
                </a:solidFill>
                <a:latin typeface="Spectral"/>
                <a:ea typeface="Spectral"/>
                <a:cs typeface="Spectral"/>
                <a:sym typeface="Spectral"/>
              </a:rPr>
            </a:br>
            <a:r>
              <a:rPr lang="en">
                <a:solidFill>
                  <a:schemeClr val="lt1"/>
                </a:solidFill>
                <a:latin typeface="Spectral"/>
                <a:ea typeface="Spectral"/>
                <a:cs typeface="Spectral"/>
                <a:sym typeface="Spectral"/>
              </a:rPr>
              <a:t>Stability during 60 seconds: ±2.0 arcsec </a:t>
            </a:r>
            <a:br>
              <a:rPr lang="en">
                <a:solidFill>
                  <a:schemeClr val="lt1"/>
                </a:solidFill>
                <a:latin typeface="Spectral"/>
                <a:ea typeface="Spectral"/>
                <a:cs typeface="Spectral"/>
                <a:sym typeface="Spectral"/>
              </a:rPr>
            </a:br>
            <a:r>
              <a:rPr lang="en">
                <a:solidFill>
                  <a:schemeClr val="lt1"/>
                </a:solidFill>
                <a:latin typeface="Spectral"/>
                <a:ea typeface="Spectral"/>
                <a:cs typeface="Spectral"/>
                <a:sym typeface="Spectral"/>
              </a:rPr>
              <a:t>(1 sigma), ±6.0 arcsec (3 sigma) (N-S, E-W)</a:t>
            </a:r>
            <a:endParaRPr sz="1700">
              <a:solidFill>
                <a:schemeClr val="lt2"/>
              </a:solidFill>
              <a:latin typeface="Spectral"/>
              <a:ea typeface="Spectral"/>
              <a:cs typeface="Spectral"/>
              <a:sym typeface="Spectral"/>
            </a:endParaRPr>
          </a:p>
        </p:txBody>
      </p:sp>
      <p:pic>
        <p:nvPicPr>
          <p:cNvPr id="587" name="Google Shape;587;p76"/>
          <p:cNvPicPr preferRelativeResize="0"/>
          <p:nvPr/>
        </p:nvPicPr>
        <p:blipFill>
          <a:blip r:embed="rId3">
            <a:alphaModFix/>
          </a:blip>
          <a:stretch>
            <a:fillRect/>
          </a:stretch>
        </p:blipFill>
        <p:spPr>
          <a:xfrm>
            <a:off x="4620759" y="1080550"/>
            <a:ext cx="3910550" cy="3910550"/>
          </a:xfrm>
          <a:prstGeom prst="rect">
            <a:avLst/>
          </a:prstGeom>
          <a:noFill/>
          <a:ln>
            <a:noFill/>
          </a:ln>
        </p:spPr>
      </p:pic>
      <p:grpSp>
        <p:nvGrpSpPr>
          <p:cNvPr id="588" name="Google Shape;588;p76"/>
          <p:cNvGrpSpPr/>
          <p:nvPr/>
        </p:nvGrpSpPr>
        <p:grpSpPr>
          <a:xfrm>
            <a:off x="381000" y="2804281"/>
            <a:ext cx="4149300" cy="2186521"/>
            <a:chOff x="381000" y="2629075"/>
            <a:chExt cx="4149300" cy="2209500"/>
          </a:xfrm>
        </p:grpSpPr>
        <p:sp>
          <p:nvSpPr>
            <p:cNvPr id="589" name="Google Shape;589;p76"/>
            <p:cNvSpPr txBox="1"/>
            <p:nvPr/>
          </p:nvSpPr>
          <p:spPr>
            <a:xfrm>
              <a:off x="381000" y="2629075"/>
              <a:ext cx="4149300" cy="2209500"/>
            </a:xfrm>
            <a:prstGeom prst="rect">
              <a:avLst/>
            </a:prstGeom>
            <a:solidFill>
              <a:srgbClr val="000000">
                <a:alpha val="61760"/>
              </a:srgbClr>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lt1"/>
                  </a:solidFill>
                  <a:latin typeface="Spectral"/>
                  <a:ea typeface="Spectral"/>
                  <a:cs typeface="Spectral"/>
                  <a:sym typeface="Spectral"/>
                </a:rPr>
                <a:t>Pointing Error:</a:t>
              </a:r>
              <a:endParaRPr sz="1800">
                <a:solidFill>
                  <a:schemeClr val="lt1"/>
                </a:solidFill>
                <a:latin typeface="Spectral"/>
                <a:ea typeface="Spectral"/>
                <a:cs typeface="Spectral"/>
                <a:sym typeface="Spectral"/>
              </a:endParaRPr>
            </a:p>
            <a:p>
              <a:pPr marL="0" lvl="0" indent="0" algn="l" rtl="0">
                <a:lnSpc>
                  <a:spcPct val="115000"/>
                </a:lnSpc>
                <a:spcBef>
                  <a:spcPts val="0"/>
                </a:spcBef>
                <a:spcAft>
                  <a:spcPts val="0"/>
                </a:spcAft>
                <a:buNone/>
              </a:pPr>
              <a:endParaRPr sz="1800">
                <a:solidFill>
                  <a:schemeClr val="lt1"/>
                </a:solidFill>
                <a:latin typeface="Spectral"/>
                <a:ea typeface="Spectral"/>
                <a:cs typeface="Spectral"/>
                <a:sym typeface="Spectral"/>
              </a:endParaRPr>
            </a:p>
            <a:p>
              <a:pPr marL="0" lvl="0" indent="0" algn="l" rtl="0">
                <a:lnSpc>
                  <a:spcPct val="115000"/>
                </a:lnSpc>
                <a:spcBef>
                  <a:spcPts val="0"/>
                </a:spcBef>
                <a:spcAft>
                  <a:spcPts val="0"/>
                </a:spcAft>
                <a:buNone/>
              </a:pPr>
              <a:endParaRPr sz="1800">
                <a:solidFill>
                  <a:schemeClr val="lt1"/>
                </a:solidFill>
                <a:latin typeface="Spectral"/>
                <a:ea typeface="Spectral"/>
                <a:cs typeface="Spectral"/>
                <a:sym typeface="Spectral"/>
              </a:endParaRPr>
            </a:p>
            <a:p>
              <a:pPr marL="0" lvl="0" indent="0" algn="l" rtl="0">
                <a:lnSpc>
                  <a:spcPct val="115000"/>
                </a:lnSpc>
                <a:spcBef>
                  <a:spcPts val="0"/>
                </a:spcBef>
                <a:spcAft>
                  <a:spcPts val="0"/>
                </a:spcAft>
                <a:buNone/>
              </a:pPr>
              <a:r>
                <a:rPr lang="en" sz="1800">
                  <a:solidFill>
                    <a:schemeClr val="lt1"/>
                  </a:solidFill>
                  <a:latin typeface="Spectral"/>
                  <a:ea typeface="Spectral"/>
                  <a:cs typeface="Spectral"/>
                  <a:sym typeface="Spectral"/>
                </a:rPr>
                <a:t>From limb fitting data in all channels:</a:t>
              </a:r>
              <a:br>
                <a:rPr lang="en" sz="1200">
                  <a:solidFill>
                    <a:schemeClr val="lt1"/>
                  </a:solidFill>
                  <a:latin typeface="Spectral"/>
                  <a:ea typeface="Spectral"/>
                  <a:cs typeface="Spectral"/>
                  <a:sym typeface="Spectral"/>
                </a:rPr>
              </a:br>
              <a:br>
                <a:rPr lang="en" sz="1200">
                  <a:solidFill>
                    <a:schemeClr val="lt1"/>
                  </a:solidFill>
                  <a:latin typeface="Spectral"/>
                  <a:ea typeface="Spectral"/>
                  <a:cs typeface="Spectral"/>
                  <a:sym typeface="Spectral"/>
                </a:rPr>
              </a:br>
              <a:r>
                <a:rPr lang="en" sz="1800">
                  <a:solidFill>
                    <a:schemeClr val="lt1"/>
                  </a:solidFill>
                  <a:latin typeface="Spectral"/>
                  <a:ea typeface="Spectral"/>
                  <a:cs typeface="Spectral"/>
                  <a:sym typeface="Spectral"/>
                </a:rPr>
                <a:t>  </a:t>
              </a:r>
              <a:r>
                <a:rPr lang="en" sz="1800" i="1">
                  <a:solidFill>
                    <a:schemeClr val="lt1"/>
                  </a:solidFill>
                  <a:latin typeface="Georgia"/>
                  <a:ea typeface="Georgia"/>
                  <a:cs typeface="Georgia"/>
                  <a:sym typeface="Georgia"/>
                </a:rPr>
                <a:t>p</a:t>
              </a:r>
              <a:r>
                <a:rPr lang="en" sz="1800" i="1" baseline="-25000">
                  <a:solidFill>
                    <a:schemeClr val="lt1"/>
                  </a:solidFill>
                  <a:latin typeface="Georgia"/>
                  <a:ea typeface="Georgia"/>
                  <a:cs typeface="Georgia"/>
                  <a:sym typeface="Georgia"/>
                </a:rPr>
                <a:t>err</a:t>
              </a:r>
              <a:r>
                <a:rPr lang="en" sz="1800">
                  <a:solidFill>
                    <a:schemeClr val="lt1"/>
                  </a:solidFill>
                  <a:latin typeface="Spectral"/>
                  <a:ea typeface="Spectral"/>
                  <a:cs typeface="Spectral"/>
                  <a:sym typeface="Spectral"/>
                </a:rPr>
                <a:t> = 0.758 arcmin  &lt;&lt;  3 arcmin</a:t>
              </a:r>
              <a:endParaRPr sz="1800">
                <a:solidFill>
                  <a:schemeClr val="lt1"/>
                </a:solidFill>
                <a:latin typeface="Spectral"/>
                <a:ea typeface="Spectral"/>
                <a:cs typeface="Spectral"/>
                <a:sym typeface="Spectral"/>
              </a:endParaRPr>
            </a:p>
            <a:p>
              <a:pPr marL="0" lvl="0" indent="0" algn="l" rtl="0">
                <a:lnSpc>
                  <a:spcPct val="115000"/>
                </a:lnSpc>
                <a:spcBef>
                  <a:spcPts val="320"/>
                </a:spcBef>
                <a:spcAft>
                  <a:spcPts val="0"/>
                </a:spcAft>
                <a:buNone/>
              </a:pPr>
              <a:endParaRPr sz="1700">
                <a:solidFill>
                  <a:schemeClr val="lt2"/>
                </a:solidFill>
                <a:latin typeface="Spectral"/>
                <a:ea typeface="Spectral"/>
                <a:cs typeface="Spectral"/>
                <a:sym typeface="Spectral"/>
              </a:endParaRPr>
            </a:p>
          </p:txBody>
        </p:sp>
        <p:pic>
          <p:nvPicPr>
            <p:cNvPr id="590" name="Google Shape;590;p76"/>
            <p:cNvPicPr preferRelativeResize="0"/>
            <p:nvPr/>
          </p:nvPicPr>
          <p:blipFill>
            <a:blip r:embed="rId4">
              <a:alphaModFix/>
            </a:blip>
            <a:stretch>
              <a:fillRect/>
            </a:stretch>
          </p:blipFill>
          <p:spPr>
            <a:xfrm>
              <a:off x="500375" y="3147645"/>
              <a:ext cx="2899375" cy="291150"/>
            </a:xfrm>
            <a:prstGeom prst="rect">
              <a:avLst/>
            </a:prstGeom>
            <a:noFill/>
            <a:ln>
              <a:noFill/>
            </a:ln>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7"/>
          <p:cNvSpPr txBox="1">
            <a:spLocks noGrp="1"/>
          </p:cNvSpPr>
          <p:nvPr>
            <p:ph type="title"/>
          </p:nvPr>
        </p:nvSpPr>
        <p:spPr>
          <a:xfrm>
            <a:off x="311700" y="128950"/>
            <a:ext cx="8520600" cy="7992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lt1"/>
              </a:buClr>
              <a:buSzPct val="100000"/>
              <a:buFont typeface="Calibri"/>
              <a:buNone/>
            </a:pPr>
            <a:r>
              <a:rPr lang="en" sz="3200">
                <a:solidFill>
                  <a:schemeClr val="lt1"/>
                </a:solidFill>
              </a:rPr>
              <a:t>SUVI Performance Baseline Status</a:t>
            </a:r>
            <a:endParaRPr sz="1400">
              <a:solidFill>
                <a:schemeClr val="dk1"/>
              </a:solidFill>
            </a:endParaRPr>
          </a:p>
          <a:p>
            <a:pPr marL="0" lvl="0" indent="0" algn="ctr" rtl="0">
              <a:spcBef>
                <a:spcPts val="0"/>
              </a:spcBef>
              <a:spcAft>
                <a:spcPts val="0"/>
              </a:spcAft>
              <a:buClr>
                <a:schemeClr val="lt1"/>
              </a:buClr>
              <a:buSzPct val="100000"/>
              <a:buFont typeface="Calibri"/>
              <a:buNone/>
            </a:pPr>
            <a:r>
              <a:rPr lang="en" sz="2000" i="1">
                <a:solidFill>
                  <a:schemeClr val="lt1"/>
                </a:solidFill>
              </a:rPr>
              <a:t>Assessment at GOES-19 SUVI Provisional</a:t>
            </a:r>
            <a:endParaRPr/>
          </a:p>
        </p:txBody>
      </p:sp>
      <p:sp>
        <p:nvSpPr>
          <p:cNvPr id="596" name="Google Shape;596;p77"/>
          <p:cNvSpPr txBox="1"/>
          <p:nvPr/>
        </p:nvSpPr>
        <p:spPr>
          <a:xfrm>
            <a:off x="381000" y="1080550"/>
            <a:ext cx="8520600" cy="1003200"/>
          </a:xfrm>
          <a:prstGeom prst="rect">
            <a:avLst/>
          </a:prstGeom>
          <a:solidFill>
            <a:srgbClr val="000000">
              <a:alpha val="61760"/>
            </a:srgbClr>
          </a:solidFill>
          <a:ln>
            <a:noFill/>
          </a:ln>
        </p:spPr>
        <p:txBody>
          <a:bodyPr spcFirstLastPara="1" wrap="square" lIns="91425" tIns="91425" rIns="91425" bIns="91425" anchor="t" anchorCtr="0">
            <a:noAutofit/>
          </a:bodyPr>
          <a:lstStyle/>
          <a:p>
            <a:pPr marL="225425" lvl="0" indent="-212725" algn="l" rtl="0">
              <a:lnSpc>
                <a:spcPct val="115000"/>
              </a:lnSpc>
              <a:spcBef>
                <a:spcPts val="0"/>
              </a:spcBef>
              <a:spcAft>
                <a:spcPts val="0"/>
              </a:spcAft>
              <a:buClr>
                <a:schemeClr val="lt1"/>
              </a:buClr>
              <a:buSzPts val="1800"/>
              <a:buFont typeface="Spectral"/>
              <a:buChar char="•"/>
            </a:pPr>
            <a:r>
              <a:rPr lang="en" sz="1800">
                <a:solidFill>
                  <a:schemeClr val="lt1"/>
                </a:solidFill>
                <a:latin typeface="Spectral"/>
                <a:ea typeface="Spectral"/>
                <a:cs typeface="Spectral"/>
                <a:sym typeface="Spectral"/>
              </a:rPr>
              <a:t>MRD2045:  Pointing Accuracy</a:t>
            </a:r>
            <a:endParaRPr sz="1200">
              <a:solidFill>
                <a:schemeClr val="dk1"/>
              </a:solidFill>
              <a:latin typeface="Spectral"/>
              <a:ea typeface="Spectral"/>
              <a:cs typeface="Spectral"/>
              <a:sym typeface="Spectral"/>
            </a:endParaRPr>
          </a:p>
          <a:p>
            <a:pPr marL="688975" lvl="1" indent="-219075" algn="l" rtl="0">
              <a:lnSpc>
                <a:spcPct val="115000"/>
              </a:lnSpc>
              <a:spcBef>
                <a:spcPts val="320"/>
              </a:spcBef>
              <a:spcAft>
                <a:spcPts val="0"/>
              </a:spcAft>
              <a:buClr>
                <a:schemeClr val="lt1"/>
              </a:buClr>
              <a:buSzPts val="1400"/>
              <a:buFont typeface="Spectral"/>
              <a:buChar char="•"/>
            </a:pPr>
            <a:r>
              <a:rPr lang="en">
                <a:solidFill>
                  <a:schemeClr val="lt1"/>
                </a:solidFill>
                <a:latin typeface="Spectral"/>
                <a:ea typeface="Spectral"/>
                <a:cs typeface="Spectral"/>
                <a:sym typeface="Spectral"/>
              </a:rPr>
              <a:t>Requirements:   ±3.0 arcmin (3 sigma) (N-S,E-W) of Sun Center; </a:t>
            </a:r>
            <a:br>
              <a:rPr lang="en">
                <a:solidFill>
                  <a:schemeClr val="lt1"/>
                </a:solidFill>
                <a:latin typeface="Spectral"/>
                <a:ea typeface="Spectral"/>
                <a:cs typeface="Spectral"/>
                <a:sym typeface="Spectral"/>
              </a:rPr>
            </a:br>
            <a:r>
              <a:rPr lang="en" b="1">
                <a:solidFill>
                  <a:schemeClr val="accent4"/>
                </a:solidFill>
                <a:latin typeface="Spectral"/>
                <a:ea typeface="Spectral"/>
                <a:cs typeface="Spectral"/>
                <a:sym typeface="Spectral"/>
              </a:rPr>
              <a:t>Stability during 60 seconds: ±2.0 arcsec (1 sigma), ±6.0 arcsec (3 sigma) (N-S, E-W)</a:t>
            </a:r>
            <a:endParaRPr sz="1700" b="1">
              <a:solidFill>
                <a:schemeClr val="accent4"/>
              </a:solidFill>
              <a:latin typeface="Spectral"/>
              <a:ea typeface="Spectral"/>
              <a:cs typeface="Spectral"/>
              <a:sym typeface="Spectral"/>
            </a:endParaRPr>
          </a:p>
        </p:txBody>
      </p:sp>
      <p:pic>
        <p:nvPicPr>
          <p:cNvPr id="597" name="Google Shape;597;p77"/>
          <p:cNvPicPr preferRelativeResize="0"/>
          <p:nvPr/>
        </p:nvPicPr>
        <p:blipFill>
          <a:blip r:embed="rId3">
            <a:alphaModFix/>
          </a:blip>
          <a:stretch>
            <a:fillRect/>
          </a:stretch>
        </p:blipFill>
        <p:spPr>
          <a:xfrm>
            <a:off x="5433400" y="2138650"/>
            <a:ext cx="3657425" cy="2031900"/>
          </a:xfrm>
          <a:prstGeom prst="rect">
            <a:avLst/>
          </a:prstGeom>
          <a:noFill/>
          <a:ln>
            <a:noFill/>
          </a:ln>
        </p:spPr>
      </p:pic>
      <p:grpSp>
        <p:nvGrpSpPr>
          <p:cNvPr id="598" name="Google Shape;598;p77"/>
          <p:cNvGrpSpPr/>
          <p:nvPr/>
        </p:nvGrpSpPr>
        <p:grpSpPr>
          <a:xfrm>
            <a:off x="5656750" y="3728690"/>
            <a:ext cx="3319132" cy="369300"/>
            <a:chOff x="5641268" y="4744350"/>
            <a:chExt cx="3319132" cy="369300"/>
          </a:xfrm>
        </p:grpSpPr>
        <p:cxnSp>
          <p:nvCxnSpPr>
            <p:cNvPr id="599" name="Google Shape;599;p77"/>
            <p:cNvCxnSpPr/>
            <p:nvPr/>
          </p:nvCxnSpPr>
          <p:spPr>
            <a:xfrm>
              <a:off x="5641268" y="4836150"/>
              <a:ext cx="0" cy="185700"/>
            </a:xfrm>
            <a:prstGeom prst="straightConnector1">
              <a:avLst/>
            </a:prstGeom>
            <a:noFill/>
            <a:ln w="9525" cap="flat" cmpd="sng">
              <a:solidFill>
                <a:srgbClr val="FF0000"/>
              </a:solidFill>
              <a:prstDash val="solid"/>
              <a:round/>
              <a:headEnd type="none" w="med" len="med"/>
              <a:tailEnd type="none" w="med" len="med"/>
            </a:ln>
          </p:spPr>
        </p:cxnSp>
        <p:cxnSp>
          <p:nvCxnSpPr>
            <p:cNvPr id="600" name="Google Shape;600;p77"/>
            <p:cNvCxnSpPr/>
            <p:nvPr/>
          </p:nvCxnSpPr>
          <p:spPr>
            <a:xfrm>
              <a:off x="8960393" y="4836150"/>
              <a:ext cx="0" cy="185700"/>
            </a:xfrm>
            <a:prstGeom prst="straightConnector1">
              <a:avLst/>
            </a:prstGeom>
            <a:noFill/>
            <a:ln w="9525" cap="flat" cmpd="sng">
              <a:solidFill>
                <a:srgbClr val="FF0000"/>
              </a:solidFill>
              <a:prstDash val="solid"/>
              <a:round/>
              <a:headEnd type="none" w="med" len="med"/>
              <a:tailEnd type="none" w="med" len="med"/>
            </a:ln>
          </p:spPr>
        </p:cxnSp>
        <p:cxnSp>
          <p:nvCxnSpPr>
            <p:cNvPr id="601" name="Google Shape;601;p77"/>
            <p:cNvCxnSpPr/>
            <p:nvPr/>
          </p:nvCxnSpPr>
          <p:spPr>
            <a:xfrm>
              <a:off x="7773300" y="4927800"/>
              <a:ext cx="1187100" cy="2400"/>
            </a:xfrm>
            <a:prstGeom prst="straightConnector1">
              <a:avLst/>
            </a:prstGeom>
            <a:noFill/>
            <a:ln w="9525" cap="flat" cmpd="sng">
              <a:solidFill>
                <a:srgbClr val="FF0000"/>
              </a:solidFill>
              <a:prstDash val="solid"/>
              <a:round/>
              <a:headEnd type="none" w="med" len="med"/>
              <a:tailEnd type="triangle" w="med" len="med"/>
            </a:ln>
          </p:spPr>
        </p:cxnSp>
        <p:cxnSp>
          <p:nvCxnSpPr>
            <p:cNvPr id="602" name="Google Shape;602;p77"/>
            <p:cNvCxnSpPr/>
            <p:nvPr/>
          </p:nvCxnSpPr>
          <p:spPr>
            <a:xfrm flipH="1">
              <a:off x="5641275" y="4927800"/>
              <a:ext cx="1187100" cy="2400"/>
            </a:xfrm>
            <a:prstGeom prst="straightConnector1">
              <a:avLst/>
            </a:prstGeom>
            <a:noFill/>
            <a:ln w="9525" cap="flat" cmpd="sng">
              <a:solidFill>
                <a:srgbClr val="FF0000"/>
              </a:solidFill>
              <a:prstDash val="solid"/>
              <a:round/>
              <a:headEnd type="none" w="med" len="med"/>
              <a:tailEnd type="triangle" w="med" len="med"/>
            </a:ln>
          </p:spPr>
        </p:cxnSp>
        <p:sp>
          <p:nvSpPr>
            <p:cNvPr id="603" name="Google Shape;603;p77"/>
            <p:cNvSpPr txBox="1"/>
            <p:nvPr/>
          </p:nvSpPr>
          <p:spPr>
            <a:xfrm>
              <a:off x="6868422" y="4744350"/>
              <a:ext cx="913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latin typeface="Spectral"/>
                  <a:ea typeface="Spectral"/>
                  <a:cs typeface="Spectral"/>
                  <a:sym typeface="Spectral"/>
                </a:rPr>
                <a:t>30 seconds</a:t>
              </a:r>
              <a:endParaRPr sz="1200">
                <a:solidFill>
                  <a:srgbClr val="FF0000"/>
                </a:solidFill>
                <a:latin typeface="Spectral"/>
                <a:ea typeface="Spectral"/>
                <a:cs typeface="Spectral"/>
                <a:sym typeface="Spectral"/>
              </a:endParaRPr>
            </a:p>
          </p:txBody>
        </p:sp>
      </p:grpSp>
      <p:sp>
        <p:nvSpPr>
          <p:cNvPr id="604" name="Google Shape;604;p77"/>
          <p:cNvSpPr txBox="1"/>
          <p:nvPr/>
        </p:nvSpPr>
        <p:spPr>
          <a:xfrm>
            <a:off x="5433400" y="4225450"/>
            <a:ext cx="3657300" cy="877200"/>
          </a:xfrm>
          <a:prstGeom prst="rect">
            <a:avLst/>
          </a:prstGeom>
          <a:solidFill>
            <a:srgbClr val="000000">
              <a:alpha val="6157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500">
                <a:solidFill>
                  <a:srgbClr val="EEEEEE"/>
                </a:solidFill>
                <a:latin typeface="Spectral"/>
                <a:ea typeface="Spectral"/>
                <a:cs typeface="Spectral"/>
                <a:sym typeface="Spectral"/>
              </a:rPr>
              <a:t>Randomly chosen day (11 Jan 2025):  </a:t>
            </a:r>
            <a:br>
              <a:rPr lang="en" sz="1500">
                <a:solidFill>
                  <a:srgbClr val="EEEEEE"/>
                </a:solidFill>
                <a:latin typeface="Spectral"/>
                <a:ea typeface="Spectral"/>
                <a:cs typeface="Spectral"/>
                <a:sym typeface="Spectral"/>
              </a:rPr>
            </a:br>
            <a:r>
              <a:rPr lang="en" sz="1500">
                <a:solidFill>
                  <a:srgbClr val="EEEEEE"/>
                </a:solidFill>
                <a:latin typeface="Spectral"/>
                <a:ea typeface="Spectral"/>
                <a:cs typeface="Spectral"/>
                <a:sym typeface="Spectral"/>
              </a:rPr>
              <a:t>requirement is met for most of the day, but not any 60 second window. </a:t>
            </a:r>
            <a:endParaRPr sz="1500">
              <a:solidFill>
                <a:srgbClr val="EEEEEE"/>
              </a:solidFill>
              <a:latin typeface="Spectral"/>
              <a:ea typeface="Spectral"/>
              <a:cs typeface="Spectral"/>
              <a:sym typeface="Spectral"/>
            </a:endParaRPr>
          </a:p>
        </p:txBody>
      </p:sp>
      <p:grpSp>
        <p:nvGrpSpPr>
          <p:cNvPr id="605" name="Google Shape;605;p77"/>
          <p:cNvGrpSpPr/>
          <p:nvPr/>
        </p:nvGrpSpPr>
        <p:grpSpPr>
          <a:xfrm>
            <a:off x="52510" y="2138650"/>
            <a:ext cx="7350140" cy="2964000"/>
            <a:chOff x="52510" y="2138650"/>
            <a:chExt cx="7350140" cy="2964000"/>
          </a:xfrm>
        </p:grpSpPr>
        <p:pic>
          <p:nvPicPr>
            <p:cNvPr id="606" name="Google Shape;606;p77"/>
            <p:cNvPicPr preferRelativeResize="0"/>
            <p:nvPr/>
          </p:nvPicPr>
          <p:blipFill>
            <a:blip r:embed="rId4">
              <a:alphaModFix/>
            </a:blip>
            <a:stretch>
              <a:fillRect/>
            </a:stretch>
          </p:blipFill>
          <p:spPr>
            <a:xfrm>
              <a:off x="52510" y="2138650"/>
              <a:ext cx="5335209" cy="2964000"/>
            </a:xfrm>
            <a:prstGeom prst="rect">
              <a:avLst/>
            </a:prstGeom>
            <a:noFill/>
            <a:ln>
              <a:noFill/>
            </a:ln>
          </p:spPr>
        </p:pic>
        <p:sp>
          <p:nvSpPr>
            <p:cNvPr id="607" name="Google Shape;607;p77"/>
            <p:cNvSpPr/>
            <p:nvPr/>
          </p:nvSpPr>
          <p:spPr>
            <a:xfrm>
              <a:off x="381000" y="2920525"/>
              <a:ext cx="4846200" cy="1409100"/>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pectral"/>
                <a:ea typeface="Spectral"/>
                <a:cs typeface="Spectral"/>
                <a:sym typeface="Spectral"/>
              </a:endParaRPr>
            </a:p>
          </p:txBody>
        </p:sp>
        <p:cxnSp>
          <p:nvCxnSpPr>
            <p:cNvPr id="608" name="Google Shape;608;p77"/>
            <p:cNvCxnSpPr/>
            <p:nvPr/>
          </p:nvCxnSpPr>
          <p:spPr>
            <a:xfrm>
              <a:off x="4692750" y="2401775"/>
              <a:ext cx="2709900" cy="0"/>
            </a:xfrm>
            <a:prstGeom prst="straightConnector1">
              <a:avLst/>
            </a:prstGeom>
            <a:noFill/>
            <a:ln w="9525" cap="flat" cmpd="sng">
              <a:solidFill>
                <a:srgbClr val="FF9900"/>
              </a:solidFill>
              <a:prstDash val="solid"/>
              <a:round/>
              <a:headEnd type="none" w="med" len="med"/>
              <a:tailEnd type="triangle" w="med" len="med"/>
            </a:ln>
          </p:spPr>
        </p:cxnSp>
        <p:cxnSp>
          <p:nvCxnSpPr>
            <p:cNvPr id="609" name="Google Shape;609;p77"/>
            <p:cNvCxnSpPr/>
            <p:nvPr/>
          </p:nvCxnSpPr>
          <p:spPr>
            <a:xfrm rot="10800000" flipH="1">
              <a:off x="4700500" y="3764675"/>
              <a:ext cx="1858500" cy="983100"/>
            </a:xfrm>
            <a:prstGeom prst="straightConnector1">
              <a:avLst/>
            </a:prstGeom>
            <a:noFill/>
            <a:ln w="9525" cap="flat" cmpd="sng">
              <a:solidFill>
                <a:srgbClr val="FF9900"/>
              </a:solidFill>
              <a:prstDash val="solid"/>
              <a:round/>
              <a:headEnd type="none" w="med" len="med"/>
              <a:tailEnd type="triangle" w="med" len="med"/>
            </a:ln>
          </p:spPr>
        </p:cxnSp>
        <p:sp>
          <p:nvSpPr>
            <p:cNvPr id="610" name="Google Shape;610;p77"/>
            <p:cNvSpPr txBox="1"/>
            <p:nvPr/>
          </p:nvSpPr>
          <p:spPr>
            <a:xfrm>
              <a:off x="1122613" y="2364000"/>
              <a:ext cx="3195000" cy="415500"/>
            </a:xfrm>
            <a:prstGeom prst="rect">
              <a:avLst/>
            </a:prstGeom>
            <a:solidFill>
              <a:srgbClr val="000000">
                <a:alpha val="6157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500">
                  <a:solidFill>
                    <a:srgbClr val="EEEEEE"/>
                  </a:solidFill>
                  <a:latin typeface="Spectral"/>
                  <a:ea typeface="Spectral"/>
                  <a:cs typeface="Spectral"/>
                  <a:sym typeface="Spectral"/>
                </a:rPr>
                <a:t>Full resolution guide telescope data</a:t>
              </a:r>
              <a:endParaRPr sz="1500">
                <a:solidFill>
                  <a:srgbClr val="EEEEEE"/>
                </a:solidFill>
                <a:latin typeface="Spectral"/>
                <a:ea typeface="Spectral"/>
                <a:cs typeface="Spectral"/>
                <a:sym typeface="Spectra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8"/>
          <p:cNvSpPr txBox="1">
            <a:spLocks noGrp="1"/>
          </p:cNvSpPr>
          <p:nvPr>
            <p:ph type="title"/>
          </p:nvPr>
        </p:nvSpPr>
        <p:spPr>
          <a:xfrm>
            <a:off x="311700" y="128950"/>
            <a:ext cx="8520600" cy="7992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200">
                <a:solidFill>
                  <a:schemeClr val="lt1"/>
                </a:solidFill>
              </a:rPr>
              <a:t>SUVI Performance Baseline Status</a:t>
            </a:r>
            <a:endParaRPr sz="1400">
              <a:solidFill>
                <a:schemeClr val="dk1"/>
              </a:solidFill>
            </a:endParaRPr>
          </a:p>
          <a:p>
            <a:pPr marL="0" lvl="0" indent="0" algn="ctr" rtl="0">
              <a:spcBef>
                <a:spcPts val="0"/>
              </a:spcBef>
              <a:spcAft>
                <a:spcPts val="0"/>
              </a:spcAft>
              <a:buNone/>
            </a:pPr>
            <a:r>
              <a:rPr lang="en" sz="2000" i="1">
                <a:solidFill>
                  <a:schemeClr val="lt1"/>
                </a:solidFill>
              </a:rPr>
              <a:t>Assessment at GOES-19 SUVI Provisional</a:t>
            </a:r>
            <a:endParaRPr/>
          </a:p>
        </p:txBody>
      </p:sp>
      <p:sp>
        <p:nvSpPr>
          <p:cNvPr id="616" name="Google Shape;616;p78"/>
          <p:cNvSpPr txBox="1"/>
          <p:nvPr/>
        </p:nvSpPr>
        <p:spPr>
          <a:xfrm>
            <a:off x="380800" y="3152475"/>
            <a:ext cx="8451300" cy="1275600"/>
          </a:xfrm>
          <a:prstGeom prst="rect">
            <a:avLst/>
          </a:prstGeom>
          <a:solidFill>
            <a:srgbClr val="000000">
              <a:alpha val="61570"/>
            </a:srgbClr>
          </a:solid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chemeClr val="lt1"/>
              </a:buClr>
              <a:buSzPts val="1900"/>
              <a:buFont typeface="Spectral"/>
              <a:buChar char="●"/>
            </a:pPr>
            <a:r>
              <a:rPr lang="en" sz="1900">
                <a:solidFill>
                  <a:schemeClr val="lt1"/>
                </a:solidFill>
                <a:latin typeface="Spectral"/>
                <a:ea typeface="Spectral"/>
                <a:cs typeface="Spectral"/>
                <a:sym typeface="Spectral"/>
              </a:rPr>
              <a:t>Pointing requirements are</a:t>
            </a:r>
            <a:r>
              <a:rPr lang="en" sz="1900">
                <a:solidFill>
                  <a:srgbClr val="00B14F"/>
                </a:solidFill>
                <a:latin typeface="Spectral"/>
                <a:ea typeface="Spectral"/>
                <a:cs typeface="Spectral"/>
                <a:sym typeface="Spectral"/>
              </a:rPr>
              <a:t> Met</a:t>
            </a:r>
            <a:r>
              <a:rPr lang="en" sz="1900">
                <a:solidFill>
                  <a:schemeClr val="lt1"/>
                </a:solidFill>
                <a:latin typeface="Spectral"/>
                <a:ea typeface="Spectral"/>
                <a:cs typeface="Spectral"/>
                <a:sym typeface="Spectral"/>
              </a:rPr>
              <a:t>.</a:t>
            </a:r>
            <a:endParaRPr sz="900">
              <a:solidFill>
                <a:schemeClr val="lt1"/>
              </a:solidFill>
              <a:latin typeface="Spectral"/>
              <a:ea typeface="Spectral"/>
              <a:cs typeface="Spectral"/>
              <a:sym typeface="Spectral"/>
            </a:endParaRPr>
          </a:p>
          <a:p>
            <a:pPr marL="457200" lvl="0" indent="-349250" algn="l" rtl="0">
              <a:lnSpc>
                <a:spcPct val="115000"/>
              </a:lnSpc>
              <a:spcBef>
                <a:spcPts val="0"/>
              </a:spcBef>
              <a:spcAft>
                <a:spcPts val="0"/>
              </a:spcAft>
              <a:buClr>
                <a:schemeClr val="lt1"/>
              </a:buClr>
              <a:buSzPts val="1900"/>
              <a:buFont typeface="Spectral"/>
              <a:buChar char="●"/>
            </a:pPr>
            <a:r>
              <a:rPr lang="en" sz="1900">
                <a:solidFill>
                  <a:schemeClr val="lt1"/>
                </a:solidFill>
                <a:latin typeface="Spectral"/>
                <a:ea typeface="Spectral"/>
                <a:cs typeface="Spectral"/>
                <a:sym typeface="Spectral"/>
              </a:rPr>
              <a:t>Long-term Stability was calculated using the standard error to the fitted trend for GOES-19 SUVI/AIA 94Å degradation.</a:t>
            </a:r>
            <a:endParaRPr sz="1600">
              <a:solidFill>
                <a:schemeClr val="lt2"/>
              </a:solidFill>
              <a:latin typeface="Spectral"/>
              <a:ea typeface="Spectral"/>
              <a:cs typeface="Spectral"/>
              <a:sym typeface="Spectral"/>
            </a:endParaRPr>
          </a:p>
        </p:txBody>
      </p:sp>
      <p:graphicFrame>
        <p:nvGraphicFramePr>
          <p:cNvPr id="617" name="Google Shape;617;p78"/>
          <p:cNvGraphicFramePr/>
          <p:nvPr/>
        </p:nvGraphicFramePr>
        <p:xfrm>
          <a:off x="591972" y="966215"/>
          <a:ext cx="3000000" cy="3000000"/>
        </p:xfrm>
        <a:graphic>
          <a:graphicData uri="http://schemas.openxmlformats.org/drawingml/2006/table">
            <a:tbl>
              <a:tblPr firstRow="1" bandRow="1">
                <a:noFill/>
                <a:tableStyleId>{E0B71C79-E95F-4300-97E3-91DDF55E06CA}</a:tableStyleId>
              </a:tblPr>
              <a:tblGrid>
                <a:gridCol w="801550">
                  <a:extLst>
                    <a:ext uri="{9D8B030D-6E8A-4147-A177-3AD203B41FA5}">
                      <a16:colId xmlns:a16="http://schemas.microsoft.com/office/drawing/2014/main" val="20000"/>
                    </a:ext>
                  </a:extLst>
                </a:gridCol>
                <a:gridCol w="2145000">
                  <a:extLst>
                    <a:ext uri="{9D8B030D-6E8A-4147-A177-3AD203B41FA5}">
                      <a16:colId xmlns:a16="http://schemas.microsoft.com/office/drawing/2014/main" val="20001"/>
                    </a:ext>
                  </a:extLst>
                </a:gridCol>
                <a:gridCol w="1703250">
                  <a:extLst>
                    <a:ext uri="{9D8B030D-6E8A-4147-A177-3AD203B41FA5}">
                      <a16:colId xmlns:a16="http://schemas.microsoft.com/office/drawing/2014/main" val="20002"/>
                    </a:ext>
                  </a:extLst>
                </a:gridCol>
                <a:gridCol w="1502175">
                  <a:extLst>
                    <a:ext uri="{9D8B030D-6E8A-4147-A177-3AD203B41FA5}">
                      <a16:colId xmlns:a16="http://schemas.microsoft.com/office/drawing/2014/main" val="20003"/>
                    </a:ext>
                  </a:extLst>
                </a:gridCol>
                <a:gridCol w="1808100">
                  <a:extLst>
                    <a:ext uri="{9D8B030D-6E8A-4147-A177-3AD203B41FA5}">
                      <a16:colId xmlns:a16="http://schemas.microsoft.com/office/drawing/2014/main" val="20004"/>
                    </a:ext>
                  </a:extLst>
                </a:gridCol>
              </a:tblGrid>
              <a:tr h="388625">
                <a:tc>
                  <a:txBody>
                    <a:bodyPr/>
                    <a:lstStyle/>
                    <a:p>
                      <a:pPr marL="0" marR="0" lvl="0" indent="0" algn="ctr" rtl="0">
                        <a:spcBef>
                          <a:spcPts val="0"/>
                        </a:spcBef>
                        <a:spcAft>
                          <a:spcPts val="0"/>
                        </a:spcAft>
                        <a:buNone/>
                      </a:pPr>
                      <a:r>
                        <a:rPr lang="en" sz="1100" b="1">
                          <a:solidFill>
                            <a:srgbClr val="000000"/>
                          </a:solidFill>
                          <a:latin typeface="Spectral"/>
                          <a:ea typeface="Spectral"/>
                          <a:cs typeface="Spectral"/>
                          <a:sym typeface="Spectral"/>
                        </a:rPr>
                        <a:t>MRD ID</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 sz="1100" b="1">
                          <a:solidFill>
                            <a:srgbClr val="000000"/>
                          </a:solidFill>
                          <a:latin typeface="Spectral"/>
                          <a:ea typeface="Spectral"/>
                          <a:cs typeface="Spectral"/>
                          <a:sym typeface="Spectral"/>
                        </a:rPr>
                        <a:t>Description</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 sz="1100" b="1">
                          <a:latin typeface="Spectral"/>
                          <a:ea typeface="Spectral"/>
                          <a:cs typeface="Spectral"/>
                          <a:sym typeface="Spectral"/>
                        </a:rPr>
                        <a:t>Requirement</a:t>
                      </a:r>
                      <a:endParaRPr sz="1100" b="1">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 sz="1100" b="1">
                          <a:latin typeface="Spectral"/>
                          <a:ea typeface="Spectral"/>
                          <a:cs typeface="Spectral"/>
                          <a:sym typeface="Spectral"/>
                        </a:rPr>
                        <a:t>NCEI Analysis</a:t>
                      </a:r>
                      <a:endParaRPr sz="1100" b="1">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 sz="1100" b="1">
                          <a:latin typeface="Spectral"/>
                          <a:ea typeface="Spectral"/>
                          <a:cs typeface="Spectral"/>
                          <a:sym typeface="Spectral"/>
                        </a:rPr>
                        <a:t>Status</a:t>
                      </a:r>
                      <a:endParaRPr sz="1100" b="1">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val="10000"/>
                  </a:ext>
                </a:extLst>
              </a:tr>
              <a:tr h="388625">
                <a:tc>
                  <a:txBody>
                    <a:bodyPr/>
                    <a:lstStyle/>
                    <a:p>
                      <a:pPr marL="0" marR="0" lvl="0" indent="0" algn="ctr" rtl="0">
                        <a:spcBef>
                          <a:spcPts val="0"/>
                        </a:spcBef>
                        <a:spcAft>
                          <a:spcPts val="0"/>
                        </a:spcAft>
                        <a:buNone/>
                      </a:pPr>
                      <a:r>
                        <a:rPr lang="en" sz="1100">
                          <a:latin typeface="Spectral"/>
                          <a:ea typeface="Spectral"/>
                          <a:cs typeface="Spectral"/>
                          <a:sym typeface="Spectral"/>
                        </a:rPr>
                        <a:t>2045</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100"/>
                        <a:buFont typeface="Avenir"/>
                        <a:buNone/>
                      </a:pPr>
                      <a:r>
                        <a:rPr lang="en" sz="1100">
                          <a:solidFill>
                            <a:srgbClr val="000000"/>
                          </a:solidFill>
                          <a:latin typeface="Spectral"/>
                          <a:ea typeface="Spectral"/>
                          <a:cs typeface="Spectral"/>
                          <a:sym typeface="Spectral"/>
                        </a:rPr>
                        <a:t>Pointing Accuracy</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 sz="1100">
                          <a:latin typeface="Spectral"/>
                          <a:ea typeface="Spectral"/>
                          <a:cs typeface="Spectral"/>
                          <a:sym typeface="Spectral"/>
                        </a:rPr>
                        <a:t>3.0 Arcminutes</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 sz="1100">
                          <a:latin typeface="Spectral"/>
                          <a:ea typeface="Spectral"/>
                          <a:cs typeface="Spectral"/>
                          <a:sym typeface="Spectral"/>
                        </a:rPr>
                        <a:t>0.758 arcmin</a:t>
                      </a:r>
                      <a:endParaRPr sz="1100">
                        <a:latin typeface="Spectral"/>
                        <a:ea typeface="Spectral"/>
                        <a:cs typeface="Spectral"/>
                        <a:sym typeface="Spectral"/>
                      </a:endParaRPr>
                    </a:p>
                    <a:p>
                      <a:pPr marL="0" lvl="0" indent="0" algn="ctr" rtl="0">
                        <a:spcBef>
                          <a:spcPts val="0"/>
                        </a:spcBef>
                        <a:spcAft>
                          <a:spcPts val="0"/>
                        </a:spcAft>
                        <a:buNone/>
                      </a:pPr>
                      <a:r>
                        <a:rPr lang="en" sz="1100">
                          <a:latin typeface="Spectral"/>
                          <a:ea typeface="Spectral"/>
                          <a:cs typeface="Spectral"/>
                          <a:sym typeface="Spectral"/>
                        </a:rPr>
                        <a:t>1.21 arcsec (3 sigma)</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
                          <a:solidFill>
                            <a:srgbClr val="00B14F"/>
                          </a:solidFill>
                          <a:latin typeface="Spectral"/>
                          <a:ea typeface="Spectral"/>
                          <a:cs typeface="Spectral"/>
                          <a:sym typeface="Spectral"/>
                        </a:rPr>
                        <a:t>PASS</a:t>
                      </a:r>
                      <a:endParaRPr>
                        <a:solidFill>
                          <a:srgbClr val="00B14F"/>
                        </a:solidFill>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658475">
                <a:tc>
                  <a:txBody>
                    <a:bodyPr/>
                    <a:lstStyle/>
                    <a:p>
                      <a:pPr marL="0" marR="0" lvl="0" indent="0" algn="ctr" rtl="0">
                        <a:spcBef>
                          <a:spcPts val="0"/>
                        </a:spcBef>
                        <a:spcAft>
                          <a:spcPts val="0"/>
                        </a:spcAft>
                        <a:buNone/>
                      </a:pPr>
                      <a:r>
                        <a:rPr lang="en" sz="1100">
                          <a:latin typeface="Spectral"/>
                          <a:ea typeface="Spectral"/>
                          <a:cs typeface="Spectral"/>
                          <a:sym typeface="Spectral"/>
                        </a:rPr>
                        <a:t>2046</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sz="1100">
                          <a:solidFill>
                            <a:srgbClr val="000000"/>
                          </a:solidFill>
                          <a:latin typeface="Spectral"/>
                          <a:ea typeface="Spectral"/>
                          <a:cs typeface="Spectral"/>
                          <a:sym typeface="Spectral"/>
                        </a:rPr>
                        <a:t>Product Pointing Knowledge/ Mapping Uncertain</a:t>
                      </a:r>
                      <a:r>
                        <a:rPr lang="en" sz="1100">
                          <a:latin typeface="Spectral"/>
                          <a:ea typeface="Spectral"/>
                          <a:cs typeface="Spectral"/>
                          <a:sym typeface="Spectral"/>
                        </a:rPr>
                        <a:t>ty</a:t>
                      </a:r>
                      <a:endParaRPr sz="1100">
                        <a:solidFill>
                          <a:srgbClr val="000000"/>
                        </a:solidFill>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 sz="1100">
                          <a:latin typeface="Spectral"/>
                          <a:ea typeface="Spectral"/>
                          <a:cs typeface="Spectral"/>
                          <a:sym typeface="Spectral"/>
                        </a:rPr>
                        <a:t>2.5 Arcseconds</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 sz="1100">
                          <a:latin typeface="Spectral"/>
                          <a:ea typeface="Spectral"/>
                          <a:cs typeface="Spectral"/>
                          <a:sym typeface="Spectral"/>
                        </a:rPr>
                        <a:t>x</a:t>
                      </a:r>
                      <a:r>
                        <a:rPr lang="en" sz="1100" baseline="-25000">
                          <a:latin typeface="Spectral"/>
                          <a:ea typeface="Spectral"/>
                          <a:cs typeface="Spectral"/>
                          <a:sym typeface="Spectral"/>
                        </a:rPr>
                        <a:t>diff</a:t>
                      </a:r>
                      <a:r>
                        <a:rPr lang="en" sz="1100">
                          <a:latin typeface="Spectral"/>
                          <a:ea typeface="Spectral"/>
                          <a:cs typeface="Spectral"/>
                          <a:sym typeface="Spectral"/>
                        </a:rPr>
                        <a:t> : 0.038 ± 2.179 arcsec</a:t>
                      </a:r>
                      <a:endParaRPr sz="1100">
                        <a:latin typeface="Spectral"/>
                        <a:ea typeface="Spectral"/>
                        <a:cs typeface="Spectral"/>
                        <a:sym typeface="Spectral"/>
                      </a:endParaRPr>
                    </a:p>
                    <a:p>
                      <a:pPr marL="0" lvl="0" indent="0" algn="ctr" rtl="0">
                        <a:spcBef>
                          <a:spcPts val="0"/>
                        </a:spcBef>
                        <a:spcAft>
                          <a:spcPts val="0"/>
                        </a:spcAft>
                        <a:buNone/>
                      </a:pPr>
                      <a:r>
                        <a:rPr lang="en" sz="1100">
                          <a:latin typeface="Spectral"/>
                          <a:ea typeface="Spectral"/>
                          <a:cs typeface="Spectral"/>
                          <a:sym typeface="Spectral"/>
                        </a:rPr>
                        <a:t>y</a:t>
                      </a:r>
                      <a:r>
                        <a:rPr lang="en" sz="1100" baseline="-25000">
                          <a:latin typeface="Spectral"/>
                          <a:ea typeface="Spectral"/>
                          <a:cs typeface="Spectral"/>
                          <a:sym typeface="Spectral"/>
                        </a:rPr>
                        <a:t>diff</a:t>
                      </a:r>
                      <a:r>
                        <a:rPr lang="en" sz="1100">
                          <a:latin typeface="Spectral"/>
                          <a:ea typeface="Spectral"/>
                          <a:cs typeface="Spectral"/>
                          <a:sym typeface="Spectral"/>
                        </a:rPr>
                        <a:t> : 0.265 ± 0.777 arcsec</a:t>
                      </a:r>
                      <a:endParaRPr>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
                          <a:solidFill>
                            <a:srgbClr val="00B14F"/>
                          </a:solidFill>
                          <a:latin typeface="Spectral"/>
                          <a:ea typeface="Spectral"/>
                          <a:cs typeface="Spectral"/>
                          <a:sym typeface="Spectral"/>
                        </a:rPr>
                        <a:t>PASS</a:t>
                      </a:r>
                      <a:endParaRPr>
                        <a:solidFill>
                          <a:srgbClr val="00B14F"/>
                        </a:solidFill>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388625">
                <a:tc>
                  <a:txBody>
                    <a:bodyPr/>
                    <a:lstStyle/>
                    <a:p>
                      <a:pPr marL="0" marR="0" lvl="0" indent="0" algn="ctr" rtl="0">
                        <a:spcBef>
                          <a:spcPts val="0"/>
                        </a:spcBef>
                        <a:spcAft>
                          <a:spcPts val="0"/>
                        </a:spcAft>
                        <a:buNone/>
                      </a:pPr>
                      <a:r>
                        <a:rPr lang="en" sz="1100">
                          <a:latin typeface="Spectral"/>
                          <a:ea typeface="Spectral"/>
                          <a:cs typeface="Spectral"/>
                          <a:sym typeface="Spectral"/>
                        </a:rPr>
                        <a:t>2052</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sz="1100">
                          <a:solidFill>
                            <a:srgbClr val="000000"/>
                          </a:solidFill>
                          <a:latin typeface="Spectral"/>
                          <a:ea typeface="Spectral"/>
                          <a:cs typeface="Spectral"/>
                          <a:sym typeface="Spectral"/>
                        </a:rPr>
                        <a:t>Long-term Stability </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100"/>
                        <a:buFont typeface="Avenir"/>
                        <a:buNone/>
                      </a:pPr>
                      <a:r>
                        <a:rPr lang="en" sz="1100">
                          <a:solidFill>
                            <a:srgbClr val="000000"/>
                          </a:solidFill>
                          <a:latin typeface="Spectral"/>
                          <a:ea typeface="Spectral"/>
                          <a:cs typeface="Spectral"/>
                          <a:sym typeface="Spectral"/>
                        </a:rPr>
                        <a:t>30%</a:t>
                      </a:r>
                      <a:endParaRPr sz="1100">
                        <a:solidFill>
                          <a:srgbClr val="000000"/>
                        </a:solidFill>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
                          <a:latin typeface="Spectral"/>
                          <a:ea typeface="Spectral"/>
                          <a:cs typeface="Spectral"/>
                          <a:sym typeface="Spectral"/>
                        </a:rPr>
                        <a:t>3.6%</a:t>
                      </a:r>
                      <a:endParaRPr>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
                          <a:solidFill>
                            <a:srgbClr val="00B14F"/>
                          </a:solidFill>
                          <a:latin typeface="Spectral"/>
                          <a:ea typeface="Spectral"/>
                          <a:cs typeface="Spectral"/>
                          <a:sym typeface="Spectral"/>
                        </a:rPr>
                        <a:t>PASS</a:t>
                      </a:r>
                      <a:endParaRPr>
                        <a:solidFill>
                          <a:srgbClr val="00B14F"/>
                        </a:solidFill>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9"/>
          <p:cNvSpPr txBox="1">
            <a:spLocks noGrp="1"/>
          </p:cNvSpPr>
          <p:nvPr>
            <p:ph type="title"/>
          </p:nvPr>
        </p:nvSpPr>
        <p:spPr>
          <a:xfrm>
            <a:off x="311700" y="128950"/>
            <a:ext cx="8520600" cy="7992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200">
                <a:solidFill>
                  <a:schemeClr val="lt1"/>
                </a:solidFill>
              </a:rPr>
              <a:t>SUVI Product Maturity Assessment</a:t>
            </a:r>
            <a:endParaRPr sz="1400">
              <a:solidFill>
                <a:schemeClr val="dk1"/>
              </a:solidFill>
            </a:endParaRPr>
          </a:p>
          <a:p>
            <a:pPr marL="0" lvl="0" indent="0" algn="ctr" rtl="0">
              <a:spcBef>
                <a:spcPts val="0"/>
              </a:spcBef>
              <a:spcAft>
                <a:spcPts val="0"/>
              </a:spcAft>
              <a:buNone/>
            </a:pPr>
            <a:r>
              <a:rPr lang="en" sz="2000" i="1">
                <a:solidFill>
                  <a:schemeClr val="lt1"/>
                </a:solidFill>
              </a:rPr>
              <a:t> Entry Point: GOES-19 SUVI Beta</a:t>
            </a:r>
            <a:endParaRPr/>
          </a:p>
        </p:txBody>
      </p:sp>
      <p:graphicFrame>
        <p:nvGraphicFramePr>
          <p:cNvPr id="623" name="Google Shape;623;p79"/>
          <p:cNvGraphicFramePr/>
          <p:nvPr/>
        </p:nvGraphicFramePr>
        <p:xfrm>
          <a:off x="228600" y="1014572"/>
          <a:ext cx="3000000" cy="3000000"/>
        </p:xfrm>
        <a:graphic>
          <a:graphicData uri="http://schemas.openxmlformats.org/drawingml/2006/table">
            <a:tbl>
              <a:tblPr>
                <a:noFill/>
                <a:tableStyleId>{2599B01F-2BF8-41AE-8C03-1DAA45B691F4}</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63175">
                <a:tc>
                  <a:txBody>
                    <a:bodyPr/>
                    <a:lstStyle/>
                    <a:p>
                      <a:pPr marL="0" marR="0" lvl="0" indent="0" algn="ctr" rtl="0">
                        <a:lnSpc>
                          <a:spcPct val="100000"/>
                        </a:lnSpc>
                        <a:spcBef>
                          <a:spcPts val="0"/>
                        </a:spcBef>
                        <a:spcAft>
                          <a:spcPts val="0"/>
                        </a:spcAft>
                        <a:buClr>
                          <a:srgbClr val="000000"/>
                        </a:buClr>
                        <a:buSzPts val="500"/>
                        <a:buFont typeface="Arial"/>
                        <a:buNone/>
                      </a:pPr>
                      <a:r>
                        <a:rPr lang="en" sz="2100" b="1" u="none" strike="noStrike" cap="none">
                          <a:solidFill>
                            <a:srgbClr val="000000"/>
                          </a:solidFill>
                          <a:latin typeface="Spectral"/>
                          <a:ea typeface="Spectral"/>
                          <a:cs typeface="Spectral"/>
                          <a:sym typeface="Spectral"/>
                        </a:rPr>
                        <a:t>Preparation Activities</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5A5A5"/>
                    </a:solidFill>
                  </a:tcPr>
                </a:tc>
                <a:tc>
                  <a:txBody>
                    <a:bodyPr/>
                    <a:lstStyle/>
                    <a:p>
                      <a:pPr marL="0" marR="0" lvl="0" indent="0" algn="ctr" rtl="0">
                        <a:lnSpc>
                          <a:spcPct val="100000"/>
                        </a:lnSpc>
                        <a:spcBef>
                          <a:spcPts val="0"/>
                        </a:spcBef>
                        <a:spcAft>
                          <a:spcPts val="0"/>
                        </a:spcAft>
                        <a:buClr>
                          <a:srgbClr val="000000"/>
                        </a:buClr>
                        <a:buSzPts val="500"/>
                        <a:buFont typeface="Arial"/>
                        <a:buNone/>
                      </a:pPr>
                      <a:r>
                        <a:rPr lang="en" sz="2100" b="1" u="none" strike="noStrike" cap="none">
                          <a:solidFill>
                            <a:srgbClr val="000000"/>
                          </a:solidFill>
                          <a:latin typeface="Spectral"/>
                          <a:ea typeface="Spectral"/>
                          <a:cs typeface="Spectral"/>
                          <a:sym typeface="Spectral"/>
                        </a:rPr>
                        <a:t>Assessment</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r h="1171600">
                <a:tc>
                  <a:txBody>
                    <a:bodyPr/>
                    <a:lstStyle/>
                    <a:p>
                      <a:pPr marL="0" marR="0" lvl="0" indent="0" algn="l" rtl="0">
                        <a:lnSpc>
                          <a:spcPct val="100000"/>
                        </a:lnSpc>
                        <a:spcBef>
                          <a:spcPts val="0"/>
                        </a:spcBef>
                        <a:spcAft>
                          <a:spcPts val="0"/>
                        </a:spcAft>
                        <a:buClr>
                          <a:srgbClr val="000000"/>
                        </a:buClr>
                        <a:buSzPts val="400"/>
                        <a:buFont typeface="Arial"/>
                        <a:buNone/>
                      </a:pPr>
                      <a:r>
                        <a:rPr lang="en" sz="1500" i="0" u="none" strike="noStrike" cap="none">
                          <a:solidFill>
                            <a:srgbClr val="000000"/>
                          </a:solidFill>
                          <a:latin typeface="Spectral"/>
                          <a:ea typeface="Spectral"/>
                          <a:cs typeface="Spectral"/>
                          <a:sym typeface="Spectral"/>
                        </a:rPr>
                        <a:t>Validation activities are ongoing and the general research community is now encouraged to participate.</a:t>
                      </a:r>
                      <a:endParaRPr sz="1500" u="none" strike="noStrik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 sz="1500" i="0" u="none" cap="none">
                          <a:solidFill>
                            <a:srgbClr val="000000"/>
                          </a:solidFill>
                          <a:latin typeface="Spectral"/>
                          <a:ea typeface="Spectral"/>
                          <a:cs typeface="Spectral"/>
                          <a:sym typeface="Spectral"/>
                        </a:rPr>
                        <a:t>Validation activities are ongoing. Re</a:t>
                      </a:r>
                      <a:r>
                        <a:rPr lang="en" sz="1500">
                          <a:latin typeface="Spectral"/>
                          <a:ea typeface="Spectral"/>
                          <a:cs typeface="Spectral"/>
                          <a:sym typeface="Spectral"/>
                        </a:rPr>
                        <a:t>gular communication is held with </a:t>
                      </a:r>
                      <a:r>
                        <a:rPr lang="en" sz="1500" i="0" u="none" cap="none">
                          <a:solidFill>
                            <a:srgbClr val="000000"/>
                          </a:solidFill>
                          <a:latin typeface="Spectral"/>
                          <a:ea typeface="Spectral"/>
                          <a:cs typeface="Spectral"/>
                          <a:sym typeface="Spectral"/>
                        </a:rPr>
                        <a:t>SWPC about a</a:t>
                      </a:r>
                      <a:r>
                        <a:rPr lang="en" sz="1500">
                          <a:latin typeface="Spectral"/>
                          <a:ea typeface="Spectral"/>
                          <a:cs typeface="Spectral"/>
                          <a:sym typeface="Spectral"/>
                        </a:rPr>
                        <a:t>ny and all SUVI issues</a:t>
                      </a:r>
                      <a:r>
                        <a:rPr lang="en" sz="1500" i="0" u="none" cap="none">
                          <a:solidFill>
                            <a:srgbClr val="000000"/>
                          </a:solidFill>
                          <a:latin typeface="Spectral"/>
                          <a:ea typeface="Spectral"/>
                          <a:cs typeface="Spectral"/>
                          <a:sym typeface="Spectral"/>
                        </a:rPr>
                        <a:t>. NCEI en</a:t>
                      </a:r>
                      <a:r>
                        <a:rPr lang="en" sz="1500">
                          <a:latin typeface="Spectral"/>
                          <a:ea typeface="Spectral"/>
                          <a:cs typeface="Spectral"/>
                          <a:sym typeface="Spectral"/>
                        </a:rPr>
                        <a:t>gages with the scientific community to</a:t>
                      </a:r>
                      <a:r>
                        <a:rPr lang="en" sz="1500" i="0" u="none" cap="none">
                          <a:solidFill>
                            <a:srgbClr val="000000"/>
                          </a:solidFill>
                          <a:latin typeface="Spectral"/>
                          <a:ea typeface="Spectral"/>
                          <a:cs typeface="Spectral"/>
                          <a:sym typeface="Spectral"/>
                        </a:rPr>
                        <a:t> enable </a:t>
                      </a:r>
                      <a:r>
                        <a:rPr lang="en" sz="1500">
                          <a:latin typeface="Spectral"/>
                          <a:ea typeface="Spectral"/>
                          <a:cs typeface="Spectral"/>
                          <a:sym typeface="Spectral"/>
                        </a:rPr>
                        <a:t>and encourage the use of SUVI datasets</a:t>
                      </a:r>
                      <a:r>
                        <a:rPr lang="en" sz="1500" i="0" u="none" cap="none">
                          <a:solidFill>
                            <a:srgbClr val="000000"/>
                          </a:solidFill>
                          <a:latin typeface="Spectral"/>
                          <a:ea typeface="Spectral"/>
                          <a:cs typeface="Spectral"/>
                          <a:sym typeface="Spectral"/>
                        </a:rPr>
                        <a:t>.</a:t>
                      </a:r>
                      <a:endParaRPr sz="1500" u="non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899125">
                <a:tc>
                  <a:txBody>
                    <a:bodyPr/>
                    <a:lstStyle/>
                    <a:p>
                      <a:pPr marL="0" marR="0" lvl="0" indent="0" algn="l" rtl="0">
                        <a:lnSpc>
                          <a:spcPct val="100000"/>
                        </a:lnSpc>
                        <a:spcBef>
                          <a:spcPts val="0"/>
                        </a:spcBef>
                        <a:spcAft>
                          <a:spcPts val="0"/>
                        </a:spcAft>
                        <a:buClr>
                          <a:srgbClr val="000000"/>
                        </a:buClr>
                        <a:buSzPts val="400"/>
                        <a:buFont typeface="Arial"/>
                        <a:buNone/>
                      </a:pPr>
                      <a:r>
                        <a:rPr lang="en" sz="1500" i="0" u="none" strike="noStrike" cap="none">
                          <a:solidFill>
                            <a:srgbClr val="000000"/>
                          </a:solidFill>
                          <a:latin typeface="Spectral"/>
                          <a:ea typeface="Spectral"/>
                          <a:cs typeface="Spectral"/>
                          <a:sym typeface="Spectral"/>
                        </a:rPr>
                        <a:t>Severe algorithm anomalies and deficiencies are identified and under analysis. Solutions to anomalies are in development and testing.</a:t>
                      </a:r>
                      <a:endParaRPr sz="1100">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 sz="1500">
                          <a:latin typeface="Spectral"/>
                          <a:ea typeface="Spectral"/>
                          <a:cs typeface="Spectral"/>
                          <a:sym typeface="Spectral"/>
                        </a:rPr>
                        <a:t>NCEI is pursuing efforts to reprocess SUVI datasets to correct SUVI INR and calibration offset issues.</a:t>
                      </a:r>
                      <a:endParaRPr sz="1500" i="0" u="non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899125">
                <a:tc>
                  <a:txBody>
                    <a:bodyPr/>
                    <a:lstStyle/>
                    <a:p>
                      <a:pPr marL="0" marR="0" lvl="0" indent="0" algn="l" rtl="0">
                        <a:lnSpc>
                          <a:spcPct val="100000"/>
                        </a:lnSpc>
                        <a:spcBef>
                          <a:spcPts val="0"/>
                        </a:spcBef>
                        <a:spcAft>
                          <a:spcPts val="0"/>
                        </a:spcAft>
                        <a:buClr>
                          <a:srgbClr val="000000"/>
                        </a:buClr>
                        <a:buSzPts val="400"/>
                        <a:buFont typeface="Arial"/>
                        <a:buNone/>
                      </a:pPr>
                      <a:r>
                        <a:rPr lang="en" sz="1500" i="0" u="none" strike="noStrike" cap="none">
                          <a:solidFill>
                            <a:srgbClr val="000000"/>
                          </a:solidFill>
                          <a:latin typeface="Spectral"/>
                          <a:ea typeface="Spectral"/>
                          <a:cs typeface="Spectral"/>
                          <a:sym typeface="Spectral"/>
                        </a:rPr>
                        <a:t>Incremental product improvements may still be occurring.</a:t>
                      </a:r>
                      <a:endParaRPr sz="1500" u="none" strike="noStrik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 sz="1500" i="0" u="none" cap="none">
                          <a:solidFill>
                            <a:srgbClr val="000000"/>
                          </a:solidFill>
                          <a:latin typeface="Spectral"/>
                          <a:ea typeface="Spectral"/>
                          <a:cs typeface="Spectral"/>
                          <a:sym typeface="Spectral"/>
                        </a:rPr>
                        <a:t>Incremental product improvements </a:t>
                      </a:r>
                      <a:r>
                        <a:rPr lang="en" sz="1500">
                          <a:latin typeface="Spectral"/>
                          <a:ea typeface="Spectral"/>
                          <a:cs typeface="Spectral"/>
                          <a:sym typeface="Spectral"/>
                        </a:rPr>
                        <a:t>in the form of LUT updates are ongoing.</a:t>
                      </a:r>
                      <a:endParaRPr sz="1500" u="non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0"/>
          <p:cNvSpPr txBox="1">
            <a:spLocks noGrp="1"/>
          </p:cNvSpPr>
          <p:nvPr>
            <p:ph type="title"/>
          </p:nvPr>
        </p:nvSpPr>
        <p:spPr>
          <a:xfrm>
            <a:off x="311700" y="128950"/>
            <a:ext cx="8520600" cy="8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a:t>SUVI Product Maturity Assessment</a:t>
            </a:r>
            <a:endParaRPr sz="2820"/>
          </a:p>
          <a:p>
            <a:pPr marL="0" lvl="0" indent="0" algn="ctr" rtl="0">
              <a:spcBef>
                <a:spcPts val="0"/>
              </a:spcBef>
              <a:spcAft>
                <a:spcPts val="0"/>
              </a:spcAft>
              <a:buClr>
                <a:schemeClr val="dk1"/>
              </a:buClr>
              <a:buSzPts val="990"/>
              <a:buFont typeface="Arial"/>
              <a:buNone/>
            </a:pPr>
            <a:r>
              <a:rPr lang="en" sz="1829" i="1"/>
              <a:t>Assessment Point: GOES-19 SUVI Provisional</a:t>
            </a:r>
            <a:endParaRPr sz="1829" i="1"/>
          </a:p>
        </p:txBody>
      </p:sp>
      <p:graphicFrame>
        <p:nvGraphicFramePr>
          <p:cNvPr id="629" name="Google Shape;629;p80"/>
          <p:cNvGraphicFramePr/>
          <p:nvPr/>
        </p:nvGraphicFramePr>
        <p:xfrm>
          <a:off x="257100" y="1119072"/>
          <a:ext cx="3000000" cy="3000000"/>
        </p:xfrm>
        <a:graphic>
          <a:graphicData uri="http://schemas.openxmlformats.org/drawingml/2006/table">
            <a:tbl>
              <a:tblPr>
                <a:noFill/>
                <a:tableStyleId>{2599B01F-2BF8-41AE-8C03-1DAA45B691F4}</a:tableStyleId>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306825">
                <a:tc>
                  <a:txBody>
                    <a:bodyPr/>
                    <a:lstStyle/>
                    <a:p>
                      <a:pPr marL="0" marR="0" lvl="0" indent="0" algn="ctr" rtl="0">
                        <a:lnSpc>
                          <a:spcPct val="100000"/>
                        </a:lnSpc>
                        <a:spcBef>
                          <a:spcPts val="0"/>
                        </a:spcBef>
                        <a:spcAft>
                          <a:spcPts val="0"/>
                        </a:spcAft>
                        <a:buClr>
                          <a:srgbClr val="FFFFFF"/>
                        </a:buClr>
                        <a:buSzPts val="400"/>
                        <a:buFont typeface="Arial"/>
                        <a:buNone/>
                      </a:pPr>
                      <a:r>
                        <a:rPr lang="en" sz="1500" b="1" u="none" strike="noStrike" cap="none">
                          <a:solidFill>
                            <a:srgbClr val="000000"/>
                          </a:solidFill>
                          <a:latin typeface="Spectral"/>
                          <a:ea typeface="Spectral"/>
                          <a:cs typeface="Spectral"/>
                          <a:sym typeface="Spectral"/>
                        </a:rPr>
                        <a:t>End State</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5A5A5"/>
                    </a:solidFill>
                  </a:tcPr>
                </a:tc>
                <a:tc>
                  <a:txBody>
                    <a:bodyPr/>
                    <a:lstStyle/>
                    <a:p>
                      <a:pPr marL="0" marR="0" lvl="0" indent="0" algn="ctr" rtl="0">
                        <a:lnSpc>
                          <a:spcPct val="100000"/>
                        </a:lnSpc>
                        <a:spcBef>
                          <a:spcPts val="0"/>
                        </a:spcBef>
                        <a:spcAft>
                          <a:spcPts val="0"/>
                        </a:spcAft>
                        <a:buClr>
                          <a:srgbClr val="FFFFFF"/>
                        </a:buClr>
                        <a:buSzPts val="400"/>
                        <a:buFont typeface="Arial"/>
                        <a:buNone/>
                      </a:pPr>
                      <a:r>
                        <a:rPr lang="en" sz="1500" b="1" u="none" strike="noStrike" cap="none">
                          <a:solidFill>
                            <a:srgbClr val="000000"/>
                          </a:solidFill>
                          <a:latin typeface="Spectral"/>
                          <a:ea typeface="Spectral"/>
                          <a:cs typeface="Spectral"/>
                          <a:sym typeface="Spectral"/>
                        </a:rPr>
                        <a:t>Assessment</a:t>
                      </a:r>
                      <a:endParaRPr sz="1100">
                        <a:latin typeface="Spectral"/>
                        <a:ea typeface="Spectral"/>
                        <a:cs typeface="Spectral"/>
                        <a:sym typeface="Spectral"/>
                      </a:endParaRPr>
                    </a:p>
                  </a:txBody>
                  <a:tcPr marL="91450" marR="91450"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r h="491750">
                <a:tc>
                  <a:txBody>
                    <a:bodyPr/>
                    <a:lstStyle/>
                    <a:p>
                      <a:pPr marL="0" marR="0" lvl="0" indent="0" algn="l" rtl="0">
                        <a:lnSpc>
                          <a:spcPct val="100000"/>
                        </a:lnSpc>
                        <a:spcBef>
                          <a:spcPts val="0"/>
                        </a:spcBef>
                        <a:spcAft>
                          <a:spcPts val="0"/>
                        </a:spcAft>
                        <a:buClr>
                          <a:srgbClr val="FFFFFF"/>
                        </a:buClr>
                        <a:buSzPts val="1200"/>
                        <a:buFont typeface="Arial"/>
                        <a:buNone/>
                      </a:pPr>
                      <a:r>
                        <a:rPr lang="en" sz="1200" i="0" u="none" strike="noStrike" cap="none">
                          <a:solidFill>
                            <a:srgbClr val="000000"/>
                          </a:solidFill>
                          <a:latin typeface="Spectral"/>
                          <a:ea typeface="Spectral"/>
                          <a:cs typeface="Spectral"/>
                          <a:sym typeface="Spectral"/>
                        </a:rPr>
                        <a:t>Product performance has been demonstrated through analysis of a small number of independent measurements obtained from select locations, periods, and associated ground truth or field campaign efforts.</a:t>
                      </a:r>
                      <a:endParaRPr sz="1100">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FFFFFF"/>
                        </a:buClr>
                        <a:buSzPts val="1200"/>
                        <a:buFont typeface="Arial"/>
                        <a:buNone/>
                      </a:pPr>
                      <a:r>
                        <a:rPr lang="en" sz="1200" i="0" u="none" cap="none">
                          <a:solidFill>
                            <a:srgbClr val="000000"/>
                          </a:solidFill>
                          <a:latin typeface="Spectral"/>
                          <a:ea typeface="Spectral"/>
                          <a:cs typeface="Spectral"/>
                          <a:sym typeface="Spectral"/>
                        </a:rPr>
                        <a:t>PLPTs discussed here demonstrate the product performance of the GOES-1</a:t>
                      </a:r>
                      <a:r>
                        <a:rPr lang="en" sz="1200">
                          <a:latin typeface="Spectral"/>
                          <a:ea typeface="Spectral"/>
                          <a:cs typeface="Spectral"/>
                          <a:sym typeface="Spectral"/>
                        </a:rPr>
                        <a:t>9</a:t>
                      </a:r>
                      <a:r>
                        <a:rPr lang="en" sz="1200" i="0" u="none" cap="none">
                          <a:solidFill>
                            <a:srgbClr val="000000"/>
                          </a:solidFill>
                          <a:latin typeface="Spectral"/>
                          <a:ea typeface="Spectral"/>
                          <a:cs typeface="Spectral"/>
                          <a:sym typeface="Spectral"/>
                        </a:rPr>
                        <a:t> SUVI</a:t>
                      </a:r>
                      <a:endParaRPr sz="1200" i="0" u="non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353075">
                <a:tc>
                  <a:txBody>
                    <a:bodyPr/>
                    <a:lstStyle/>
                    <a:p>
                      <a:pPr marL="0" marR="0" lvl="0" indent="0" algn="l" rtl="0">
                        <a:lnSpc>
                          <a:spcPct val="100000"/>
                        </a:lnSpc>
                        <a:spcBef>
                          <a:spcPts val="0"/>
                        </a:spcBef>
                        <a:spcAft>
                          <a:spcPts val="0"/>
                        </a:spcAft>
                        <a:buClr>
                          <a:srgbClr val="000000"/>
                        </a:buClr>
                        <a:buSzPts val="300"/>
                        <a:buFont typeface="Arial"/>
                        <a:buNone/>
                      </a:pPr>
                      <a:r>
                        <a:rPr lang="en" sz="1200" i="0" u="none" strike="noStrike" cap="none">
                          <a:solidFill>
                            <a:srgbClr val="000000"/>
                          </a:solidFill>
                          <a:latin typeface="Spectral"/>
                          <a:ea typeface="Spectral"/>
                          <a:cs typeface="Spectral"/>
                          <a:sym typeface="Spectral"/>
                        </a:rPr>
                        <a:t>Product analysis is sufficient to communicate product performance to users relative to expectations (Performance Baseline).</a:t>
                      </a:r>
                      <a:endParaRPr sz="1200" u="none" strike="noStrik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200" u="none" cap="none">
                          <a:solidFill>
                            <a:srgbClr val="000000"/>
                          </a:solidFill>
                          <a:latin typeface="Spectral"/>
                          <a:ea typeface="Spectral"/>
                          <a:cs typeface="Spectral"/>
                          <a:sym typeface="Spectral"/>
                        </a:rPr>
                        <a:t>Yes.</a:t>
                      </a:r>
                      <a:endParaRPr sz="1200" u="non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630450">
                <a:tc>
                  <a:txBody>
                    <a:bodyPr/>
                    <a:lstStyle/>
                    <a:p>
                      <a:pPr marL="0" marR="0" lvl="0" indent="0" algn="l" rtl="0">
                        <a:lnSpc>
                          <a:spcPct val="100000"/>
                        </a:lnSpc>
                        <a:spcBef>
                          <a:spcPts val="0"/>
                        </a:spcBef>
                        <a:spcAft>
                          <a:spcPts val="0"/>
                        </a:spcAft>
                        <a:buClr>
                          <a:srgbClr val="000000"/>
                        </a:buClr>
                        <a:buSzPts val="300"/>
                        <a:buFont typeface="Arial"/>
                        <a:buNone/>
                      </a:pPr>
                      <a:r>
                        <a:rPr lang="en" sz="1200" i="0" u="none" strike="noStrike" cap="none">
                          <a:solidFill>
                            <a:srgbClr val="000000"/>
                          </a:solidFill>
                          <a:latin typeface="Spectral"/>
                          <a:ea typeface="Spectral"/>
                          <a:cs typeface="Spectral"/>
                          <a:sym typeface="Spectr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100">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200">
                          <a:solidFill>
                            <a:srgbClr val="000000"/>
                          </a:solidFill>
                          <a:latin typeface="Spectral"/>
                          <a:ea typeface="Spectral"/>
                          <a:cs typeface="Spectral"/>
                          <a:sym typeface="Spectral"/>
                        </a:rPr>
                        <a:t>Preliminary assessments show the instrument and product are in good shape. All anomalies and other concerns will be discussed within product documentation.</a:t>
                      </a:r>
                      <a:endParaRPr sz="1200" i="0" u="non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306825">
                <a:tc>
                  <a:txBody>
                    <a:bodyPr/>
                    <a:lstStyle/>
                    <a:p>
                      <a:pPr marL="0" marR="0" lvl="0" indent="0" algn="l" rtl="0">
                        <a:lnSpc>
                          <a:spcPct val="100000"/>
                        </a:lnSpc>
                        <a:spcBef>
                          <a:spcPts val="0"/>
                        </a:spcBef>
                        <a:spcAft>
                          <a:spcPts val="0"/>
                        </a:spcAft>
                        <a:buClr>
                          <a:srgbClr val="FFFFFF"/>
                        </a:buClr>
                        <a:buSzPts val="1200"/>
                        <a:buFont typeface="Arial"/>
                        <a:buNone/>
                      </a:pPr>
                      <a:r>
                        <a:rPr lang="en" sz="1200" i="0" u="none" strike="noStrike" cap="none">
                          <a:solidFill>
                            <a:srgbClr val="000000"/>
                          </a:solidFill>
                          <a:latin typeface="Spectral"/>
                          <a:ea typeface="Spectral"/>
                          <a:cs typeface="Spectral"/>
                          <a:sym typeface="Spectral"/>
                        </a:rPr>
                        <a:t>Testing has been fully documented.</a:t>
                      </a:r>
                      <a:endParaRPr sz="1100">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FFFFFF"/>
                        </a:buClr>
                        <a:buSzPts val="1200"/>
                        <a:buFont typeface="Arial"/>
                        <a:buNone/>
                      </a:pPr>
                      <a:r>
                        <a:rPr lang="en" sz="1200" i="0" u="none" cap="none">
                          <a:solidFill>
                            <a:srgbClr val="000000"/>
                          </a:solidFill>
                          <a:latin typeface="Spectral"/>
                          <a:ea typeface="Spectral"/>
                          <a:cs typeface="Spectral"/>
                          <a:sym typeface="Spectral"/>
                        </a:rPr>
                        <a:t>This presentation, additional documentation to follow, and </a:t>
                      </a:r>
                      <a:r>
                        <a:rPr lang="en" sz="1200">
                          <a:latin typeface="Spectral"/>
                          <a:ea typeface="Spectral"/>
                          <a:cs typeface="Spectral"/>
                          <a:sym typeface="Spectral"/>
                        </a:rPr>
                        <a:t>presentations to SWPC and the scientific community</a:t>
                      </a:r>
                      <a:r>
                        <a:rPr lang="en" sz="1200" i="0" u="none" cap="none">
                          <a:solidFill>
                            <a:srgbClr val="000000"/>
                          </a:solidFill>
                          <a:latin typeface="Spectral"/>
                          <a:ea typeface="Spectral"/>
                          <a:cs typeface="Spectral"/>
                          <a:sym typeface="Spectral"/>
                        </a:rPr>
                        <a:t>.</a:t>
                      </a:r>
                      <a:endParaRPr sz="1200" i="0" u="non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512125">
                <a:tc>
                  <a:txBody>
                    <a:bodyPr/>
                    <a:lstStyle/>
                    <a:p>
                      <a:pPr marL="0" marR="0" lvl="0" indent="0" algn="l" rtl="0">
                        <a:lnSpc>
                          <a:spcPct val="100000"/>
                        </a:lnSpc>
                        <a:spcBef>
                          <a:spcPts val="0"/>
                        </a:spcBef>
                        <a:spcAft>
                          <a:spcPts val="0"/>
                        </a:spcAft>
                        <a:buClr>
                          <a:srgbClr val="000000"/>
                        </a:buClr>
                        <a:buSzPts val="300"/>
                        <a:buFont typeface="Arial"/>
                        <a:buNone/>
                      </a:pPr>
                      <a:r>
                        <a:rPr lang="en" sz="1200" i="0" u="none" strike="noStrike" cap="none">
                          <a:solidFill>
                            <a:srgbClr val="000000"/>
                          </a:solidFill>
                          <a:latin typeface="Spectral"/>
                          <a:ea typeface="Spectral"/>
                          <a:cs typeface="Spectral"/>
                          <a:sym typeface="Spectral"/>
                        </a:rPr>
                        <a:t>Product is ready for operational use and for use in comprehensive cal/val activities and product optimization.</a:t>
                      </a:r>
                      <a:endParaRPr sz="1100">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 sz="1200" i="0" u="none" cap="none">
                          <a:solidFill>
                            <a:srgbClr val="000000"/>
                          </a:solidFill>
                          <a:latin typeface="Spectral"/>
                          <a:ea typeface="Spectral"/>
                          <a:cs typeface="Spectral"/>
                          <a:sym typeface="Spectral"/>
                        </a:rPr>
                        <a:t>NCEI: yes.</a:t>
                      </a:r>
                      <a:endParaRPr sz="1200" i="0" u="none" cap="none">
                        <a:solidFill>
                          <a:srgbClr val="000000"/>
                        </a:solidFill>
                        <a:latin typeface="Spectral"/>
                        <a:ea typeface="Spectral"/>
                        <a:cs typeface="Spectral"/>
                        <a:sym typeface="Spectral"/>
                      </a:endParaRPr>
                    </a:p>
                  </a:txBody>
                  <a:tcPr marL="91450" marR="9145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1"/>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3000"/>
              <a:t>Path to Full Maturity: GOES-19 SUVI</a:t>
            </a:r>
            <a:endParaRPr sz="3000"/>
          </a:p>
        </p:txBody>
      </p:sp>
      <p:sp>
        <p:nvSpPr>
          <p:cNvPr id="635" name="Google Shape;635;p81"/>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a:bodyPr>
          <a:lstStyle/>
          <a:p>
            <a:pPr marL="342900" lvl="0" indent="-254000" algn="l" rtl="0">
              <a:spcBef>
                <a:spcPts val="0"/>
              </a:spcBef>
              <a:spcAft>
                <a:spcPts val="0"/>
              </a:spcAft>
              <a:buClr>
                <a:schemeClr val="lt1"/>
              </a:buClr>
              <a:buSzPts val="2200"/>
              <a:buFont typeface="Spectral"/>
              <a:buChar char="●"/>
            </a:pPr>
            <a:r>
              <a:rPr lang="en" sz="2200"/>
              <a:t>All ADRs, WRs, and risks critical to the quality of the GOES-19 SUVI Level-1b product need to be resolved prior to Full Maturity.</a:t>
            </a:r>
            <a:endParaRPr sz="2200"/>
          </a:p>
          <a:p>
            <a:pPr marL="342900" lvl="0" indent="-254000" algn="l" rtl="0">
              <a:spcBef>
                <a:spcPts val="720"/>
              </a:spcBef>
              <a:spcAft>
                <a:spcPts val="0"/>
              </a:spcAft>
              <a:buClr>
                <a:schemeClr val="lt1"/>
              </a:buClr>
              <a:buSzPts val="2200"/>
              <a:buFont typeface="Spectral"/>
              <a:buChar char="●"/>
            </a:pPr>
            <a:r>
              <a:rPr lang="en" sz="2200"/>
              <a:t>Analysis of all GOES-19 SUVI PLPTs needed for Full Maturity completed</a:t>
            </a:r>
            <a:endParaRPr sz="2200"/>
          </a:p>
          <a:p>
            <a:pPr marL="342900" lvl="0" indent="-254000" algn="l" rtl="0">
              <a:spcBef>
                <a:spcPts val="720"/>
              </a:spcBef>
              <a:spcAft>
                <a:spcPts val="0"/>
              </a:spcAft>
              <a:buClr>
                <a:schemeClr val="lt1"/>
              </a:buClr>
              <a:buSzPts val="2200"/>
              <a:buFont typeface="Spectral"/>
              <a:buChar char="●"/>
            </a:pPr>
            <a:r>
              <a:rPr lang="en" sz="2200"/>
              <a:t>Assessment of GOES-19 SUVI against Performance Baseline Metrics.</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SUVI Imaging Requirements</a:t>
            </a:r>
            <a:endParaRPr/>
          </a:p>
        </p:txBody>
      </p:sp>
      <p:sp>
        <p:nvSpPr>
          <p:cNvPr id="108" name="Google Shape;108;p19"/>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a:bodyPr>
          <a:lstStyle/>
          <a:p>
            <a:pPr marL="342900" lvl="0" indent="-349250" algn="l" rtl="0">
              <a:lnSpc>
                <a:spcPct val="100000"/>
              </a:lnSpc>
              <a:spcBef>
                <a:spcPts val="0"/>
              </a:spcBef>
              <a:spcAft>
                <a:spcPts val="0"/>
              </a:spcAft>
              <a:buClr>
                <a:schemeClr val="lt1"/>
              </a:buClr>
              <a:buSzPts val="3300"/>
              <a:buFont typeface="Spectral"/>
              <a:buChar char="●"/>
            </a:pPr>
            <a:r>
              <a:rPr lang="en" sz="1900"/>
              <a:t>Pointing knowledge: &lt; 2.5 arcsec</a:t>
            </a:r>
            <a:endParaRPr sz="1900"/>
          </a:p>
          <a:p>
            <a:pPr marL="342900" lvl="0" indent="-349250" algn="l" rtl="0">
              <a:lnSpc>
                <a:spcPct val="100000"/>
              </a:lnSpc>
              <a:spcBef>
                <a:spcPts val="640"/>
              </a:spcBef>
              <a:spcAft>
                <a:spcPts val="0"/>
              </a:spcAft>
              <a:buClr>
                <a:schemeClr val="lt1"/>
              </a:buClr>
              <a:buSzPts val="3300"/>
              <a:buFont typeface="Spectral"/>
              <a:buChar char="●"/>
            </a:pPr>
            <a:r>
              <a:rPr lang="en" sz="1900"/>
              <a:t>Pointing accuracy &amp; stability: &lt; 0.5 arcsec</a:t>
            </a:r>
            <a:endParaRPr sz="1900"/>
          </a:p>
          <a:p>
            <a:pPr marL="342900" lvl="0" indent="-349250" algn="l" rtl="0">
              <a:lnSpc>
                <a:spcPct val="100000"/>
              </a:lnSpc>
              <a:spcBef>
                <a:spcPts val="640"/>
              </a:spcBef>
              <a:spcAft>
                <a:spcPts val="0"/>
              </a:spcAft>
              <a:buClr>
                <a:schemeClr val="lt1"/>
              </a:buClr>
              <a:buSzPts val="3300"/>
              <a:buFont typeface="Spectral"/>
              <a:buChar char="●"/>
            </a:pPr>
            <a:r>
              <a:rPr lang="en" sz="1900"/>
              <a:t>Field of view: &gt; 42×42 arcmin</a:t>
            </a:r>
            <a:endParaRPr sz="1900"/>
          </a:p>
          <a:p>
            <a:pPr marL="342900" lvl="0" indent="-349250" algn="l" rtl="0">
              <a:lnSpc>
                <a:spcPct val="100000"/>
              </a:lnSpc>
              <a:spcBef>
                <a:spcPts val="640"/>
              </a:spcBef>
              <a:spcAft>
                <a:spcPts val="0"/>
              </a:spcAft>
              <a:buClr>
                <a:schemeClr val="lt1"/>
              </a:buClr>
              <a:buSzPts val="3300"/>
              <a:buFont typeface="Spectral"/>
              <a:buChar char="●"/>
            </a:pPr>
            <a:r>
              <a:rPr lang="en" sz="1900"/>
              <a:t>Spatial resolution: &lt; 5 arcsec square pixels</a:t>
            </a:r>
            <a:endParaRPr sz="1900"/>
          </a:p>
          <a:p>
            <a:pPr marL="342900" lvl="0" indent="-349250" algn="l" rtl="0">
              <a:lnSpc>
                <a:spcPct val="100000"/>
              </a:lnSpc>
              <a:spcBef>
                <a:spcPts val="640"/>
              </a:spcBef>
              <a:spcAft>
                <a:spcPts val="0"/>
              </a:spcAft>
              <a:buClr>
                <a:schemeClr val="lt1"/>
              </a:buClr>
              <a:buSzPts val="3300"/>
              <a:buFont typeface="Spectral"/>
              <a:buChar char="●"/>
            </a:pPr>
            <a:r>
              <a:rPr lang="en" sz="1900"/>
              <a:t>Ensquared energy: &gt; 50% in 7×7 square arcsec</a:t>
            </a:r>
            <a:endParaRPr sz="1900"/>
          </a:p>
          <a:p>
            <a:pPr marL="742950" lvl="1" indent="-292100" algn="l" rtl="0">
              <a:lnSpc>
                <a:spcPct val="100000"/>
              </a:lnSpc>
              <a:spcBef>
                <a:spcPts val="560"/>
              </a:spcBef>
              <a:spcAft>
                <a:spcPts val="0"/>
              </a:spcAft>
              <a:buClr>
                <a:schemeClr val="lt1"/>
              </a:buClr>
              <a:buSzPts val="2900"/>
              <a:buFont typeface="Spectral"/>
              <a:buChar char="○"/>
            </a:pPr>
            <a:r>
              <a:rPr lang="en" sz="1500"/>
              <a:t>(43% for 94 Å bandpass)</a:t>
            </a:r>
            <a:endParaRPr sz="1500"/>
          </a:p>
        </p:txBody>
      </p:sp>
      <p:sp>
        <p:nvSpPr>
          <p:cNvPr id="109" name="Google Shape;10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2"/>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a:t>NWS-SWPC Disposition</a:t>
            </a:r>
            <a:endParaRPr/>
          </a:p>
        </p:txBody>
      </p:sp>
      <p:sp>
        <p:nvSpPr>
          <p:cNvPr id="641" name="Google Shape;641;p82"/>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Comments from Dr. Steven Hill of SWPC, speaking on behalf of the user community on the maturity and readiness of the GOES-19 SUVI Level-1b product.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83"/>
          <p:cNvSpPr txBox="1">
            <a:spLocks noGrp="1"/>
          </p:cNvSpPr>
          <p:nvPr>
            <p:ph type="title"/>
          </p:nvPr>
        </p:nvSpPr>
        <p:spPr>
          <a:xfrm>
            <a:off x="311700" y="128950"/>
            <a:ext cx="8520600" cy="87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60"/>
              <a:t>Summary and Conclusion</a:t>
            </a:r>
            <a:endParaRPr sz="2860"/>
          </a:p>
          <a:p>
            <a:pPr marL="0" lvl="0" indent="0" algn="ctr" rtl="0">
              <a:spcBef>
                <a:spcPts val="0"/>
              </a:spcBef>
              <a:spcAft>
                <a:spcPts val="0"/>
              </a:spcAft>
              <a:buClr>
                <a:schemeClr val="dk1"/>
              </a:buClr>
              <a:buSzPts val="990"/>
              <a:buFont typeface="Arial"/>
              <a:buNone/>
            </a:pPr>
            <a:r>
              <a:rPr lang="en" sz="1860" i="1"/>
              <a:t>GOES-19 SUVI Provisional Maturity</a:t>
            </a:r>
            <a:endParaRPr sz="1860" i="1"/>
          </a:p>
        </p:txBody>
      </p:sp>
      <p:sp>
        <p:nvSpPr>
          <p:cNvPr id="647" name="Google Shape;647;p83"/>
          <p:cNvSpPr txBox="1">
            <a:spLocks noGrp="1"/>
          </p:cNvSpPr>
          <p:nvPr>
            <p:ph type="body" idx="1"/>
          </p:nvPr>
        </p:nvSpPr>
        <p:spPr>
          <a:xfrm>
            <a:off x="311700" y="1303575"/>
            <a:ext cx="8520600" cy="3516600"/>
          </a:xfrm>
          <a:prstGeom prst="rect">
            <a:avLst/>
          </a:prstGeom>
        </p:spPr>
        <p:txBody>
          <a:bodyPr spcFirstLastPara="1" wrap="square" lIns="91425" tIns="91425" rIns="91425" bIns="91425" anchor="t" anchorCtr="0">
            <a:normAutofit lnSpcReduction="20000"/>
          </a:bodyPr>
          <a:lstStyle/>
          <a:p>
            <a:pPr marL="457200" lvl="0" indent="-355600" algn="l" rtl="0">
              <a:lnSpc>
                <a:spcPct val="150000"/>
              </a:lnSpc>
              <a:spcBef>
                <a:spcPts val="0"/>
              </a:spcBef>
              <a:spcAft>
                <a:spcPts val="0"/>
              </a:spcAft>
              <a:buSzPts val="2000"/>
              <a:buChar char="●"/>
            </a:pPr>
            <a:r>
              <a:rPr lang="en" sz="2000"/>
              <a:t>All ADRs/WRs critical to Provisional Maturity have been resolved, validated, or had a path of resolution defined. </a:t>
            </a:r>
            <a:endParaRPr sz="2000"/>
          </a:p>
          <a:p>
            <a:pPr marL="457200" lvl="0" indent="-355600" algn="l" rtl="0">
              <a:lnSpc>
                <a:spcPct val="150000"/>
              </a:lnSpc>
              <a:spcBef>
                <a:spcPts val="0"/>
              </a:spcBef>
              <a:spcAft>
                <a:spcPts val="0"/>
              </a:spcAft>
              <a:buSzPts val="2000"/>
              <a:buChar char="●"/>
            </a:pPr>
            <a:r>
              <a:rPr lang="en" sz="2000"/>
              <a:t>We would like to thank the instrument vendor, ground system vendor, OSPO, and the GOES-R Program team for all the help to reach this milestone.</a:t>
            </a:r>
            <a:endParaRPr sz="2000"/>
          </a:p>
          <a:p>
            <a:pPr marL="457200" lvl="0" indent="-355600" algn="l" rtl="0">
              <a:lnSpc>
                <a:spcPct val="150000"/>
              </a:lnSpc>
              <a:spcBef>
                <a:spcPts val="0"/>
              </a:spcBef>
              <a:spcAft>
                <a:spcPts val="0"/>
              </a:spcAft>
              <a:buSzPts val="2000"/>
              <a:buChar char="●"/>
            </a:pPr>
            <a:r>
              <a:rPr lang="en" sz="2000"/>
              <a:t>NCEI-CO and SWPC recommend the GOES-19 SUVI L1b product for Provisional Maturity</a:t>
            </a:r>
            <a:endParaRPr sz="2000"/>
          </a:p>
          <a:p>
            <a:pPr marL="0" lvl="0" indent="0" algn="l" rtl="0">
              <a:spcBef>
                <a:spcPts val="592"/>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Back-Up Slides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5"/>
          <p:cNvSpPr txBox="1">
            <a:spLocks noGrp="1"/>
          </p:cNvSpPr>
          <p:nvPr>
            <p:ph type="title"/>
          </p:nvPr>
        </p:nvSpPr>
        <p:spPr>
          <a:xfrm>
            <a:off x="311700" y="846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Long-Term SUVI-AIA Intercalibration (94 </a:t>
            </a:r>
            <a:r>
              <a:rPr lang="en">
                <a:solidFill>
                  <a:schemeClr val="lt1"/>
                </a:solidFill>
              </a:rPr>
              <a:t>Å</a:t>
            </a:r>
            <a:r>
              <a:rPr lang="en"/>
              <a:t>)</a:t>
            </a:r>
            <a:endParaRPr/>
          </a:p>
        </p:txBody>
      </p:sp>
      <p:pic>
        <p:nvPicPr>
          <p:cNvPr id="658" name="Google Shape;658;p85"/>
          <p:cNvPicPr preferRelativeResize="0"/>
          <p:nvPr/>
        </p:nvPicPr>
        <p:blipFill>
          <a:blip r:embed="rId3">
            <a:alphaModFix/>
          </a:blip>
          <a:stretch>
            <a:fillRect/>
          </a:stretch>
        </p:blipFill>
        <p:spPr>
          <a:xfrm>
            <a:off x="1481250" y="926450"/>
            <a:ext cx="6181500" cy="4121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6"/>
          <p:cNvSpPr txBox="1">
            <a:spLocks noGrp="1"/>
          </p:cNvSpPr>
          <p:nvPr>
            <p:ph type="title"/>
          </p:nvPr>
        </p:nvSpPr>
        <p:spPr>
          <a:xfrm>
            <a:off x="221850" y="84650"/>
            <a:ext cx="87003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Long-Term SUVI-AIA Intercalibration (131 </a:t>
            </a:r>
            <a:r>
              <a:rPr lang="en">
                <a:solidFill>
                  <a:schemeClr val="lt1"/>
                </a:solidFill>
              </a:rPr>
              <a:t>Å</a:t>
            </a:r>
            <a:r>
              <a:rPr lang="en"/>
              <a:t>)</a:t>
            </a:r>
            <a:endParaRPr/>
          </a:p>
        </p:txBody>
      </p:sp>
      <p:pic>
        <p:nvPicPr>
          <p:cNvPr id="664" name="Google Shape;664;p86"/>
          <p:cNvPicPr preferRelativeResize="0"/>
          <p:nvPr/>
        </p:nvPicPr>
        <p:blipFill>
          <a:blip r:embed="rId3">
            <a:alphaModFix/>
          </a:blip>
          <a:stretch>
            <a:fillRect/>
          </a:stretch>
        </p:blipFill>
        <p:spPr>
          <a:xfrm>
            <a:off x="1495925" y="926450"/>
            <a:ext cx="6152149" cy="41014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7"/>
          <p:cNvSpPr txBox="1">
            <a:spLocks noGrp="1"/>
          </p:cNvSpPr>
          <p:nvPr>
            <p:ph type="title"/>
          </p:nvPr>
        </p:nvSpPr>
        <p:spPr>
          <a:xfrm>
            <a:off x="221850" y="84650"/>
            <a:ext cx="87003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Long-Term SUVI-AIA Intercalibration (171 </a:t>
            </a:r>
            <a:r>
              <a:rPr lang="en">
                <a:solidFill>
                  <a:schemeClr val="lt1"/>
                </a:solidFill>
              </a:rPr>
              <a:t>Å</a:t>
            </a:r>
            <a:r>
              <a:rPr lang="en"/>
              <a:t>)</a:t>
            </a:r>
            <a:endParaRPr/>
          </a:p>
        </p:txBody>
      </p:sp>
      <p:pic>
        <p:nvPicPr>
          <p:cNvPr id="670" name="Google Shape;670;p87"/>
          <p:cNvPicPr preferRelativeResize="0"/>
          <p:nvPr/>
        </p:nvPicPr>
        <p:blipFill>
          <a:blip r:embed="rId3">
            <a:alphaModFix/>
          </a:blip>
          <a:stretch>
            <a:fillRect/>
          </a:stretch>
        </p:blipFill>
        <p:spPr>
          <a:xfrm>
            <a:off x="1495925" y="926450"/>
            <a:ext cx="6152149" cy="41014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88"/>
          <p:cNvSpPr txBox="1">
            <a:spLocks noGrp="1"/>
          </p:cNvSpPr>
          <p:nvPr>
            <p:ph type="title"/>
          </p:nvPr>
        </p:nvSpPr>
        <p:spPr>
          <a:xfrm>
            <a:off x="243750" y="84650"/>
            <a:ext cx="86565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Long-Term SUVI-AIA Intercalibration (195 </a:t>
            </a:r>
            <a:r>
              <a:rPr lang="en">
                <a:solidFill>
                  <a:schemeClr val="lt1"/>
                </a:solidFill>
              </a:rPr>
              <a:t>Å</a:t>
            </a:r>
            <a:r>
              <a:rPr lang="en"/>
              <a:t>)</a:t>
            </a:r>
            <a:endParaRPr/>
          </a:p>
        </p:txBody>
      </p:sp>
      <p:pic>
        <p:nvPicPr>
          <p:cNvPr id="676" name="Google Shape;676;p88"/>
          <p:cNvPicPr preferRelativeResize="0"/>
          <p:nvPr/>
        </p:nvPicPr>
        <p:blipFill>
          <a:blip r:embed="rId3">
            <a:alphaModFix/>
          </a:blip>
          <a:stretch>
            <a:fillRect/>
          </a:stretch>
        </p:blipFill>
        <p:spPr>
          <a:xfrm>
            <a:off x="1513625" y="926450"/>
            <a:ext cx="6116749" cy="40778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89"/>
          <p:cNvSpPr txBox="1">
            <a:spLocks noGrp="1"/>
          </p:cNvSpPr>
          <p:nvPr>
            <p:ph type="title"/>
          </p:nvPr>
        </p:nvSpPr>
        <p:spPr>
          <a:xfrm>
            <a:off x="243750" y="84650"/>
            <a:ext cx="86565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Long-Term SUVI-AIA Intercalibration (304 </a:t>
            </a:r>
            <a:r>
              <a:rPr lang="en">
                <a:solidFill>
                  <a:schemeClr val="lt1"/>
                </a:solidFill>
              </a:rPr>
              <a:t>Å</a:t>
            </a:r>
            <a:r>
              <a:rPr lang="en"/>
              <a:t>)</a:t>
            </a:r>
            <a:endParaRPr/>
          </a:p>
        </p:txBody>
      </p:sp>
      <p:pic>
        <p:nvPicPr>
          <p:cNvPr id="682" name="Google Shape;682;p89"/>
          <p:cNvPicPr preferRelativeResize="0"/>
          <p:nvPr/>
        </p:nvPicPr>
        <p:blipFill>
          <a:blip r:embed="rId3">
            <a:alphaModFix/>
          </a:blip>
          <a:stretch>
            <a:fillRect/>
          </a:stretch>
        </p:blipFill>
        <p:spPr>
          <a:xfrm>
            <a:off x="1506300" y="926450"/>
            <a:ext cx="6131400" cy="40876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90"/>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SUVP-PLPT-007: SUVI-SUVI 94Å Daily Average Ratio </a:t>
            </a:r>
            <a:endParaRPr/>
          </a:p>
        </p:txBody>
      </p:sp>
      <p:pic>
        <p:nvPicPr>
          <p:cNvPr id="688" name="Google Shape;688;p90"/>
          <p:cNvPicPr preferRelativeResize="0"/>
          <p:nvPr/>
        </p:nvPicPr>
        <p:blipFill>
          <a:blip r:embed="rId3">
            <a:alphaModFix/>
          </a:blip>
          <a:stretch>
            <a:fillRect/>
          </a:stretch>
        </p:blipFill>
        <p:spPr>
          <a:xfrm>
            <a:off x="1864400" y="701650"/>
            <a:ext cx="5415199" cy="432317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1"/>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SUVP-PLPT-007: SUVI-SUVI 131Å Daily Average Ratio </a:t>
            </a:r>
            <a:endParaRPr/>
          </a:p>
        </p:txBody>
      </p:sp>
      <p:pic>
        <p:nvPicPr>
          <p:cNvPr id="694" name="Google Shape;694;p91"/>
          <p:cNvPicPr preferRelativeResize="0"/>
          <p:nvPr/>
        </p:nvPicPr>
        <p:blipFill>
          <a:blip r:embed="rId3">
            <a:alphaModFix/>
          </a:blip>
          <a:stretch>
            <a:fillRect/>
          </a:stretch>
        </p:blipFill>
        <p:spPr>
          <a:xfrm>
            <a:off x="1830200" y="701650"/>
            <a:ext cx="5483602" cy="4310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SUVI Instrument Characteristics</a:t>
            </a:r>
            <a:endParaRPr/>
          </a:p>
        </p:txBody>
      </p:sp>
      <p:sp>
        <p:nvSpPr>
          <p:cNvPr id="115" name="Google Shape;115;p20"/>
          <p:cNvSpPr txBox="1">
            <a:spLocks noGrp="1"/>
          </p:cNvSpPr>
          <p:nvPr>
            <p:ph type="body" idx="1"/>
          </p:nvPr>
        </p:nvSpPr>
        <p:spPr>
          <a:xfrm>
            <a:off x="311700" y="814650"/>
            <a:ext cx="8520600" cy="4005600"/>
          </a:xfrm>
          <a:prstGeom prst="rect">
            <a:avLst/>
          </a:prstGeom>
        </p:spPr>
        <p:txBody>
          <a:bodyPr spcFirstLastPara="1" wrap="square" lIns="91425" tIns="91425" rIns="91425" bIns="91425" anchor="t" anchorCtr="0">
            <a:normAutofit/>
          </a:bodyPr>
          <a:lstStyle/>
          <a:p>
            <a:pPr marL="342900" lvl="0" indent="-309562" algn="l" rtl="0">
              <a:lnSpc>
                <a:spcPct val="135000"/>
              </a:lnSpc>
              <a:spcBef>
                <a:spcPts val="0"/>
              </a:spcBef>
              <a:spcAft>
                <a:spcPts val="0"/>
              </a:spcAft>
              <a:buClr>
                <a:schemeClr val="lt1"/>
              </a:buClr>
              <a:buSzPts val="2475"/>
              <a:buFont typeface="Spectral"/>
              <a:buChar char="●"/>
            </a:pPr>
            <a:r>
              <a:rPr lang="en" sz="2475"/>
              <a:t>1280×1280 pixels</a:t>
            </a:r>
            <a:endParaRPr sz="1365"/>
          </a:p>
          <a:p>
            <a:pPr marL="342900" lvl="0" indent="-309562" algn="l" rtl="0">
              <a:lnSpc>
                <a:spcPct val="135000"/>
              </a:lnSpc>
              <a:spcBef>
                <a:spcPts val="0"/>
              </a:spcBef>
              <a:spcAft>
                <a:spcPts val="0"/>
              </a:spcAft>
              <a:buClr>
                <a:schemeClr val="lt1"/>
              </a:buClr>
              <a:buSzPts val="2475"/>
              <a:buFont typeface="Spectral"/>
              <a:buChar char="●"/>
            </a:pPr>
            <a:r>
              <a:rPr lang="en" sz="2475"/>
              <a:t>2.5 arcsec pixels, 53.5×53.3 arcmin FOV</a:t>
            </a:r>
            <a:endParaRPr sz="1365"/>
          </a:p>
          <a:p>
            <a:pPr marL="342900" lvl="0" indent="-309562" algn="l" rtl="0">
              <a:lnSpc>
                <a:spcPct val="135000"/>
              </a:lnSpc>
              <a:spcBef>
                <a:spcPts val="0"/>
              </a:spcBef>
              <a:spcAft>
                <a:spcPts val="0"/>
              </a:spcAft>
              <a:buClr>
                <a:schemeClr val="lt1"/>
              </a:buClr>
              <a:buSzPts val="2475"/>
              <a:buFont typeface="Spectral"/>
              <a:buChar char="●"/>
            </a:pPr>
            <a:r>
              <a:rPr lang="en" sz="2475"/>
              <a:t>14-bit CCD detector</a:t>
            </a:r>
            <a:endParaRPr sz="1365"/>
          </a:p>
          <a:p>
            <a:pPr marL="342900" lvl="0" indent="-309562" algn="l" rtl="0">
              <a:lnSpc>
                <a:spcPct val="135000"/>
              </a:lnSpc>
              <a:spcBef>
                <a:spcPts val="0"/>
              </a:spcBef>
              <a:spcAft>
                <a:spcPts val="0"/>
              </a:spcAft>
              <a:buClr>
                <a:schemeClr val="lt1"/>
              </a:buClr>
              <a:buSzPts val="2475"/>
              <a:buFont typeface="Spectral"/>
              <a:buChar char="●"/>
            </a:pPr>
            <a:r>
              <a:rPr lang="en" sz="2475"/>
              <a:t>Entrance aperture selector – 6 positions</a:t>
            </a:r>
            <a:endParaRPr sz="1365"/>
          </a:p>
          <a:p>
            <a:pPr marL="342900" lvl="0" indent="-309562" algn="l" rtl="0">
              <a:lnSpc>
                <a:spcPct val="135000"/>
              </a:lnSpc>
              <a:spcBef>
                <a:spcPts val="0"/>
              </a:spcBef>
              <a:spcAft>
                <a:spcPts val="0"/>
              </a:spcAft>
              <a:buClr>
                <a:schemeClr val="lt1"/>
              </a:buClr>
              <a:buSzPts val="2475"/>
              <a:buFont typeface="Spectral"/>
              <a:buChar char="●"/>
            </a:pPr>
            <a:r>
              <a:rPr lang="en" sz="2475"/>
              <a:t>2 Filter wheels:</a:t>
            </a:r>
            <a:endParaRPr sz="1365"/>
          </a:p>
          <a:p>
            <a:pPr marL="742950" lvl="1" indent="-213192" algn="l" rtl="0">
              <a:lnSpc>
                <a:spcPct val="135000"/>
              </a:lnSpc>
              <a:spcBef>
                <a:spcPts val="0"/>
              </a:spcBef>
              <a:spcAft>
                <a:spcPts val="0"/>
              </a:spcAft>
              <a:buClr>
                <a:schemeClr val="lt1"/>
              </a:buClr>
              <a:buSzPts val="1857"/>
              <a:buFont typeface="Spectral"/>
              <a:buChar char="○"/>
            </a:pPr>
            <a:r>
              <a:rPr lang="en" sz="1857"/>
              <a:t>FW1: Open, Thin Al &amp; Zr, Thick Al &amp; Zr</a:t>
            </a:r>
            <a:endParaRPr sz="1857"/>
          </a:p>
          <a:p>
            <a:pPr marL="742950" lvl="1" indent="-213192" algn="l" rtl="0">
              <a:lnSpc>
                <a:spcPct val="135000"/>
              </a:lnSpc>
              <a:spcBef>
                <a:spcPts val="0"/>
              </a:spcBef>
              <a:spcAft>
                <a:spcPts val="0"/>
              </a:spcAft>
              <a:buClr>
                <a:schemeClr val="lt1"/>
              </a:buClr>
              <a:buSzPts val="1857"/>
              <a:buFont typeface="Spectral"/>
              <a:buChar char="○"/>
            </a:pPr>
            <a:r>
              <a:rPr lang="en" sz="1857"/>
              <a:t>FW2: Glass, Open, Thin Al, Thin Zr, Thick Al</a:t>
            </a:r>
            <a:endParaRPr sz="377"/>
          </a:p>
          <a:p>
            <a:pPr marL="342900" lvl="0" indent="-309562" algn="l" rtl="0">
              <a:lnSpc>
                <a:spcPct val="135000"/>
              </a:lnSpc>
              <a:spcBef>
                <a:spcPts val="0"/>
              </a:spcBef>
              <a:spcAft>
                <a:spcPts val="0"/>
              </a:spcAft>
              <a:buClr>
                <a:schemeClr val="lt1"/>
              </a:buClr>
              <a:buSzPts val="2475"/>
              <a:buFont typeface="Spectral"/>
              <a:buChar char="●"/>
            </a:pPr>
            <a:r>
              <a:rPr lang="en" sz="2475"/>
              <a:t>4-photodiode guide telescope for pointing</a:t>
            </a:r>
            <a:endParaRPr sz="1365"/>
          </a:p>
        </p:txBody>
      </p:sp>
      <p:sp>
        <p:nvSpPr>
          <p:cNvPr id="116" name="Google Shape;11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2"/>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SUVP-PLPT-007: SUVI-SUVI 171Å Daily Average Ratio </a:t>
            </a:r>
            <a:endParaRPr/>
          </a:p>
        </p:txBody>
      </p:sp>
      <p:pic>
        <p:nvPicPr>
          <p:cNvPr id="700" name="Google Shape;700;p92"/>
          <p:cNvPicPr preferRelativeResize="0"/>
          <p:nvPr/>
        </p:nvPicPr>
        <p:blipFill>
          <a:blip r:embed="rId3">
            <a:alphaModFix/>
          </a:blip>
          <a:stretch>
            <a:fillRect/>
          </a:stretch>
        </p:blipFill>
        <p:spPr>
          <a:xfrm>
            <a:off x="1843813" y="701650"/>
            <a:ext cx="5456384" cy="428945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93"/>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SUVP-PLPT-007: SUVI-SUVI 195Å Daily Average Ratio </a:t>
            </a:r>
            <a:endParaRPr/>
          </a:p>
        </p:txBody>
      </p:sp>
      <p:pic>
        <p:nvPicPr>
          <p:cNvPr id="706" name="Google Shape;706;p93"/>
          <p:cNvPicPr preferRelativeResize="0"/>
          <p:nvPr/>
        </p:nvPicPr>
        <p:blipFill>
          <a:blip r:embed="rId3">
            <a:alphaModFix/>
          </a:blip>
          <a:stretch>
            <a:fillRect/>
          </a:stretch>
        </p:blipFill>
        <p:spPr>
          <a:xfrm>
            <a:off x="1885513" y="701650"/>
            <a:ext cx="5372969" cy="428945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4"/>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SUVP-PLPT-007: SUVI-SUVI 284Å Daily Average Ratio </a:t>
            </a:r>
            <a:endParaRPr/>
          </a:p>
        </p:txBody>
      </p:sp>
      <p:pic>
        <p:nvPicPr>
          <p:cNvPr id="712" name="Google Shape;712;p94"/>
          <p:cNvPicPr preferRelativeResize="0"/>
          <p:nvPr/>
        </p:nvPicPr>
        <p:blipFill>
          <a:blip r:embed="rId3">
            <a:alphaModFix/>
          </a:blip>
          <a:stretch>
            <a:fillRect/>
          </a:stretch>
        </p:blipFill>
        <p:spPr>
          <a:xfrm>
            <a:off x="1858975" y="701650"/>
            <a:ext cx="5426058" cy="428945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5"/>
          <p:cNvSpPr txBox="1">
            <a:spLocks noGrp="1"/>
          </p:cNvSpPr>
          <p:nvPr>
            <p:ph type="title"/>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SUVP-PLPT-007: SUVI-SUVI 304Å Daily Average Ratio </a:t>
            </a:r>
            <a:endParaRPr/>
          </a:p>
        </p:txBody>
      </p:sp>
      <p:pic>
        <p:nvPicPr>
          <p:cNvPr id="718" name="Google Shape;718;p95"/>
          <p:cNvPicPr preferRelativeResize="0"/>
          <p:nvPr/>
        </p:nvPicPr>
        <p:blipFill>
          <a:blip r:embed="rId3">
            <a:alphaModFix/>
          </a:blip>
          <a:stretch>
            <a:fillRect/>
          </a:stretch>
        </p:blipFill>
        <p:spPr>
          <a:xfrm>
            <a:off x="1858975" y="701650"/>
            <a:ext cx="5426058" cy="42894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idx="4294967295"/>
          </p:nvPr>
        </p:nvSpPr>
        <p:spPr>
          <a:xfrm>
            <a:off x="311700" y="128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SUVI EUV Channels</a:t>
            </a:r>
            <a:endParaRPr/>
          </a:p>
        </p:txBody>
      </p:sp>
      <p:sp>
        <p:nvSpPr>
          <p:cNvPr id="122" name="Google Shape;122;p21"/>
          <p:cNvSpPr txBox="1">
            <a:spLocks noGrp="1"/>
          </p:cNvSpPr>
          <p:nvPr>
            <p:ph type="ftr" idx="11"/>
          </p:nvPr>
        </p:nvSpPr>
        <p:spPr>
          <a:xfrm>
            <a:off x="695500" y="4870750"/>
            <a:ext cx="77529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1100">
                <a:solidFill>
                  <a:schemeClr val="lt2"/>
                </a:solidFill>
                <a:latin typeface="Spectral"/>
                <a:ea typeface="Spectral"/>
                <a:cs typeface="Spectral"/>
                <a:sym typeface="Spectral"/>
              </a:rPr>
              <a:t>Preliminary Data. Not for operational use</a:t>
            </a:r>
            <a:r>
              <a:rPr lang="en" sz="1100">
                <a:solidFill>
                  <a:schemeClr val="lt2"/>
                </a:solidFill>
                <a:latin typeface="Calibri"/>
                <a:ea typeface="Calibri"/>
                <a:cs typeface="Calibri"/>
                <a:sym typeface="Calibri"/>
              </a:rPr>
              <a:t>.</a:t>
            </a:r>
            <a:endParaRPr sz="1600">
              <a:solidFill>
                <a:schemeClr val="lt2"/>
              </a:solidFill>
              <a:latin typeface="Calibri"/>
              <a:ea typeface="Calibri"/>
              <a:cs typeface="Calibri"/>
              <a:sym typeface="Calibri"/>
            </a:endParaRPr>
          </a:p>
        </p:txBody>
      </p:sp>
      <p:sp>
        <p:nvSpPr>
          <p:cNvPr id="123" name="Google Shape;12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124" name="Google Shape;124;p21"/>
          <p:cNvPicPr preferRelativeResize="0"/>
          <p:nvPr/>
        </p:nvPicPr>
        <p:blipFill>
          <a:blip r:embed="rId3">
            <a:alphaModFix/>
          </a:blip>
          <a:stretch>
            <a:fillRect/>
          </a:stretch>
        </p:blipFill>
        <p:spPr>
          <a:xfrm>
            <a:off x="1444413" y="701650"/>
            <a:ext cx="6255186" cy="4169099"/>
          </a:xfrm>
          <a:prstGeom prst="rect">
            <a:avLst/>
          </a:prstGeom>
          <a:noFill/>
          <a:ln>
            <a:noFill/>
          </a:ln>
        </p:spPr>
      </p:pic>
    </p:spTree>
  </p:cSld>
  <p:clrMapOvr>
    <a:masterClrMapping/>
  </p:clrMapOvr>
</p:sld>
</file>

<file path=ppt/theme/theme1.xml><?xml version="1.0" encoding="utf-8"?>
<a:theme xmlns:a="http://schemas.openxmlformats.org/drawingml/2006/main" name="G19_SUVI_Master">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4292</Words>
  <Application>Microsoft Office PowerPoint</Application>
  <PresentationFormat>On-screen Show (16:9)</PresentationFormat>
  <Paragraphs>628</Paragraphs>
  <Slides>83</Slides>
  <Notes>83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83</vt:i4>
      </vt:variant>
    </vt:vector>
  </HeadingPairs>
  <TitlesOfParts>
    <vt:vector size="90" baseType="lpstr">
      <vt:lpstr>Avenir</vt:lpstr>
      <vt:lpstr>Georgia</vt:lpstr>
      <vt:lpstr>Spectral</vt:lpstr>
      <vt:lpstr>Spectral Medium</vt:lpstr>
      <vt:lpstr>Arial</vt:lpstr>
      <vt:lpstr>Calibri</vt:lpstr>
      <vt:lpstr>G19_SUVI_Master</vt:lpstr>
      <vt:lpstr>GOES-19 Solar UltraViolet Imager (SUVI)</vt:lpstr>
      <vt:lpstr>Agenda</vt:lpstr>
      <vt:lpstr>Commonly-Used Acronyms (CUAs)</vt:lpstr>
      <vt:lpstr>Overview of the SUVI Instrument and the SUVI Level-1b Product</vt:lpstr>
      <vt:lpstr>PowerPoint Presentation</vt:lpstr>
      <vt:lpstr>PowerPoint Presentation</vt:lpstr>
      <vt:lpstr>Key SUVI Imaging Requirements</vt:lpstr>
      <vt:lpstr>Key SUVI Instrument Characteristics</vt:lpstr>
      <vt:lpstr>SUVI EUV Channels</vt:lpstr>
      <vt:lpstr>SUVI Spectral Response Functions</vt:lpstr>
      <vt:lpstr>File Formats: netCDF vs. FITS</vt:lpstr>
      <vt:lpstr>Current Look-up Table Filenames</vt:lpstr>
      <vt:lpstr>GOES-19 SUVI ECI Campaigns</vt:lpstr>
      <vt:lpstr>Review of Pre-Provisional Maturity</vt:lpstr>
      <vt:lpstr>Path to Provisional Maturity - Status at Beta</vt:lpstr>
      <vt:lpstr>Artifacts from GOES-19 SUVI PLT</vt:lpstr>
      <vt:lpstr>Current ADRs from Beta</vt:lpstr>
      <vt:lpstr>Current ADRs from Beta</vt:lpstr>
      <vt:lpstr>SUVI Level-1b Product Quality Assessment</vt:lpstr>
      <vt:lpstr>Assessment Overview</vt:lpstr>
      <vt:lpstr>Post-Launch Product Tests Presented for Provisional</vt:lpstr>
      <vt:lpstr>Active PLPT-SUVI-001: SUVI Extended Sequencer</vt:lpstr>
      <vt:lpstr>Active PLPT-SUVI-001: SUVI Extended Sequencer</vt:lpstr>
      <vt:lpstr>Active PLPT-SUVI-001: SUVI Extended Sequencer</vt:lpstr>
      <vt:lpstr>PLPT-SUVI-001: SUVI CCD Temperature Trending</vt:lpstr>
      <vt:lpstr>PLPT-SUVI-001: SUVI CCD Temperature Trending</vt:lpstr>
      <vt:lpstr>PLPT-SUVI-001: Summary</vt:lpstr>
      <vt:lpstr>PowerPoint Presentation</vt:lpstr>
      <vt:lpstr>PLPT-SUVI-003: SUVI-AIA Intercalibration</vt:lpstr>
      <vt:lpstr>PowerPoint Presentation</vt:lpstr>
      <vt:lpstr>PowerPoint Presentation</vt:lpstr>
      <vt:lpstr>PowerPoint Presentation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vt:lpstr>
      <vt:lpstr>PLPT SUVI-003: SUVI-AIA Intercomparison</vt:lpstr>
      <vt:lpstr>PLPT SUVI-007: SUVI-SUVI Intercomparison</vt:lpstr>
      <vt:lpstr>PLPT SUVI-007: SUVI-SUVI Intercomparison</vt:lpstr>
      <vt:lpstr>PLPT-SUVI-007: SUVI-SUVI Intercalibration</vt:lpstr>
      <vt:lpstr>PLPT-SUVI-007: SUVI-SUVI Intercalibration</vt:lpstr>
      <vt:lpstr>PLPT-SUVI-007: SUVI-SUVI Intercalibration</vt:lpstr>
      <vt:lpstr>PLPT-SUVI-007: SUVI-SUVI Intercalibration</vt:lpstr>
      <vt:lpstr>PLPT-SUVI-007: SUVI-SUVI Intercalibration</vt:lpstr>
      <vt:lpstr>PLPT-SUVI-007: SUVI-SUVI Intercalibration</vt:lpstr>
      <vt:lpstr>PLPT SUVI-007: SUVI-SUVI Intercomparison</vt:lpstr>
      <vt:lpstr>PLPT-SUVI-006: SUVI-EXIS Intercalibration</vt:lpstr>
      <vt:lpstr>Typical Solar Spectrum</vt:lpstr>
      <vt:lpstr>PLPT-SUVI-006: SUVI-EXIS Intercalibration</vt:lpstr>
      <vt:lpstr>PLPT-SUVI-006: SUVI-EXIS Intercalibration</vt:lpstr>
      <vt:lpstr>PLPT-SUVI-006: SUVI-EXIS Intercalibration</vt:lpstr>
      <vt:lpstr>PLPT-SUVI-006: SUVI-EXIS Intercalibration</vt:lpstr>
      <vt:lpstr>PLPT-SUVI-006: SUVI-EXIS Intercalibration</vt:lpstr>
      <vt:lpstr>SUVI Degradation Summary</vt:lpstr>
      <vt:lpstr>SUVI Performance Baseline Status Assessment at GOES-19 SUVI Provisional</vt:lpstr>
      <vt:lpstr>SUVI Performance Baseline Status Assessment at GOES-19 SUVI Provisional</vt:lpstr>
      <vt:lpstr>SUVI Performance Baseline Status Assessment at GOES-19 SUVI Provisional</vt:lpstr>
      <vt:lpstr>SUVI Performance Baseline Status Assessment at GOES-19 SUVI Provisional</vt:lpstr>
      <vt:lpstr>SUVI Product Maturity Assessment  Entry Point: GOES-19 SUVI Beta</vt:lpstr>
      <vt:lpstr>SUVI Product Maturity Assessment Assessment Point: GOES-19 SUVI Provisional</vt:lpstr>
      <vt:lpstr>Path to Full Maturity: GOES-19 SUVI</vt:lpstr>
      <vt:lpstr>NWS-SWPC Disposition</vt:lpstr>
      <vt:lpstr>Summary and Conclusion GOES-19 SUVI Provisional Maturity</vt:lpstr>
      <vt:lpstr>Back-Up Slides</vt:lpstr>
      <vt:lpstr>Long-Term SUVI-AIA Intercalibration (94 Å)</vt:lpstr>
      <vt:lpstr>Long-Term SUVI-AIA Intercalibration (131 Å)</vt:lpstr>
      <vt:lpstr>Long-Term SUVI-AIA Intercalibration (171 Å)</vt:lpstr>
      <vt:lpstr>Long-Term SUVI-AIA Intercalibration (195 Å)</vt:lpstr>
      <vt:lpstr>Long-Term SUVI-AIA Intercalibration (304 Å)</vt:lpstr>
      <vt:lpstr>SUVP-PLPT-007: SUVI-SUVI 94Å Daily Average Ratio </vt:lpstr>
      <vt:lpstr>SUVP-PLPT-007: SUVI-SUVI 131Å Daily Average Ratio </vt:lpstr>
      <vt:lpstr>SUVP-PLPT-007: SUVI-SUVI 171Å Daily Average Ratio </vt:lpstr>
      <vt:lpstr>SUVP-PLPT-007: SUVI-SUVI 195Å Daily Average Ratio </vt:lpstr>
      <vt:lpstr>SUVP-PLPT-007: SUVI-SUVI 284Å Daily Average Ratio </vt:lpstr>
      <vt:lpstr>SUVP-PLPT-007: SUVI-SUVI 304Å Daily Average Ratio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GOES-19 Solar UltraViolet Imager (SUVI)</dc:title>
  <cp:lastModifiedBy>Kline, Elizabeth (GSFC-416.0)[NOAA]</cp:lastModifiedBy>
  <cp:revision>1</cp:revision>
  <dcterms:modified xsi:type="dcterms:W3CDTF">2025-02-25T21:25:18Z</dcterms:modified>
</cp:coreProperties>
</file>